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jpe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9" r:id="rId3"/>
    <p:sldId id="281" r:id="rId4"/>
    <p:sldId id="280" r:id="rId5"/>
    <p:sldId id="261" r:id="rId6"/>
    <p:sldId id="266" r:id="rId7"/>
    <p:sldId id="284" r:id="rId8"/>
    <p:sldId id="260" r:id="rId9"/>
    <p:sldId id="269" r:id="rId10"/>
    <p:sldId id="271" r:id="rId11"/>
    <p:sldId id="268" r:id="rId12"/>
    <p:sldId id="270" r:id="rId13"/>
    <p:sldId id="272" r:id="rId14"/>
    <p:sldId id="277" r:id="rId15"/>
    <p:sldId id="275" r:id="rId16"/>
    <p:sldId id="273" r:id="rId17"/>
    <p:sldId id="274" r:id="rId18"/>
    <p:sldId id="265" r:id="rId19"/>
    <p:sldId id="267" r:id="rId20"/>
    <p:sldId id="279" r:id="rId21"/>
    <p:sldId id="283" r:id="rId22"/>
    <p:sldId id="263" r:id="rId23"/>
    <p:sldId id="282" r:id="rId24"/>
    <p:sldId id="278" r:id="rId25"/>
    <p:sldId id="276" r:id="rId26"/>
  </p:sldIdLst>
  <p:sldSz cx="10287000" cy="6858000" type="35mm"/>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99" autoAdjust="0"/>
  </p:normalViewPr>
  <p:slideViewPr>
    <p:cSldViewPr snapToGrid="0" snapToObjects="1" showGuides="1">
      <p:cViewPr varScale="1">
        <p:scale>
          <a:sx n="115" d="100"/>
          <a:sy n="115" d="100"/>
        </p:scale>
        <p:origin x="-120" y="-568"/>
      </p:cViewPr>
      <p:guideLst>
        <p:guide orient="horz" pos="2165"/>
        <p:guide pos="292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66FD43-69A8-074D-8925-25D1D4F30309}" type="datetimeFigureOut">
              <a:rPr lang="en-US" smtClean="0"/>
              <a:t>3/27/12</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B0AE6-633B-A74F-BFAE-32CD034C156F}" type="slidenum">
              <a:rPr lang="en-US" smtClean="0"/>
              <a:t>‹#›</a:t>
            </a:fld>
            <a:endParaRPr lang="en-US"/>
          </a:p>
        </p:txBody>
      </p:sp>
    </p:spTree>
    <p:extLst>
      <p:ext uri="{BB962C8B-B14F-4D97-AF65-F5344CB8AC3E}">
        <p14:creationId xmlns:p14="http://schemas.microsoft.com/office/powerpoint/2010/main" val="3413315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acecrc.org.au/cms/Research/Southern%20Ocean%20Circulatio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acecrc.org.au/cms/Research/Antarctic%20Sea%20Ic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acecrc.org.au/cms/Research/Southern%20Ocean%20Circula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acecrc.org.au/cms/Research/Antarctic%20Sea%20Ic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acecrc.org.au/cms/Research/Antarctic%20Sea%20Ic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Antarctic</a:t>
            </a:r>
            <a:r>
              <a:rPr lang="en-US" baseline="0" dirty="0" smtClean="0"/>
              <a:t> in the Climate </a:t>
            </a:r>
            <a:r>
              <a:rPr lang="en-US" baseline="0" dirty="0" err="1" smtClean="0"/>
              <a:t>Ecosystem</a:t>
            </a:r>
            <a:r>
              <a:rPr lang="en-US" dirty="0" err="1" smtClean="0"/>
              <a:t>The</a:t>
            </a:r>
            <a:r>
              <a:rPr lang="en-US" dirty="0" smtClean="0"/>
              <a:t> </a:t>
            </a:r>
            <a:r>
              <a:rPr lang="en-US" dirty="0" smtClean="0">
                <a:hlinkClick r:id="rId3" tooltip="Southern Ocean Circulation"/>
              </a:rPr>
              <a:t>Southern Ocean</a:t>
            </a:r>
            <a:r>
              <a:rPr lang="en-US" dirty="0" smtClean="0"/>
              <a:t> presently absorbs about half of the global ocean total and thus provides a vital service for humankind. Whether or not the Southern Ocean will continue to sequester carbon at the same rate is uncertain. Carbon is taken up by the ocean by both the “biological pump” and the “physical pump”. Assessing the ability of these Southern Ocean carbon pumps to continue to contribute to the control of atmospheric CO</a:t>
            </a:r>
            <a:r>
              <a:rPr lang="en-US" baseline="-25000" dirty="0" smtClean="0"/>
              <a:t>2 </a:t>
            </a:r>
            <a:r>
              <a:rPr lang="en-US" dirty="0" smtClean="0"/>
              <a:t>levels is now one of the major uncertainties in balancing global carbon budgets and their response to climate change.</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3</a:t>
            </a:fld>
            <a:endParaRPr lang="en-US"/>
          </a:p>
        </p:txBody>
      </p:sp>
    </p:spTree>
    <p:extLst>
      <p:ext uri="{BB962C8B-B14F-4D97-AF65-F5344CB8AC3E}">
        <p14:creationId xmlns:p14="http://schemas.microsoft.com/office/powerpoint/2010/main" val="254729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25% of the total annual primary production in the sea ice zone of the Southern Ocean occurs as algae within the ice itself.  ACE researchers are evaluating the relationship between algal growth and the physical properties of the ice in order to assess the impact on this productivity of changes in </a:t>
            </a:r>
            <a:r>
              <a:rPr lang="en-US" dirty="0" smtClean="0">
                <a:hlinkClick r:id="rId3" tooltip="Sea Ice"/>
              </a:rPr>
              <a:t>sea ice</a:t>
            </a:r>
            <a:r>
              <a:rPr lang="en-US" dirty="0" smtClean="0"/>
              <a:t> area or thickness.</a:t>
            </a:r>
          </a:p>
          <a:p>
            <a:endParaRPr lang="en-US" dirty="0" smtClean="0"/>
          </a:p>
          <a:p>
            <a:r>
              <a:rPr lang="en-US" sz="1200" b="0" i="0" u="none" strike="noStrike" kern="1200" baseline="0" dirty="0" smtClean="0">
                <a:solidFill>
                  <a:schemeClr val="tx1"/>
                </a:solidFill>
                <a:latin typeface="+mn-lt"/>
                <a:ea typeface="+mn-ea"/>
                <a:cs typeface="+mn-cs"/>
              </a:rPr>
              <a:t>A cartoon of the biological pump. Phytoplankton use solar energy in the upper ocean</a:t>
            </a:r>
          </a:p>
          <a:p>
            <a:r>
              <a:rPr lang="en-US" sz="1200" b="0" i="0" u="none" strike="noStrike" kern="1200" baseline="0" dirty="0" smtClean="0">
                <a:solidFill>
                  <a:schemeClr val="tx1"/>
                </a:solidFill>
                <a:latin typeface="+mn-lt"/>
                <a:ea typeface="+mn-ea"/>
                <a:cs typeface="+mn-cs"/>
              </a:rPr>
              <a:t>to fix carbon dioxide and form particulate organic carbon. Most of the organic carbon is consumed</a:t>
            </a:r>
          </a:p>
          <a:p>
            <a:r>
              <a:rPr lang="en-US" sz="1200" b="0" i="0" u="none" strike="noStrike" kern="1200" baseline="0" dirty="0" smtClean="0">
                <a:solidFill>
                  <a:schemeClr val="tx1"/>
                </a:solidFill>
                <a:latin typeface="+mn-lt"/>
                <a:ea typeface="+mn-ea"/>
                <a:cs typeface="+mn-cs"/>
              </a:rPr>
              <a:t>and respired in the upper ocean by herbivores and bacteria. Approximately 15% of the</a:t>
            </a:r>
          </a:p>
          <a:p>
            <a:r>
              <a:rPr lang="en-US" sz="1200" b="0" i="0" u="none" strike="noStrike" kern="1200" baseline="0" dirty="0" smtClean="0">
                <a:solidFill>
                  <a:schemeClr val="tx1"/>
                </a:solidFill>
                <a:latin typeface="+mn-lt"/>
                <a:ea typeface="+mn-ea"/>
                <a:cs typeface="+mn-cs"/>
              </a:rPr>
              <a:t>organic matter is exported below the thermocline to the ocean interior, where most is consumed</a:t>
            </a:r>
          </a:p>
          <a:p>
            <a:r>
              <a:rPr lang="en-US" sz="1200" b="0" i="0" u="none" strike="noStrike" kern="1200" baseline="0" dirty="0" smtClean="0">
                <a:solidFill>
                  <a:schemeClr val="tx1"/>
                </a:solidFill>
                <a:latin typeface="+mn-lt"/>
                <a:ea typeface="+mn-ea"/>
                <a:cs typeface="+mn-cs"/>
              </a:rPr>
              <a:t>and respired. The flux of the organic matter to the ocean interior, and its subsequent oxidation,</a:t>
            </a:r>
          </a:p>
          <a:p>
            <a:r>
              <a:rPr lang="en-US" sz="1200" b="0" i="0" u="none" strike="noStrike" kern="1200" baseline="0" dirty="0" smtClean="0">
                <a:solidFill>
                  <a:schemeClr val="tx1"/>
                </a:solidFill>
                <a:latin typeface="+mn-lt"/>
                <a:ea typeface="+mn-ea"/>
                <a:cs typeface="+mn-cs"/>
              </a:rPr>
              <a:t>enriches the inorganic nutrient pool below the thermocline. Consequently, the concentration</a:t>
            </a:r>
          </a:p>
          <a:p>
            <a:r>
              <a:rPr lang="en-US" sz="1200" b="0" i="0" u="none" strike="noStrike" kern="1200" baseline="0" dirty="0" smtClean="0">
                <a:solidFill>
                  <a:schemeClr val="tx1"/>
                </a:solidFill>
                <a:latin typeface="+mn-lt"/>
                <a:ea typeface="+mn-ea"/>
                <a:cs typeface="+mn-cs"/>
              </a:rPr>
              <a:t>of inorganic carbon in the ocean interior is more than the equilibrium concentration in the</a:t>
            </a:r>
          </a:p>
          <a:p>
            <a:r>
              <a:rPr lang="en-US" sz="1200" b="0" i="0" u="none" strike="noStrike" kern="1200" baseline="0" dirty="0" smtClean="0">
                <a:solidFill>
                  <a:schemeClr val="tx1"/>
                </a:solidFill>
                <a:latin typeface="+mn-lt"/>
                <a:ea typeface="+mn-ea"/>
                <a:cs typeface="+mn-cs"/>
              </a:rPr>
              <a:t>atmosphere. This enrichment of inorganic carbon, called the biological pump, is responsible for</a:t>
            </a:r>
          </a:p>
          <a:p>
            <a:r>
              <a:rPr lang="en-US" sz="1200" b="0" i="0" u="none" strike="noStrike" kern="1200" baseline="0" dirty="0" smtClean="0">
                <a:solidFill>
                  <a:schemeClr val="tx1"/>
                </a:solidFill>
                <a:latin typeface="+mn-lt"/>
                <a:ea typeface="+mn-ea"/>
                <a:cs typeface="+mn-cs"/>
              </a:rPr>
              <a:t>keeping the ocean approximately 300 parts per million by volume higher in carbon dioxide than</a:t>
            </a:r>
          </a:p>
          <a:p>
            <a:r>
              <a:rPr lang="en-US" sz="1200" b="0" i="0" u="none" strike="noStrike" kern="1200" baseline="0" dirty="0" smtClean="0">
                <a:solidFill>
                  <a:schemeClr val="tx1"/>
                </a:solidFill>
                <a:latin typeface="+mn-lt"/>
                <a:ea typeface="+mn-ea"/>
                <a:cs typeface="+mn-cs"/>
              </a:rPr>
              <a:t>the atmosphere. Only a small fraction (approximately 0.1%) of the organic matter that sinks</a:t>
            </a:r>
          </a:p>
          <a:p>
            <a:r>
              <a:rPr lang="en-US" sz="1200" b="0" i="0" u="none" strike="noStrike" kern="1200" baseline="0" dirty="0" smtClean="0">
                <a:solidFill>
                  <a:schemeClr val="tx1"/>
                </a:solidFill>
                <a:latin typeface="+mn-lt"/>
                <a:ea typeface="+mn-ea"/>
                <a:cs typeface="+mn-cs"/>
              </a:rPr>
              <a:t>into the ocean interior is subsequently buried in the seafloor and incorporated into marine</a:t>
            </a:r>
          </a:p>
          <a:p>
            <a:r>
              <a:rPr lang="en-US" sz="1200" b="0" i="0" u="none" strike="noStrike" kern="1200" baseline="0" dirty="0" smtClean="0">
                <a:solidFill>
                  <a:schemeClr val="tx1"/>
                </a:solidFill>
                <a:latin typeface="+mn-lt"/>
                <a:ea typeface="+mn-ea"/>
                <a:cs typeface="+mn-cs"/>
              </a:rPr>
              <a:t>sediments and sedimentary rocks. This burial represents a sequestration of </a:t>
            </a:r>
            <a:r>
              <a:rPr lang="en-US" sz="1200" b="0" i="0" u="none" strike="noStrike" kern="1200" baseline="0" dirty="0" err="1" smtClean="0">
                <a:solidFill>
                  <a:schemeClr val="tx1"/>
                </a:solidFill>
                <a:latin typeface="+mn-lt"/>
                <a:ea typeface="+mn-ea"/>
                <a:cs typeface="+mn-cs"/>
              </a:rPr>
              <a:t>reductant</a:t>
            </a:r>
            <a:r>
              <a:rPr lang="en-US" sz="1200" b="0" i="0" u="none" strike="noStrike" kern="1200" baseline="0" dirty="0" smtClean="0">
                <a:solidFill>
                  <a:schemeClr val="tx1"/>
                </a:solidFill>
                <a:latin typeface="+mn-lt"/>
                <a:ea typeface="+mn-ea"/>
                <a:cs typeface="+mn-cs"/>
              </a:rPr>
              <a:t>. On geological</a:t>
            </a:r>
          </a:p>
          <a:p>
            <a:r>
              <a:rPr lang="en-US" sz="1200" b="0" i="0" u="none" strike="noStrike" kern="1200" baseline="0" dirty="0" smtClean="0">
                <a:solidFill>
                  <a:schemeClr val="tx1"/>
                </a:solidFill>
                <a:latin typeface="+mn-lt"/>
                <a:ea typeface="+mn-ea"/>
                <a:cs typeface="+mn-cs"/>
              </a:rPr>
              <a:t>time scales, the consequence of carbon burial is the accumulation of oxygen in the Earth’s</a:t>
            </a:r>
          </a:p>
          <a:p>
            <a:r>
              <a:rPr lang="en-US" sz="1200" b="0" i="0" u="none" strike="noStrike" kern="1200" baseline="0" dirty="0" smtClean="0">
                <a:solidFill>
                  <a:schemeClr val="tx1"/>
                </a:solidFill>
                <a:latin typeface="+mn-lt"/>
                <a:ea typeface="+mn-ea"/>
                <a:cs typeface="+mn-cs"/>
              </a:rPr>
              <a:t>atmosphere. Figure reproduced from one kindly provided by John Delaney, University of</a:t>
            </a:r>
          </a:p>
          <a:p>
            <a:r>
              <a:rPr lang="en-US" sz="1200" b="0" i="0" u="none" strike="noStrike" kern="1200" baseline="0" smtClean="0">
                <a:solidFill>
                  <a:schemeClr val="tx1"/>
                </a:solidFill>
                <a:latin typeface="+mn-lt"/>
                <a:ea typeface="+mn-ea"/>
                <a:cs typeface="+mn-cs"/>
              </a:rPr>
              <a:t>Washington, Washington, USA).</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23</a:t>
            </a:fld>
            <a:endParaRPr lang="en-US"/>
          </a:p>
        </p:txBody>
      </p:sp>
    </p:spTree>
    <p:extLst>
      <p:ext uri="{BB962C8B-B14F-4D97-AF65-F5344CB8AC3E}">
        <p14:creationId xmlns:p14="http://schemas.microsoft.com/office/powerpoint/2010/main" val="307753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Antarctic</a:t>
            </a:r>
            <a:r>
              <a:rPr lang="en-US" baseline="0" dirty="0" smtClean="0"/>
              <a:t> in the Climate </a:t>
            </a:r>
            <a:r>
              <a:rPr lang="en-US" baseline="0" dirty="0" err="1" smtClean="0"/>
              <a:t>Ecosystem</a:t>
            </a:r>
            <a:r>
              <a:rPr lang="en-US" dirty="0" err="1" smtClean="0"/>
              <a:t>The</a:t>
            </a:r>
            <a:r>
              <a:rPr lang="en-US" dirty="0" smtClean="0"/>
              <a:t> </a:t>
            </a:r>
            <a:r>
              <a:rPr lang="en-US" dirty="0" smtClean="0">
                <a:hlinkClick r:id="rId3" tooltip="Southern Ocean Circulation"/>
              </a:rPr>
              <a:t>Southern Ocean</a:t>
            </a:r>
            <a:r>
              <a:rPr lang="en-US" dirty="0" smtClean="0"/>
              <a:t> presently absorbs about half of the global ocean total and thus provides a vital service for humankind. Whether or not the Southern Ocean will continue to sequester carbon at the same rate is uncertain. Carbon is taken up by the ocean by both the “biological pump” and the “physical pump”. Assessing the ability of these Southern Ocean carbon pumps to continue to contribute to the control of atmospheric CO</a:t>
            </a:r>
            <a:r>
              <a:rPr lang="en-US" baseline="-25000" dirty="0" smtClean="0"/>
              <a:t>2 </a:t>
            </a:r>
            <a:r>
              <a:rPr lang="en-US" dirty="0" smtClean="0"/>
              <a:t>levels is now one of the major uncertainties in balancing global carbon budgets and their response to climate change.</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4</a:t>
            </a:fld>
            <a:endParaRPr lang="en-US"/>
          </a:p>
        </p:txBody>
      </p:sp>
    </p:spTree>
    <p:extLst>
      <p:ext uri="{BB962C8B-B14F-4D97-AF65-F5344CB8AC3E}">
        <p14:creationId xmlns:p14="http://schemas.microsoft.com/office/powerpoint/2010/main" val="25472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Bacteria biomass in the ross sea was 10% of</a:t>
            </a:r>
            <a:r>
              <a:rPr lang="en-US" baseline="0" dirty="0" smtClean="0"/>
              <a:t> phytoplankton standing stocks; bacterial production rates are about 5-10% of phytoplankton production; though the demand on </a:t>
            </a:r>
            <a:r>
              <a:rPr lang="en-US" baseline="0" dirty="0" err="1" smtClean="0"/>
              <a:t>phytop</a:t>
            </a:r>
            <a:endParaRPr lang="en-US" dirty="0" smtClean="0"/>
          </a:p>
          <a:p>
            <a:endParaRPr lang="en-US" dirty="0" smtClean="0"/>
          </a:p>
          <a:p>
            <a:r>
              <a:rPr lang="en-US" dirty="0" smtClean="0"/>
              <a:t>Schematic representation of the ocean food web. On the left is the classic pathway of carbon and energy flow through photosynthetic </a:t>
            </a:r>
            <a:r>
              <a:rPr lang="en-US" dirty="0" err="1" smtClean="0"/>
              <a:t>Eukarya</a:t>
            </a:r>
            <a:r>
              <a:rPr lang="en-US" dirty="0" smtClean="0"/>
              <a:t>, to herbivores and on to higher trophic levels. Depicted on the right is the microbial food web, which uses energy stored in the non-living, detrital carbon pool to produce microbial biomass that can re-enter the classic pathway of carbon and energy flow. Cell-associated </a:t>
            </a:r>
            <a:r>
              <a:rPr lang="en-US" dirty="0" err="1" smtClean="0"/>
              <a:t>ectoenzymes</a:t>
            </a:r>
            <a:r>
              <a:rPr lang="en-US" dirty="0" smtClean="0"/>
              <a:t> (</a:t>
            </a:r>
            <a:r>
              <a:rPr lang="en-US" dirty="0" err="1" smtClean="0"/>
              <a:t>Ecto</a:t>
            </a:r>
            <a:r>
              <a:rPr lang="en-US" dirty="0" smtClean="0"/>
              <a:t>) enable bacteria to use high-molecular-weight (HMW) DOC in addition to the more traditional low-molecular-weight (LMW) and gaseous carbon substances. Also shown in the microbial food web are viral particles and </a:t>
            </a:r>
            <a:r>
              <a:rPr lang="en-US" dirty="0" err="1" smtClean="0"/>
              <a:t>Archaea</a:t>
            </a:r>
            <a:r>
              <a:rPr lang="en-US" dirty="0" smtClean="0"/>
              <a:t>. At the present time, there is only rudimentary knowledge of the role of </a:t>
            </a:r>
            <a:r>
              <a:rPr lang="en-US" dirty="0" err="1" smtClean="0"/>
              <a:t>Archaea</a:t>
            </a:r>
            <a:r>
              <a:rPr lang="en-US" dirty="0" smtClean="0"/>
              <a:t> in the oceanic food web. Shown at the bottom of this diagram is the downward flux of particulate carbon (and energy), which is now thought to fuel most </a:t>
            </a:r>
            <a:r>
              <a:rPr lang="en-US" dirty="0" err="1" smtClean="0"/>
              <a:t>subeuphotic</a:t>
            </a:r>
            <a:r>
              <a:rPr lang="en-US" dirty="0" smtClean="0"/>
              <a:t> zone processes. The classic algae-herbivore grazer pathway (left side) is most important in this regard. Adapted from Karl, D. M.</a:t>
            </a:r>
            <a:r>
              <a:rPr lang="en-US" i="1" dirty="0" smtClean="0"/>
              <a:t> Accurate estimation of microbial loop processes and rates.</a:t>
            </a:r>
            <a:r>
              <a:rPr lang="en-US" dirty="0" smtClean="0"/>
              <a:t> </a:t>
            </a:r>
            <a:r>
              <a:rPr lang="en-US" dirty="0" err="1" smtClean="0"/>
              <a:t>Microbiol</a:t>
            </a:r>
            <a:r>
              <a:rPr lang="en-US" dirty="0" smtClean="0"/>
              <a:t>. </a:t>
            </a:r>
            <a:r>
              <a:rPr lang="en-US" dirty="0" err="1" smtClean="0"/>
              <a:t>Ecol</a:t>
            </a:r>
            <a:r>
              <a:rPr lang="en-US" dirty="0" smtClean="0"/>
              <a:t> 28, 147-150 (1994).</a:t>
            </a:r>
            <a:br>
              <a:rPr lang="en-US" dirty="0" smtClean="0"/>
            </a:br>
            <a:r>
              <a:rPr lang="en-US" dirty="0" smtClean="0"/>
              <a:t/>
            </a:r>
            <a:br>
              <a:rPr lang="en-US" dirty="0" smtClean="0"/>
            </a:br>
            <a:r>
              <a:rPr lang="en-US" dirty="0" smtClean="0"/>
              <a:t>Figure and legend from- DeLong E.F. &amp; Karl </a:t>
            </a:r>
            <a:r>
              <a:rPr lang="en-US" dirty="0" err="1" smtClean="0"/>
              <a:t>D.M.</a:t>
            </a:r>
            <a:r>
              <a:rPr lang="en-US" i="1" dirty="0" err="1" smtClean="0"/>
              <a:t>Genomic</a:t>
            </a:r>
            <a:r>
              <a:rPr lang="en-US" i="1" dirty="0" smtClean="0"/>
              <a:t> perspectives in microbial oceanography.</a:t>
            </a:r>
            <a:r>
              <a:rPr lang="en-US" dirty="0" smtClean="0"/>
              <a:t> Nature 437, 336-342 (2005).</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5</a:t>
            </a:fld>
            <a:endParaRPr lang="en-US"/>
          </a:p>
        </p:txBody>
      </p:sp>
    </p:spTree>
    <p:extLst>
      <p:ext uri="{BB962C8B-B14F-4D97-AF65-F5344CB8AC3E}">
        <p14:creationId xmlns:p14="http://schemas.microsoft.com/office/powerpoint/2010/main" val="46744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What’s specific to the SO here? </a:t>
            </a:r>
            <a:r>
              <a:rPr lang="en-US" baseline="0" dirty="0" smtClean="0"/>
              <a:t> (1) winter </a:t>
            </a:r>
            <a:r>
              <a:rPr lang="en-US" baseline="0" dirty="0" err="1" smtClean="0"/>
              <a:t>archaea</a:t>
            </a:r>
            <a:r>
              <a:rPr lang="en-US" baseline="0" dirty="0" smtClean="0"/>
              <a:t>; (2) the size of the boxes are poorly known; (3) the role and influence of sea ice is not well known; (4) the DOC is lower than in other oceanic regions which may influence the balance of heterotrophy</a:t>
            </a:r>
            <a:endParaRPr lang="en-US" dirty="0" smtClean="0"/>
          </a:p>
          <a:p>
            <a:endParaRPr lang="en-US" dirty="0" smtClean="0"/>
          </a:p>
          <a:p>
            <a:r>
              <a:rPr lang="en-US" dirty="0" smtClean="0"/>
              <a:t>Bacteria biomass in the ross sea was 10% of</a:t>
            </a:r>
            <a:r>
              <a:rPr lang="en-US" baseline="0" dirty="0" smtClean="0"/>
              <a:t> phytoplankton standing stocks; bacterial production rates are about 5-10% of phytoplankton production; though the demand on </a:t>
            </a:r>
            <a:r>
              <a:rPr lang="en-US" baseline="0" dirty="0" err="1" smtClean="0"/>
              <a:t>phytop</a:t>
            </a:r>
            <a:endParaRPr lang="en-US" dirty="0" smtClean="0"/>
          </a:p>
          <a:p>
            <a:endParaRPr lang="en-US" dirty="0" smtClean="0"/>
          </a:p>
          <a:p>
            <a:r>
              <a:rPr lang="en-US" dirty="0" smtClean="0"/>
              <a:t>Schematic representation of the ocean food web. On the left is the classic pathway of carbon and energy flow through photosynthetic </a:t>
            </a:r>
            <a:r>
              <a:rPr lang="en-US" dirty="0" err="1" smtClean="0"/>
              <a:t>Eukarya</a:t>
            </a:r>
            <a:r>
              <a:rPr lang="en-US" dirty="0" smtClean="0"/>
              <a:t>, to herbivores and on to higher trophic levels. Depicted on the right is the microbial food web, which uses energy stored in the non-living, detrital carbon pool to produce microbial biomass that can re-enter the classic pathway of carbon and energy flow. Cell-associated </a:t>
            </a:r>
            <a:r>
              <a:rPr lang="en-US" dirty="0" err="1" smtClean="0"/>
              <a:t>ectoenzymes</a:t>
            </a:r>
            <a:r>
              <a:rPr lang="en-US" dirty="0" smtClean="0"/>
              <a:t> (</a:t>
            </a:r>
            <a:r>
              <a:rPr lang="en-US" dirty="0" err="1" smtClean="0"/>
              <a:t>Ecto</a:t>
            </a:r>
            <a:r>
              <a:rPr lang="en-US" dirty="0" smtClean="0"/>
              <a:t>) enable bacteria to use high-molecular-weight (HMW) DOC in addition to the more traditional low-molecular-weight (LMW) and gaseous carbon substances. Also shown in the microbial food web are viral particles and </a:t>
            </a:r>
            <a:r>
              <a:rPr lang="en-US" dirty="0" err="1" smtClean="0"/>
              <a:t>Archaea</a:t>
            </a:r>
            <a:r>
              <a:rPr lang="en-US" dirty="0" smtClean="0"/>
              <a:t>. At the present time, there is only rudimentary knowledge of the role of </a:t>
            </a:r>
            <a:r>
              <a:rPr lang="en-US" dirty="0" err="1" smtClean="0"/>
              <a:t>Archaea</a:t>
            </a:r>
            <a:r>
              <a:rPr lang="en-US" dirty="0" smtClean="0"/>
              <a:t> in the oceanic food web. Shown at the bottom of this diagram is the downward flux of particulate carbon (and energy), which is now thought to fuel most </a:t>
            </a:r>
            <a:r>
              <a:rPr lang="en-US" dirty="0" err="1" smtClean="0"/>
              <a:t>subeuphotic</a:t>
            </a:r>
            <a:r>
              <a:rPr lang="en-US" dirty="0" smtClean="0"/>
              <a:t> zone processes. The classic algae-herbivore grazer pathway (left side) is most important in this regard. Adapted from Karl, D. M.</a:t>
            </a:r>
            <a:r>
              <a:rPr lang="en-US" i="1" dirty="0" smtClean="0"/>
              <a:t> Accurate estimation of microbial loop processes and rates.</a:t>
            </a:r>
            <a:r>
              <a:rPr lang="en-US" dirty="0" smtClean="0"/>
              <a:t> </a:t>
            </a:r>
            <a:r>
              <a:rPr lang="en-US" dirty="0" err="1" smtClean="0"/>
              <a:t>Microbiol</a:t>
            </a:r>
            <a:r>
              <a:rPr lang="en-US" dirty="0" smtClean="0"/>
              <a:t>. </a:t>
            </a:r>
            <a:r>
              <a:rPr lang="en-US" dirty="0" err="1" smtClean="0"/>
              <a:t>Ecol</a:t>
            </a:r>
            <a:r>
              <a:rPr lang="en-US" dirty="0" smtClean="0"/>
              <a:t> 28, 147-150 (1994).</a:t>
            </a:r>
            <a:br>
              <a:rPr lang="en-US" dirty="0" smtClean="0"/>
            </a:br>
            <a:r>
              <a:rPr lang="en-US" dirty="0" smtClean="0"/>
              <a:t/>
            </a:r>
            <a:br>
              <a:rPr lang="en-US" dirty="0" smtClean="0"/>
            </a:br>
            <a:r>
              <a:rPr lang="en-US" dirty="0" smtClean="0"/>
              <a:t>Figure and legend from- DeLong E.F. &amp; Karl </a:t>
            </a:r>
            <a:r>
              <a:rPr lang="en-US" dirty="0" err="1" smtClean="0"/>
              <a:t>D.M.</a:t>
            </a:r>
            <a:r>
              <a:rPr lang="en-US" i="1" dirty="0" err="1" smtClean="0"/>
              <a:t>Genomic</a:t>
            </a:r>
            <a:r>
              <a:rPr lang="en-US" i="1" dirty="0" smtClean="0"/>
              <a:t> perspectives in microbial oceanography.</a:t>
            </a:r>
            <a:r>
              <a:rPr lang="en-US" dirty="0" smtClean="0"/>
              <a:t> Nature 437, 336-342 (2005).</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6</a:t>
            </a:fld>
            <a:endParaRPr lang="en-US"/>
          </a:p>
        </p:txBody>
      </p:sp>
    </p:spTree>
    <p:extLst>
      <p:ext uri="{BB962C8B-B14F-4D97-AF65-F5344CB8AC3E}">
        <p14:creationId xmlns:p14="http://schemas.microsoft.com/office/powerpoint/2010/main" val="46744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What’s specific to the SO here? </a:t>
            </a:r>
            <a:r>
              <a:rPr lang="en-US" baseline="0" dirty="0" smtClean="0"/>
              <a:t> (1) winter </a:t>
            </a:r>
            <a:r>
              <a:rPr lang="en-US" baseline="0" dirty="0" err="1" smtClean="0"/>
              <a:t>archaea</a:t>
            </a:r>
            <a:r>
              <a:rPr lang="en-US" baseline="0" dirty="0" smtClean="0"/>
              <a:t>; (2) the size of the boxes are poorly known; (3) the role and influence of sea ice is not well known; (4) the DOC is lower than in other oceanic regions which may influence the balance of heterotrophy</a:t>
            </a:r>
            <a:endParaRPr lang="en-US" dirty="0" smtClean="0"/>
          </a:p>
          <a:p>
            <a:endParaRPr lang="en-US" dirty="0" smtClean="0"/>
          </a:p>
          <a:p>
            <a:r>
              <a:rPr lang="en-US" dirty="0" smtClean="0"/>
              <a:t>Bacteria biomass in the ross sea was 10% of</a:t>
            </a:r>
            <a:r>
              <a:rPr lang="en-US" baseline="0" dirty="0" smtClean="0"/>
              <a:t> phytoplankton standing stocks; bacterial production rates are about 5-10% of phytoplankton production; though the demand on </a:t>
            </a:r>
            <a:r>
              <a:rPr lang="en-US" baseline="0" dirty="0" err="1" smtClean="0"/>
              <a:t>phytop</a:t>
            </a:r>
            <a:endParaRPr lang="en-US" dirty="0" smtClean="0"/>
          </a:p>
          <a:p>
            <a:endParaRPr lang="en-US" dirty="0" smtClean="0"/>
          </a:p>
          <a:p>
            <a:r>
              <a:rPr lang="en-US" dirty="0" smtClean="0"/>
              <a:t>Schematic representation of the ocean food web. On the left is the classic pathway of carbon and energy flow through photosynthetic </a:t>
            </a:r>
            <a:r>
              <a:rPr lang="en-US" dirty="0" err="1" smtClean="0"/>
              <a:t>Eukarya</a:t>
            </a:r>
            <a:r>
              <a:rPr lang="en-US" dirty="0" smtClean="0"/>
              <a:t>, to herbivores and on to higher trophic levels. Depicted on the right is the microbial food web, which uses energy stored in the non-living, detrital carbon pool to produce microbial biomass that can re-enter the classic pathway of carbon and energy flow. Cell-associated </a:t>
            </a:r>
            <a:r>
              <a:rPr lang="en-US" dirty="0" err="1" smtClean="0"/>
              <a:t>ectoenzymes</a:t>
            </a:r>
            <a:r>
              <a:rPr lang="en-US" dirty="0" smtClean="0"/>
              <a:t> (</a:t>
            </a:r>
            <a:r>
              <a:rPr lang="en-US" dirty="0" err="1" smtClean="0"/>
              <a:t>Ecto</a:t>
            </a:r>
            <a:r>
              <a:rPr lang="en-US" dirty="0" smtClean="0"/>
              <a:t>) enable bacteria to use high-molecular-weight (HMW) DOC in addition to the more traditional low-molecular-weight (LMW) and gaseous carbon substances. Also shown in the microbial food web are viral particles and </a:t>
            </a:r>
            <a:r>
              <a:rPr lang="en-US" dirty="0" err="1" smtClean="0"/>
              <a:t>Archaea</a:t>
            </a:r>
            <a:r>
              <a:rPr lang="en-US" dirty="0" smtClean="0"/>
              <a:t>. At the present time, there is only rudimentary knowledge of the role of </a:t>
            </a:r>
            <a:r>
              <a:rPr lang="en-US" dirty="0" err="1" smtClean="0"/>
              <a:t>Archaea</a:t>
            </a:r>
            <a:r>
              <a:rPr lang="en-US" dirty="0" smtClean="0"/>
              <a:t> in the oceanic food web. Shown at the bottom of this diagram is the downward flux of particulate carbon (and energy), which is now thought to fuel most </a:t>
            </a:r>
            <a:r>
              <a:rPr lang="en-US" dirty="0" err="1" smtClean="0"/>
              <a:t>subeuphotic</a:t>
            </a:r>
            <a:r>
              <a:rPr lang="en-US" dirty="0" smtClean="0"/>
              <a:t> zone processes. The classic algae-herbivore grazer pathway (left side) is most important in this regard. Adapted from Karl, D. M.</a:t>
            </a:r>
            <a:r>
              <a:rPr lang="en-US" i="1" dirty="0" smtClean="0"/>
              <a:t> Accurate estimation of microbial loop processes and rates.</a:t>
            </a:r>
            <a:r>
              <a:rPr lang="en-US" dirty="0" smtClean="0"/>
              <a:t> </a:t>
            </a:r>
            <a:r>
              <a:rPr lang="en-US" dirty="0" err="1" smtClean="0"/>
              <a:t>Microbiol</a:t>
            </a:r>
            <a:r>
              <a:rPr lang="en-US" dirty="0" smtClean="0"/>
              <a:t>. </a:t>
            </a:r>
            <a:r>
              <a:rPr lang="en-US" dirty="0" err="1" smtClean="0"/>
              <a:t>Ecol</a:t>
            </a:r>
            <a:r>
              <a:rPr lang="en-US" dirty="0" smtClean="0"/>
              <a:t> 28, 147-150 (1994).</a:t>
            </a:r>
            <a:br>
              <a:rPr lang="en-US" dirty="0" smtClean="0"/>
            </a:br>
            <a:r>
              <a:rPr lang="en-US" dirty="0" smtClean="0"/>
              <a:t/>
            </a:r>
            <a:br>
              <a:rPr lang="en-US" dirty="0" smtClean="0"/>
            </a:br>
            <a:r>
              <a:rPr lang="en-US" dirty="0" smtClean="0"/>
              <a:t>Figure and legend from- DeLong E.F. &amp; Karl </a:t>
            </a:r>
            <a:r>
              <a:rPr lang="en-US" dirty="0" err="1" smtClean="0"/>
              <a:t>D.M.</a:t>
            </a:r>
            <a:r>
              <a:rPr lang="en-US" i="1" dirty="0" err="1" smtClean="0"/>
              <a:t>Genomic</a:t>
            </a:r>
            <a:r>
              <a:rPr lang="en-US" i="1" dirty="0" smtClean="0"/>
              <a:t> perspectives in microbial oceanography.</a:t>
            </a:r>
            <a:r>
              <a:rPr lang="en-US" dirty="0" smtClean="0"/>
              <a:t> Nature 437, 336-342 (2005).</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7</a:t>
            </a:fld>
            <a:endParaRPr lang="en-US"/>
          </a:p>
        </p:txBody>
      </p:sp>
    </p:spTree>
    <p:extLst>
      <p:ext uri="{BB962C8B-B14F-4D97-AF65-F5344CB8AC3E}">
        <p14:creationId xmlns:p14="http://schemas.microsoft.com/office/powerpoint/2010/main" val="46744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study found total of </a:t>
            </a:r>
            <a:r>
              <a:rPr lang="en-US" sz="1200" b="1" kern="1200" dirty="0" smtClean="0">
                <a:solidFill>
                  <a:schemeClr val="tx1"/>
                </a:solidFill>
                <a:effectLst/>
                <a:latin typeface="+mn-lt"/>
                <a:ea typeface="+mn-ea"/>
                <a:cs typeface="+mn-cs"/>
              </a:rPr>
              <a:t>4,692</a:t>
            </a:r>
            <a:r>
              <a:rPr lang="en-US" sz="1200" kern="1200" dirty="0" smtClean="0">
                <a:solidFill>
                  <a:schemeClr val="tx1"/>
                </a:solidFill>
                <a:effectLst/>
                <a:latin typeface="+mn-lt"/>
                <a:ea typeface="+mn-ea"/>
                <a:cs typeface="+mn-cs"/>
              </a:rPr>
              <a:t> OTUs were detected in the Southern Ocean surface ocean data set (which includes Kerguelen Islands, the Antarctic </a:t>
            </a:r>
            <a:r>
              <a:rPr lang="en-US" sz="1200" kern="1200" dirty="0" err="1" smtClean="0">
                <a:solidFill>
                  <a:schemeClr val="tx1"/>
                </a:solidFill>
                <a:effectLst/>
                <a:latin typeface="+mn-lt"/>
                <a:ea typeface="+mn-ea"/>
                <a:cs typeface="+mn-cs"/>
              </a:rPr>
              <a:t>Peninusla</a:t>
            </a:r>
            <a:r>
              <a:rPr lang="en-US" sz="1200" kern="1200" dirty="0" smtClean="0">
                <a:solidFill>
                  <a:schemeClr val="tx1"/>
                </a:solidFill>
                <a:effectLst/>
                <a:latin typeface="+mn-lt"/>
                <a:ea typeface="+mn-ea"/>
                <a:cs typeface="+mn-cs"/>
              </a:rPr>
              <a:t> stations sampled on four occasions over the annual cycle, a station in the </a:t>
            </a:r>
            <a:r>
              <a:rPr lang="en-US" sz="1200" kern="1200" dirty="0" err="1" smtClean="0">
                <a:solidFill>
                  <a:schemeClr val="tx1"/>
                </a:solidFill>
                <a:effectLst/>
                <a:latin typeface="+mn-lt"/>
                <a:ea typeface="+mn-ea"/>
                <a:cs typeface="+mn-cs"/>
              </a:rPr>
              <a:t>Amundson</a:t>
            </a:r>
            <a:r>
              <a:rPr lang="en-US" sz="1200" kern="1200" dirty="0" smtClean="0">
                <a:solidFill>
                  <a:schemeClr val="tx1"/>
                </a:solidFill>
                <a:effectLst/>
                <a:latin typeface="+mn-lt"/>
                <a:ea typeface="+mn-ea"/>
                <a:cs typeface="+mn-cs"/>
              </a:rPr>
              <a:t> sea and transects into the Ross and Weddell Seas sampled at four locations each).  Of these we found that the coastal stations harbored more richness than the open ocean stations, such that </a:t>
            </a:r>
            <a:r>
              <a:rPr lang="en-US" sz="1200" b="1" kern="1200" dirty="0" smtClean="0">
                <a:solidFill>
                  <a:schemeClr val="tx1"/>
                </a:solidFill>
                <a:effectLst/>
                <a:latin typeface="+mn-lt"/>
                <a:ea typeface="+mn-ea"/>
                <a:cs typeface="+mn-cs"/>
              </a:rPr>
              <a:t>3,109</a:t>
            </a:r>
            <a:r>
              <a:rPr lang="en-US" sz="1200" kern="1200" dirty="0" smtClean="0">
                <a:solidFill>
                  <a:schemeClr val="tx1"/>
                </a:solidFill>
                <a:effectLst/>
                <a:latin typeface="+mn-lt"/>
                <a:ea typeface="+mn-ea"/>
                <a:cs typeface="+mn-cs"/>
              </a:rPr>
              <a:t> were unique to the coastal stations, </a:t>
            </a:r>
            <a:r>
              <a:rPr lang="en-US" sz="1200" b="1" kern="1200" dirty="0" smtClean="0">
                <a:solidFill>
                  <a:schemeClr val="tx1"/>
                </a:solidFill>
                <a:effectLst/>
                <a:latin typeface="+mn-lt"/>
                <a:ea typeface="+mn-ea"/>
                <a:cs typeface="+mn-cs"/>
              </a:rPr>
              <a:t>930</a:t>
            </a:r>
            <a:r>
              <a:rPr lang="en-US" sz="1200" kern="1200" dirty="0" smtClean="0">
                <a:solidFill>
                  <a:schemeClr val="tx1"/>
                </a:solidFill>
                <a:effectLst/>
                <a:latin typeface="+mn-lt"/>
                <a:ea typeface="+mn-ea"/>
                <a:cs typeface="+mn-cs"/>
              </a:rPr>
              <a:t> were unique to the open ocean stations; and </a:t>
            </a:r>
            <a:r>
              <a:rPr lang="en-US" sz="1200" b="1" kern="1200" dirty="0" smtClean="0">
                <a:solidFill>
                  <a:schemeClr val="tx1"/>
                </a:solidFill>
                <a:effectLst/>
                <a:latin typeface="+mn-lt"/>
                <a:ea typeface="+mn-ea"/>
                <a:cs typeface="+mn-cs"/>
              </a:rPr>
              <a:t>652</a:t>
            </a:r>
            <a:r>
              <a:rPr lang="en-US" sz="1200" kern="1200" dirty="0" smtClean="0">
                <a:solidFill>
                  <a:schemeClr val="tx1"/>
                </a:solidFill>
                <a:effectLst/>
                <a:latin typeface="+mn-lt"/>
                <a:ea typeface="+mn-ea"/>
                <a:cs typeface="+mn-cs"/>
              </a:rPr>
              <a:t> were common to both.  The majority (97%) of OTUs are rare (had less than 100 SSU </a:t>
            </a:r>
            <a:r>
              <a:rPr lang="en-US" sz="1200" kern="1200" dirty="0" err="1" smtClean="0">
                <a:solidFill>
                  <a:schemeClr val="tx1"/>
                </a:solidFill>
                <a:effectLst/>
                <a:latin typeface="+mn-lt"/>
                <a:ea typeface="+mn-ea"/>
                <a:cs typeface="+mn-cs"/>
              </a:rPr>
              <a:t>rRNA</a:t>
            </a:r>
            <a:r>
              <a:rPr lang="en-US" sz="1200" kern="1200" dirty="0" smtClean="0">
                <a:solidFill>
                  <a:schemeClr val="tx1"/>
                </a:solidFill>
                <a:effectLst/>
                <a:latin typeface="+mn-lt"/>
                <a:ea typeface="+mn-ea"/>
                <a:cs typeface="+mn-cs"/>
              </a:rPr>
              <a:t> gene tag sequences per OTU when summed across the coastal or open ocean data sets), as found in other pelagic systems. The composition of </a:t>
            </a:r>
            <a:r>
              <a:rPr lang="en-US" sz="1200" kern="1200" dirty="0" err="1" smtClean="0">
                <a:solidFill>
                  <a:schemeClr val="tx1"/>
                </a:solidFill>
                <a:effectLst/>
                <a:latin typeface="+mn-lt"/>
                <a:ea typeface="+mn-ea"/>
                <a:cs typeface="+mn-cs"/>
              </a:rPr>
              <a:t>bacterioplankton</a:t>
            </a:r>
            <a:r>
              <a:rPr lang="en-US" sz="1200" kern="1200" dirty="0" smtClean="0">
                <a:solidFill>
                  <a:schemeClr val="tx1"/>
                </a:solidFill>
                <a:effectLst/>
                <a:latin typeface="+mn-lt"/>
                <a:ea typeface="+mn-ea"/>
                <a:cs typeface="+mn-cs"/>
              </a:rPr>
              <a:t> in the southern ocean is unique in comparison to samples from the Atlantic and </a:t>
            </a:r>
            <a:r>
              <a:rPr lang="en-US" sz="1200" kern="1200" dirty="0" err="1" smtClean="0">
                <a:solidFill>
                  <a:schemeClr val="tx1"/>
                </a:solidFill>
                <a:effectLst/>
                <a:latin typeface="+mn-lt"/>
                <a:ea typeface="+mn-ea"/>
                <a:cs typeface="+mn-cs"/>
              </a:rPr>
              <a:t>Mediteranean</a:t>
            </a:r>
            <a:r>
              <a:rPr lang="en-US" sz="1200" kern="1200" dirty="0" smtClean="0">
                <a:solidFill>
                  <a:schemeClr val="tx1"/>
                </a:solidFill>
                <a:effectLst/>
                <a:latin typeface="+mn-lt"/>
                <a:ea typeface="+mn-ea"/>
                <a:cs typeface="+mn-cs"/>
              </a:rPr>
              <a:t> Sea (referred to as mid-latitude data set). When we compared the Mid-latitude samples (processed using the same methods and work-flow as the Southern Ocean data set) the Southern Ocean surface data set had </a:t>
            </a:r>
            <a:r>
              <a:rPr lang="en-US" sz="1200" b="1" kern="1200" dirty="0" smtClean="0">
                <a:solidFill>
                  <a:schemeClr val="tx1"/>
                </a:solidFill>
                <a:effectLst/>
                <a:latin typeface="+mn-lt"/>
                <a:ea typeface="+mn-ea"/>
                <a:cs typeface="+mn-cs"/>
              </a:rPr>
              <a:t>4,112 </a:t>
            </a:r>
            <a:r>
              <a:rPr lang="en-US" sz="1200" kern="1200" dirty="0" smtClean="0">
                <a:solidFill>
                  <a:schemeClr val="tx1"/>
                </a:solidFill>
                <a:effectLst/>
                <a:latin typeface="+mn-lt"/>
                <a:ea typeface="+mn-ea"/>
                <a:cs typeface="+mn-cs"/>
              </a:rPr>
              <a:t>unique OTUs of </a:t>
            </a:r>
            <a:r>
              <a:rPr lang="en-US" sz="1200" b="1" kern="1200" dirty="0" smtClean="0">
                <a:solidFill>
                  <a:schemeClr val="tx1"/>
                </a:solidFill>
                <a:effectLst/>
                <a:latin typeface="+mn-lt"/>
                <a:ea typeface="+mn-ea"/>
                <a:cs typeface="+mn-cs"/>
              </a:rPr>
              <a:t>10,762</a:t>
            </a:r>
            <a:r>
              <a:rPr lang="en-US" sz="1200" kern="1200" dirty="0" smtClean="0">
                <a:solidFill>
                  <a:schemeClr val="tx1"/>
                </a:solidFill>
                <a:effectLst/>
                <a:latin typeface="+mn-lt"/>
                <a:ea typeface="+mn-ea"/>
                <a:cs typeface="+mn-cs"/>
              </a:rPr>
              <a:t> detected in the combined set, </a:t>
            </a:r>
            <a:r>
              <a:rPr lang="en-US" sz="1200" b="1" kern="1200" dirty="0" smtClean="0">
                <a:solidFill>
                  <a:schemeClr val="tx1"/>
                </a:solidFill>
                <a:effectLst/>
                <a:latin typeface="+mn-lt"/>
                <a:ea typeface="+mn-ea"/>
                <a:cs typeface="+mn-cs"/>
              </a:rPr>
              <a:t>6,071</a:t>
            </a:r>
            <a:r>
              <a:rPr lang="en-US" sz="1200" kern="1200" dirty="0" smtClean="0">
                <a:solidFill>
                  <a:schemeClr val="tx1"/>
                </a:solidFill>
                <a:effectLst/>
                <a:latin typeface="+mn-lt"/>
                <a:ea typeface="+mn-ea"/>
                <a:cs typeface="+mn-cs"/>
              </a:rPr>
              <a:t> were unique to the mid-</a:t>
            </a:r>
            <a:r>
              <a:rPr lang="en-US" sz="1200" kern="1200" dirty="0" err="1" smtClean="0">
                <a:solidFill>
                  <a:schemeClr val="tx1"/>
                </a:solidFill>
                <a:effectLst/>
                <a:latin typeface="+mn-lt"/>
                <a:ea typeface="+mn-ea"/>
                <a:cs typeface="+mn-cs"/>
              </a:rPr>
              <a:t>latidude</a:t>
            </a:r>
            <a:r>
              <a:rPr lang="en-US" sz="1200" kern="1200" dirty="0" smtClean="0">
                <a:solidFill>
                  <a:schemeClr val="tx1"/>
                </a:solidFill>
                <a:effectLst/>
                <a:latin typeface="+mn-lt"/>
                <a:ea typeface="+mn-ea"/>
                <a:cs typeface="+mn-cs"/>
              </a:rPr>
              <a:t> surface data set with only </a:t>
            </a:r>
            <a:r>
              <a:rPr lang="en-US" sz="1200" b="1" kern="1200" dirty="0" smtClean="0">
                <a:solidFill>
                  <a:schemeClr val="tx1"/>
                </a:solidFill>
                <a:effectLst/>
                <a:latin typeface="+mn-lt"/>
                <a:ea typeface="+mn-ea"/>
                <a:cs typeface="+mn-cs"/>
              </a:rPr>
              <a:t>579 OTUs (or 0.5%)</a:t>
            </a:r>
            <a:r>
              <a:rPr lang="en-US" sz="1200" kern="1200" dirty="0" smtClean="0">
                <a:solidFill>
                  <a:schemeClr val="tx1"/>
                </a:solidFill>
                <a:effectLst/>
                <a:latin typeface="+mn-lt"/>
                <a:ea typeface="+mn-ea"/>
                <a:cs typeface="+mn-cs"/>
              </a:rPr>
              <a:t> in common. The majority of these unique Southern Ocean OTUs were rare; though over 50 OTUs have more than 100 occurrences when the Southern Ocean data set was summed and is comprised of five phyla (</a:t>
            </a:r>
            <a:r>
              <a:rPr lang="en-US" sz="1200" kern="1200" dirty="0" err="1" smtClean="0">
                <a:solidFill>
                  <a:schemeClr val="tx1"/>
                </a:solidFill>
                <a:effectLst/>
                <a:latin typeface="+mn-lt"/>
                <a:ea typeface="+mn-ea"/>
                <a:cs typeface="+mn-cs"/>
              </a:rPr>
              <a:t>Proteobacteria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Bacteriodetes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Actinobacteria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Verrucomicrobia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Deferribacteres</a:t>
            </a:r>
            <a:r>
              <a:rPr lang="en-US" sz="1200" kern="1200" dirty="0" smtClean="0">
                <a:solidFill>
                  <a:schemeClr val="tx1"/>
                </a:solidFill>
                <a:effectLst/>
                <a:latin typeface="+mn-lt"/>
                <a:ea typeface="+mn-ea"/>
                <a:cs typeface="+mn-cs"/>
              </a:rPr>
              <a:t>). Inspection at higher taxonomic resolution to the class level for the </a:t>
            </a:r>
            <a:r>
              <a:rPr lang="en-US" sz="1200" kern="1200" dirty="0" err="1" smtClean="0">
                <a:solidFill>
                  <a:schemeClr val="tx1"/>
                </a:solidFill>
                <a:effectLst/>
                <a:latin typeface="+mn-lt"/>
                <a:ea typeface="+mn-ea"/>
                <a:cs typeface="+mn-cs"/>
              </a:rPr>
              <a:t>Proteobacteria</a:t>
            </a:r>
            <a:r>
              <a:rPr lang="en-US" sz="1200" kern="1200" dirty="0" smtClean="0">
                <a:solidFill>
                  <a:schemeClr val="tx1"/>
                </a:solidFill>
                <a:effectLst/>
                <a:latin typeface="+mn-lt"/>
                <a:ea typeface="+mn-ea"/>
                <a:cs typeface="+mn-cs"/>
              </a:rPr>
              <a:t> showed that 36% of the uniquely Southern Ocean OTUs are assigned to the </a:t>
            </a:r>
            <a:r>
              <a:rPr lang="en-US" sz="1200" kern="1200" dirty="0" err="1" smtClean="0">
                <a:solidFill>
                  <a:schemeClr val="tx1"/>
                </a:solidFill>
                <a:effectLst/>
                <a:latin typeface="+mn-lt"/>
                <a:ea typeface="+mn-ea"/>
                <a:cs typeface="+mn-cs"/>
              </a:rPr>
              <a:t>Gammaproteobacteria</a:t>
            </a:r>
            <a:r>
              <a:rPr lang="en-US" sz="1200" kern="1200" dirty="0" smtClean="0">
                <a:solidFill>
                  <a:schemeClr val="tx1"/>
                </a:solidFill>
                <a:effectLst/>
                <a:latin typeface="+mn-lt"/>
                <a:ea typeface="+mn-ea"/>
                <a:cs typeface="+mn-cs"/>
              </a:rPr>
              <a:t>, 13% to the </a:t>
            </a:r>
            <a:r>
              <a:rPr lang="en-US" sz="1200" kern="1200" dirty="0" err="1" smtClean="0">
                <a:solidFill>
                  <a:schemeClr val="tx1"/>
                </a:solidFill>
                <a:effectLst/>
                <a:latin typeface="+mn-lt"/>
                <a:ea typeface="+mn-ea"/>
                <a:cs typeface="+mn-cs"/>
              </a:rPr>
              <a:t>Alphaproteobacteria</a:t>
            </a:r>
            <a:r>
              <a:rPr lang="en-US" sz="1200" kern="1200" dirty="0" smtClean="0">
                <a:solidFill>
                  <a:schemeClr val="tx1"/>
                </a:solidFill>
                <a:effectLst/>
                <a:latin typeface="+mn-lt"/>
                <a:ea typeface="+mn-ea"/>
                <a:cs typeface="+mn-cs"/>
              </a:rPr>
              <a:t>, 6% to the </a:t>
            </a:r>
            <a:r>
              <a:rPr lang="en-US" sz="1200" kern="1200" dirty="0" err="1" smtClean="0">
                <a:solidFill>
                  <a:schemeClr val="tx1"/>
                </a:solidFill>
                <a:effectLst/>
                <a:latin typeface="+mn-lt"/>
                <a:ea typeface="+mn-ea"/>
                <a:cs typeface="+mn-cs"/>
              </a:rPr>
              <a:t>Deltaproteobacteria</a:t>
            </a:r>
            <a:r>
              <a:rPr lang="en-US" sz="1200" kern="1200" dirty="0" smtClean="0">
                <a:solidFill>
                  <a:schemeClr val="tx1"/>
                </a:solidFill>
                <a:effectLst/>
                <a:latin typeface="+mn-lt"/>
                <a:ea typeface="+mn-ea"/>
                <a:cs typeface="+mn-cs"/>
              </a:rPr>
              <a:t>, and 2% to the </a:t>
            </a:r>
            <a:r>
              <a:rPr lang="en-US" sz="1200" kern="1200" dirty="0" err="1" smtClean="0">
                <a:solidFill>
                  <a:schemeClr val="tx1"/>
                </a:solidFill>
                <a:effectLst/>
                <a:latin typeface="+mn-lt"/>
                <a:ea typeface="+mn-ea"/>
                <a:cs typeface="+mn-cs"/>
              </a:rPr>
              <a:t>Betaproteobacteria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wherease</a:t>
            </a:r>
            <a:r>
              <a:rPr lang="en-US" sz="1200" kern="1200" dirty="0" smtClean="0">
                <a:solidFill>
                  <a:schemeClr val="tx1"/>
                </a:solidFill>
                <a:effectLst/>
                <a:latin typeface="+mn-lt"/>
                <a:ea typeface="+mn-ea"/>
                <a:cs typeface="+mn-cs"/>
              </a:rPr>
              <a:t> the 30% of the unique OTUs are affiliated with the </a:t>
            </a:r>
            <a:r>
              <a:rPr lang="en-US" sz="1200" kern="1200" dirty="0" err="1" smtClean="0">
                <a:solidFill>
                  <a:schemeClr val="tx1"/>
                </a:solidFill>
                <a:effectLst/>
                <a:latin typeface="+mn-lt"/>
                <a:ea typeface="+mn-ea"/>
                <a:cs typeface="+mn-cs"/>
              </a:rPr>
              <a:t>Bacteriodetes</a:t>
            </a:r>
            <a:r>
              <a:rPr lang="en-US" sz="1200" kern="1200" dirty="0" smtClean="0">
                <a:solidFill>
                  <a:schemeClr val="tx1"/>
                </a:solidFill>
                <a:effectLst/>
                <a:latin typeface="+mn-lt"/>
                <a:ea typeface="+mn-ea"/>
                <a:cs typeface="+mn-cs"/>
              </a:rPr>
              <a:t>. The other phyla had 4 % or less representation in this data set.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10</a:t>
            </a:fld>
            <a:endParaRPr lang="en-US"/>
          </a:p>
        </p:txBody>
      </p:sp>
    </p:spTree>
    <p:extLst>
      <p:ext uri="{BB962C8B-B14F-4D97-AF65-F5344CB8AC3E}">
        <p14:creationId xmlns:p14="http://schemas.microsoft.com/office/powerpoint/2010/main" val="377799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numbers Joe calculated? </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18</a:t>
            </a:fld>
            <a:endParaRPr lang="en-US"/>
          </a:p>
        </p:txBody>
      </p:sp>
    </p:spTree>
    <p:extLst>
      <p:ext uri="{BB962C8B-B14F-4D97-AF65-F5344CB8AC3E}">
        <p14:creationId xmlns:p14="http://schemas.microsoft.com/office/powerpoint/2010/main" val="130597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25% of the total annual primary production in the sea ice zone of the Southern Ocean occurs as algae within the ice itself.  ACE researchers are evaluating the relationship between algal growth and the physical properties of the ice in order to assess the impact on this productivity of changes in </a:t>
            </a:r>
            <a:r>
              <a:rPr lang="en-US" dirty="0" smtClean="0">
                <a:hlinkClick r:id="rId3" tooltip="Sea Ice"/>
              </a:rPr>
              <a:t>sea ice</a:t>
            </a:r>
            <a:r>
              <a:rPr lang="en-US" dirty="0" smtClean="0"/>
              <a:t> area or thickness.</a:t>
            </a:r>
          </a:p>
          <a:p>
            <a:endParaRPr lang="en-US" dirty="0" smtClean="0"/>
          </a:p>
          <a:p>
            <a:r>
              <a:rPr lang="en-US" sz="1200" b="0" i="0" u="none" strike="noStrike" kern="1200" baseline="0" dirty="0" smtClean="0">
                <a:solidFill>
                  <a:schemeClr val="tx1"/>
                </a:solidFill>
                <a:latin typeface="+mn-lt"/>
                <a:ea typeface="+mn-ea"/>
                <a:cs typeface="+mn-cs"/>
              </a:rPr>
              <a:t>A cartoon of the biological pump. Phytoplankton use solar energy in the upper ocean</a:t>
            </a:r>
          </a:p>
          <a:p>
            <a:r>
              <a:rPr lang="en-US" sz="1200" b="0" i="0" u="none" strike="noStrike" kern="1200" baseline="0" dirty="0" smtClean="0">
                <a:solidFill>
                  <a:schemeClr val="tx1"/>
                </a:solidFill>
                <a:latin typeface="+mn-lt"/>
                <a:ea typeface="+mn-ea"/>
                <a:cs typeface="+mn-cs"/>
              </a:rPr>
              <a:t>to fix carbon dioxide and form particulate organic carbon. Most of the organic carbon is consumed</a:t>
            </a:r>
          </a:p>
          <a:p>
            <a:r>
              <a:rPr lang="en-US" sz="1200" b="0" i="0" u="none" strike="noStrike" kern="1200" baseline="0" dirty="0" smtClean="0">
                <a:solidFill>
                  <a:schemeClr val="tx1"/>
                </a:solidFill>
                <a:latin typeface="+mn-lt"/>
                <a:ea typeface="+mn-ea"/>
                <a:cs typeface="+mn-cs"/>
              </a:rPr>
              <a:t>and respired in the upper ocean by herbivores and bacteria. Approximately 15% of the</a:t>
            </a:r>
          </a:p>
          <a:p>
            <a:r>
              <a:rPr lang="en-US" sz="1200" b="0" i="0" u="none" strike="noStrike" kern="1200" baseline="0" dirty="0" smtClean="0">
                <a:solidFill>
                  <a:schemeClr val="tx1"/>
                </a:solidFill>
                <a:latin typeface="+mn-lt"/>
                <a:ea typeface="+mn-ea"/>
                <a:cs typeface="+mn-cs"/>
              </a:rPr>
              <a:t>organic matter is exported below the thermocline to the ocean interior, where most is consumed</a:t>
            </a:r>
          </a:p>
          <a:p>
            <a:r>
              <a:rPr lang="en-US" sz="1200" b="0" i="0" u="none" strike="noStrike" kern="1200" baseline="0" dirty="0" smtClean="0">
                <a:solidFill>
                  <a:schemeClr val="tx1"/>
                </a:solidFill>
                <a:latin typeface="+mn-lt"/>
                <a:ea typeface="+mn-ea"/>
                <a:cs typeface="+mn-cs"/>
              </a:rPr>
              <a:t>and respired. The flux of the organic matter to the ocean interior, and its subsequent oxidation,</a:t>
            </a:r>
          </a:p>
          <a:p>
            <a:r>
              <a:rPr lang="en-US" sz="1200" b="0" i="0" u="none" strike="noStrike" kern="1200" baseline="0" dirty="0" smtClean="0">
                <a:solidFill>
                  <a:schemeClr val="tx1"/>
                </a:solidFill>
                <a:latin typeface="+mn-lt"/>
                <a:ea typeface="+mn-ea"/>
                <a:cs typeface="+mn-cs"/>
              </a:rPr>
              <a:t>enriches the inorganic nutrient pool below the thermocline. Consequently, the concentration</a:t>
            </a:r>
          </a:p>
          <a:p>
            <a:r>
              <a:rPr lang="en-US" sz="1200" b="0" i="0" u="none" strike="noStrike" kern="1200" baseline="0" dirty="0" smtClean="0">
                <a:solidFill>
                  <a:schemeClr val="tx1"/>
                </a:solidFill>
                <a:latin typeface="+mn-lt"/>
                <a:ea typeface="+mn-ea"/>
                <a:cs typeface="+mn-cs"/>
              </a:rPr>
              <a:t>of inorganic carbon in the ocean interior is more than the equilibrium concentration in the</a:t>
            </a:r>
          </a:p>
          <a:p>
            <a:r>
              <a:rPr lang="en-US" sz="1200" b="0" i="0" u="none" strike="noStrike" kern="1200" baseline="0" dirty="0" smtClean="0">
                <a:solidFill>
                  <a:schemeClr val="tx1"/>
                </a:solidFill>
                <a:latin typeface="+mn-lt"/>
                <a:ea typeface="+mn-ea"/>
                <a:cs typeface="+mn-cs"/>
              </a:rPr>
              <a:t>atmosphere. This enrichment of inorganic carbon, called the biological pump, is responsible for</a:t>
            </a:r>
          </a:p>
          <a:p>
            <a:r>
              <a:rPr lang="en-US" sz="1200" b="0" i="0" u="none" strike="noStrike" kern="1200" baseline="0" dirty="0" smtClean="0">
                <a:solidFill>
                  <a:schemeClr val="tx1"/>
                </a:solidFill>
                <a:latin typeface="+mn-lt"/>
                <a:ea typeface="+mn-ea"/>
                <a:cs typeface="+mn-cs"/>
              </a:rPr>
              <a:t>keeping the ocean approximately 300 parts per million by volume higher in carbon dioxide than</a:t>
            </a:r>
          </a:p>
          <a:p>
            <a:r>
              <a:rPr lang="en-US" sz="1200" b="0" i="0" u="none" strike="noStrike" kern="1200" baseline="0" dirty="0" smtClean="0">
                <a:solidFill>
                  <a:schemeClr val="tx1"/>
                </a:solidFill>
                <a:latin typeface="+mn-lt"/>
                <a:ea typeface="+mn-ea"/>
                <a:cs typeface="+mn-cs"/>
              </a:rPr>
              <a:t>the atmosphere. Only a small fraction (approximately 0.1%) of the organic matter that sinks</a:t>
            </a:r>
          </a:p>
          <a:p>
            <a:r>
              <a:rPr lang="en-US" sz="1200" b="0" i="0" u="none" strike="noStrike" kern="1200" baseline="0" dirty="0" smtClean="0">
                <a:solidFill>
                  <a:schemeClr val="tx1"/>
                </a:solidFill>
                <a:latin typeface="+mn-lt"/>
                <a:ea typeface="+mn-ea"/>
                <a:cs typeface="+mn-cs"/>
              </a:rPr>
              <a:t>into the ocean interior is subsequently buried in the seafloor and incorporated into marine</a:t>
            </a:r>
          </a:p>
          <a:p>
            <a:r>
              <a:rPr lang="en-US" sz="1200" b="0" i="0" u="none" strike="noStrike" kern="1200" baseline="0" dirty="0" smtClean="0">
                <a:solidFill>
                  <a:schemeClr val="tx1"/>
                </a:solidFill>
                <a:latin typeface="+mn-lt"/>
                <a:ea typeface="+mn-ea"/>
                <a:cs typeface="+mn-cs"/>
              </a:rPr>
              <a:t>sediments and sedimentary rocks. This burial represents a sequestration of </a:t>
            </a:r>
            <a:r>
              <a:rPr lang="en-US" sz="1200" b="0" i="0" u="none" strike="noStrike" kern="1200" baseline="0" dirty="0" err="1" smtClean="0">
                <a:solidFill>
                  <a:schemeClr val="tx1"/>
                </a:solidFill>
                <a:latin typeface="+mn-lt"/>
                <a:ea typeface="+mn-ea"/>
                <a:cs typeface="+mn-cs"/>
              </a:rPr>
              <a:t>reductant</a:t>
            </a:r>
            <a:r>
              <a:rPr lang="en-US" sz="1200" b="0" i="0" u="none" strike="noStrike" kern="1200" baseline="0" dirty="0" smtClean="0">
                <a:solidFill>
                  <a:schemeClr val="tx1"/>
                </a:solidFill>
                <a:latin typeface="+mn-lt"/>
                <a:ea typeface="+mn-ea"/>
                <a:cs typeface="+mn-cs"/>
              </a:rPr>
              <a:t>. On geological</a:t>
            </a:r>
          </a:p>
          <a:p>
            <a:r>
              <a:rPr lang="en-US" sz="1200" b="0" i="0" u="none" strike="noStrike" kern="1200" baseline="0" dirty="0" smtClean="0">
                <a:solidFill>
                  <a:schemeClr val="tx1"/>
                </a:solidFill>
                <a:latin typeface="+mn-lt"/>
                <a:ea typeface="+mn-ea"/>
                <a:cs typeface="+mn-cs"/>
              </a:rPr>
              <a:t>time scales, the consequence of carbon burial is the accumulation of oxygen in the Earth’s</a:t>
            </a:r>
          </a:p>
          <a:p>
            <a:r>
              <a:rPr lang="en-US" sz="1200" b="0" i="0" u="none" strike="noStrike" kern="1200" baseline="0" dirty="0" smtClean="0">
                <a:solidFill>
                  <a:schemeClr val="tx1"/>
                </a:solidFill>
                <a:latin typeface="+mn-lt"/>
                <a:ea typeface="+mn-ea"/>
                <a:cs typeface="+mn-cs"/>
              </a:rPr>
              <a:t>atmosphere. Figure reproduced from one kindly provided by John Delaney, University of</a:t>
            </a:r>
          </a:p>
          <a:p>
            <a:r>
              <a:rPr lang="en-US" sz="1200" b="0" i="0" u="none" strike="noStrike" kern="1200" baseline="0" smtClean="0">
                <a:solidFill>
                  <a:schemeClr val="tx1"/>
                </a:solidFill>
                <a:latin typeface="+mn-lt"/>
                <a:ea typeface="+mn-ea"/>
                <a:cs typeface="+mn-cs"/>
              </a:rPr>
              <a:t>Washington, Washington, USA).</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21</a:t>
            </a:fld>
            <a:endParaRPr lang="en-US"/>
          </a:p>
        </p:txBody>
      </p:sp>
    </p:spTree>
    <p:extLst>
      <p:ext uri="{BB962C8B-B14F-4D97-AF65-F5344CB8AC3E}">
        <p14:creationId xmlns:p14="http://schemas.microsoft.com/office/powerpoint/2010/main" val="307753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25% of the total annual primary production in the sea ice zone of the Southern Ocean occurs as algae within the ice itself.  ACE researchers are evaluating the relationship between algal growth and the physical properties of the ice in order to assess the impact on this productivity of changes in </a:t>
            </a:r>
            <a:r>
              <a:rPr lang="en-US" dirty="0" smtClean="0">
                <a:hlinkClick r:id="rId3" tooltip="Sea Ice"/>
              </a:rPr>
              <a:t>sea ice</a:t>
            </a:r>
            <a:r>
              <a:rPr lang="en-US" dirty="0" smtClean="0"/>
              <a:t> area or thickness.</a:t>
            </a:r>
          </a:p>
          <a:p>
            <a:endParaRPr lang="en-US" dirty="0" smtClean="0"/>
          </a:p>
          <a:p>
            <a:r>
              <a:rPr lang="en-US" sz="1200" b="0" i="0" u="none" strike="noStrike" kern="1200" baseline="0" dirty="0" smtClean="0">
                <a:solidFill>
                  <a:schemeClr val="tx1"/>
                </a:solidFill>
                <a:latin typeface="+mn-lt"/>
                <a:ea typeface="+mn-ea"/>
                <a:cs typeface="+mn-cs"/>
              </a:rPr>
              <a:t>A cartoon of the biological pump. Phytoplankton use solar energy in the upper ocean</a:t>
            </a:r>
          </a:p>
          <a:p>
            <a:r>
              <a:rPr lang="en-US" sz="1200" b="0" i="0" u="none" strike="noStrike" kern="1200" baseline="0" dirty="0" smtClean="0">
                <a:solidFill>
                  <a:schemeClr val="tx1"/>
                </a:solidFill>
                <a:latin typeface="+mn-lt"/>
                <a:ea typeface="+mn-ea"/>
                <a:cs typeface="+mn-cs"/>
              </a:rPr>
              <a:t>to fix carbon dioxide and form particulate organic carbon. Most of the organic carbon is consumed</a:t>
            </a:r>
          </a:p>
          <a:p>
            <a:r>
              <a:rPr lang="en-US" sz="1200" b="0" i="0" u="none" strike="noStrike" kern="1200" baseline="0" dirty="0" smtClean="0">
                <a:solidFill>
                  <a:schemeClr val="tx1"/>
                </a:solidFill>
                <a:latin typeface="+mn-lt"/>
                <a:ea typeface="+mn-ea"/>
                <a:cs typeface="+mn-cs"/>
              </a:rPr>
              <a:t>and respired in the upper ocean by herbivores and bacteria. Approximately 15% of the</a:t>
            </a:r>
          </a:p>
          <a:p>
            <a:r>
              <a:rPr lang="en-US" sz="1200" b="0" i="0" u="none" strike="noStrike" kern="1200" baseline="0" dirty="0" smtClean="0">
                <a:solidFill>
                  <a:schemeClr val="tx1"/>
                </a:solidFill>
                <a:latin typeface="+mn-lt"/>
                <a:ea typeface="+mn-ea"/>
                <a:cs typeface="+mn-cs"/>
              </a:rPr>
              <a:t>organic matter is exported below the thermocline to the ocean interior, where most is consumed</a:t>
            </a:r>
          </a:p>
          <a:p>
            <a:r>
              <a:rPr lang="en-US" sz="1200" b="0" i="0" u="none" strike="noStrike" kern="1200" baseline="0" dirty="0" smtClean="0">
                <a:solidFill>
                  <a:schemeClr val="tx1"/>
                </a:solidFill>
                <a:latin typeface="+mn-lt"/>
                <a:ea typeface="+mn-ea"/>
                <a:cs typeface="+mn-cs"/>
              </a:rPr>
              <a:t>and respired. The flux of the organic matter to the ocean interior, and its subsequent oxidation,</a:t>
            </a:r>
          </a:p>
          <a:p>
            <a:r>
              <a:rPr lang="en-US" sz="1200" b="0" i="0" u="none" strike="noStrike" kern="1200" baseline="0" dirty="0" smtClean="0">
                <a:solidFill>
                  <a:schemeClr val="tx1"/>
                </a:solidFill>
                <a:latin typeface="+mn-lt"/>
                <a:ea typeface="+mn-ea"/>
                <a:cs typeface="+mn-cs"/>
              </a:rPr>
              <a:t>enriches the inorganic nutrient pool below the thermocline. Consequently, the concentration</a:t>
            </a:r>
          </a:p>
          <a:p>
            <a:r>
              <a:rPr lang="en-US" sz="1200" b="0" i="0" u="none" strike="noStrike" kern="1200" baseline="0" dirty="0" smtClean="0">
                <a:solidFill>
                  <a:schemeClr val="tx1"/>
                </a:solidFill>
                <a:latin typeface="+mn-lt"/>
                <a:ea typeface="+mn-ea"/>
                <a:cs typeface="+mn-cs"/>
              </a:rPr>
              <a:t>of inorganic carbon in the ocean interior is more than the equilibrium concentration in the</a:t>
            </a:r>
          </a:p>
          <a:p>
            <a:r>
              <a:rPr lang="en-US" sz="1200" b="0" i="0" u="none" strike="noStrike" kern="1200" baseline="0" dirty="0" smtClean="0">
                <a:solidFill>
                  <a:schemeClr val="tx1"/>
                </a:solidFill>
                <a:latin typeface="+mn-lt"/>
                <a:ea typeface="+mn-ea"/>
                <a:cs typeface="+mn-cs"/>
              </a:rPr>
              <a:t>atmosphere. This enrichment of inorganic carbon, called the biological pump, is responsible for</a:t>
            </a:r>
          </a:p>
          <a:p>
            <a:r>
              <a:rPr lang="en-US" sz="1200" b="0" i="0" u="none" strike="noStrike" kern="1200" baseline="0" dirty="0" smtClean="0">
                <a:solidFill>
                  <a:schemeClr val="tx1"/>
                </a:solidFill>
                <a:latin typeface="+mn-lt"/>
                <a:ea typeface="+mn-ea"/>
                <a:cs typeface="+mn-cs"/>
              </a:rPr>
              <a:t>keeping the ocean approximately 300 parts per million by volume higher in carbon dioxide than</a:t>
            </a:r>
          </a:p>
          <a:p>
            <a:r>
              <a:rPr lang="en-US" sz="1200" b="0" i="0" u="none" strike="noStrike" kern="1200" baseline="0" dirty="0" smtClean="0">
                <a:solidFill>
                  <a:schemeClr val="tx1"/>
                </a:solidFill>
                <a:latin typeface="+mn-lt"/>
                <a:ea typeface="+mn-ea"/>
                <a:cs typeface="+mn-cs"/>
              </a:rPr>
              <a:t>the atmosphere. Only a small fraction (approximately 0.1%) of the organic matter that sinks</a:t>
            </a:r>
          </a:p>
          <a:p>
            <a:r>
              <a:rPr lang="en-US" sz="1200" b="0" i="0" u="none" strike="noStrike" kern="1200" baseline="0" dirty="0" smtClean="0">
                <a:solidFill>
                  <a:schemeClr val="tx1"/>
                </a:solidFill>
                <a:latin typeface="+mn-lt"/>
                <a:ea typeface="+mn-ea"/>
                <a:cs typeface="+mn-cs"/>
              </a:rPr>
              <a:t>into the ocean interior is subsequently buried in the seafloor and incorporated into marine</a:t>
            </a:r>
          </a:p>
          <a:p>
            <a:r>
              <a:rPr lang="en-US" sz="1200" b="0" i="0" u="none" strike="noStrike" kern="1200" baseline="0" dirty="0" smtClean="0">
                <a:solidFill>
                  <a:schemeClr val="tx1"/>
                </a:solidFill>
                <a:latin typeface="+mn-lt"/>
                <a:ea typeface="+mn-ea"/>
                <a:cs typeface="+mn-cs"/>
              </a:rPr>
              <a:t>sediments and sedimentary rocks. This burial represents a sequestration of </a:t>
            </a:r>
            <a:r>
              <a:rPr lang="en-US" sz="1200" b="0" i="0" u="none" strike="noStrike" kern="1200" baseline="0" dirty="0" err="1" smtClean="0">
                <a:solidFill>
                  <a:schemeClr val="tx1"/>
                </a:solidFill>
                <a:latin typeface="+mn-lt"/>
                <a:ea typeface="+mn-ea"/>
                <a:cs typeface="+mn-cs"/>
              </a:rPr>
              <a:t>reductant</a:t>
            </a:r>
            <a:r>
              <a:rPr lang="en-US" sz="1200" b="0" i="0" u="none" strike="noStrike" kern="1200" baseline="0" dirty="0" smtClean="0">
                <a:solidFill>
                  <a:schemeClr val="tx1"/>
                </a:solidFill>
                <a:latin typeface="+mn-lt"/>
                <a:ea typeface="+mn-ea"/>
                <a:cs typeface="+mn-cs"/>
              </a:rPr>
              <a:t>. On geological</a:t>
            </a:r>
          </a:p>
          <a:p>
            <a:r>
              <a:rPr lang="en-US" sz="1200" b="0" i="0" u="none" strike="noStrike" kern="1200" baseline="0" dirty="0" smtClean="0">
                <a:solidFill>
                  <a:schemeClr val="tx1"/>
                </a:solidFill>
                <a:latin typeface="+mn-lt"/>
                <a:ea typeface="+mn-ea"/>
                <a:cs typeface="+mn-cs"/>
              </a:rPr>
              <a:t>time scales, the consequence of carbon burial is the accumulation of oxygen in the Earth’s</a:t>
            </a:r>
          </a:p>
          <a:p>
            <a:r>
              <a:rPr lang="en-US" sz="1200" b="0" i="0" u="none" strike="noStrike" kern="1200" baseline="0" dirty="0" smtClean="0">
                <a:solidFill>
                  <a:schemeClr val="tx1"/>
                </a:solidFill>
                <a:latin typeface="+mn-lt"/>
                <a:ea typeface="+mn-ea"/>
                <a:cs typeface="+mn-cs"/>
              </a:rPr>
              <a:t>atmosphere. Figure reproduced from one kindly provided by John Delaney, University of</a:t>
            </a:r>
          </a:p>
          <a:p>
            <a:r>
              <a:rPr lang="en-US" sz="1200" b="0" i="0" u="none" strike="noStrike" kern="1200" baseline="0" smtClean="0">
                <a:solidFill>
                  <a:schemeClr val="tx1"/>
                </a:solidFill>
                <a:latin typeface="+mn-lt"/>
                <a:ea typeface="+mn-ea"/>
                <a:cs typeface="+mn-cs"/>
              </a:rPr>
              <a:t>Washington, Washington, USA).</a:t>
            </a:r>
            <a:endParaRPr lang="en-US" dirty="0"/>
          </a:p>
        </p:txBody>
      </p:sp>
      <p:sp>
        <p:nvSpPr>
          <p:cNvPr id="4" name="Slide Number Placeholder 3"/>
          <p:cNvSpPr>
            <a:spLocks noGrp="1"/>
          </p:cNvSpPr>
          <p:nvPr>
            <p:ph type="sldNum" sz="quarter" idx="10"/>
          </p:nvPr>
        </p:nvSpPr>
        <p:spPr/>
        <p:txBody>
          <a:bodyPr/>
          <a:lstStyle/>
          <a:p>
            <a:fld id="{43CB0AE6-633B-A74F-BFAE-32CD034C156F}" type="slidenum">
              <a:rPr lang="en-US" smtClean="0"/>
              <a:t>22</a:t>
            </a:fld>
            <a:endParaRPr lang="en-US"/>
          </a:p>
        </p:txBody>
      </p:sp>
    </p:spTree>
    <p:extLst>
      <p:ext uri="{BB962C8B-B14F-4D97-AF65-F5344CB8AC3E}">
        <p14:creationId xmlns:p14="http://schemas.microsoft.com/office/powerpoint/2010/main" val="307753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187175-24C8-624F-A6C7-8DD1AED1DF51}" type="datetimeFigureOut">
              <a:rPr lang="en-US" smtClean="0"/>
              <a:t>3/27/12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20284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87175-24C8-624F-A6C7-8DD1AED1DF51}" type="datetimeFigureOut">
              <a:rPr lang="en-US" smtClean="0"/>
              <a:t>3/27/12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48145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87175-24C8-624F-A6C7-8DD1AED1DF51}" type="datetimeFigureOut">
              <a:rPr lang="en-US" smtClean="0"/>
              <a:t>3/27/12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114744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87175-24C8-624F-A6C7-8DD1AED1DF51}" type="datetimeFigureOut">
              <a:rPr lang="en-US" smtClean="0"/>
              <a:t>3/27/12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157891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187175-24C8-624F-A6C7-8DD1AED1DF51}" type="datetimeFigureOut">
              <a:rPr lang="en-US" smtClean="0"/>
              <a:t>3/27/12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362277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187175-24C8-624F-A6C7-8DD1AED1DF51}" type="datetimeFigureOut">
              <a:rPr lang="en-US" smtClean="0"/>
              <a:t>3/27/12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39349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187175-24C8-624F-A6C7-8DD1AED1DF51}" type="datetimeFigureOut">
              <a:rPr lang="en-US" smtClean="0"/>
              <a:t>3/27/12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176345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187175-24C8-624F-A6C7-8DD1AED1DF51}" type="datetimeFigureOut">
              <a:rPr lang="en-US" smtClean="0"/>
              <a:t>3/27/12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3273582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87175-24C8-624F-A6C7-8DD1AED1DF51}" type="datetimeFigureOut">
              <a:rPr lang="en-US" smtClean="0"/>
              <a:t>3/27/12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3706023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87175-24C8-624F-A6C7-8DD1AED1DF51}" type="datetimeFigureOut">
              <a:rPr lang="en-US" smtClean="0"/>
              <a:t>3/27/12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162871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87175-24C8-624F-A6C7-8DD1AED1DF51}" type="datetimeFigureOut">
              <a:rPr lang="en-US" smtClean="0"/>
              <a:t>3/27/12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EE1FE-6DDC-4548-A4FE-C8654593E606}" type="slidenum">
              <a:rPr lang="en-US" smtClean="0"/>
              <a:t>‹#›</a:t>
            </a:fld>
            <a:endParaRPr lang="en-US"/>
          </a:p>
        </p:txBody>
      </p:sp>
    </p:spTree>
    <p:extLst>
      <p:ext uri="{BB962C8B-B14F-4D97-AF65-F5344CB8AC3E}">
        <p14:creationId xmlns:p14="http://schemas.microsoft.com/office/powerpoint/2010/main" val="33695174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87175-24C8-624F-A6C7-8DD1AED1DF51}" type="datetimeFigureOut">
              <a:rPr lang="en-US" smtClean="0"/>
              <a:t>3/27/12</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EE1FE-6DDC-4548-A4FE-C8654593E606}" type="slidenum">
              <a:rPr lang="en-US" smtClean="0"/>
              <a:t>‹#›</a:t>
            </a:fld>
            <a:endParaRPr lang="en-US"/>
          </a:p>
        </p:txBody>
      </p:sp>
    </p:spTree>
    <p:extLst>
      <p:ext uri="{BB962C8B-B14F-4D97-AF65-F5344CB8AC3E}">
        <p14:creationId xmlns:p14="http://schemas.microsoft.com/office/powerpoint/2010/main" val="2042449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jp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14"/>
          <p:cNvSpPr>
            <a:spLocks noGrp="1"/>
          </p:cNvSpPr>
          <p:nvPr>
            <p:ph type="ctrTitle"/>
          </p:nvPr>
        </p:nvSpPr>
        <p:spPr>
          <a:xfrm>
            <a:off x="685800" y="828675"/>
            <a:ext cx="5716190" cy="2870200"/>
          </a:xfrm>
        </p:spPr>
        <p:txBody>
          <a:bodyPr>
            <a:normAutofit fontScale="90000"/>
          </a:bodyPr>
          <a:lstStyle/>
          <a:p>
            <a:pPr algn="r"/>
            <a:r>
              <a:rPr lang="en-US" dirty="0" smtClean="0">
                <a:solidFill>
                  <a:schemeClr val="bg1"/>
                </a:solidFill>
              </a:rPr>
              <a:t>Southern Ocean </a:t>
            </a:r>
            <a:r>
              <a:rPr lang="en-US" dirty="0" err="1" smtClean="0">
                <a:solidFill>
                  <a:schemeClr val="bg1"/>
                </a:solidFill>
              </a:rPr>
              <a:t>bacterioplankton</a:t>
            </a:r>
            <a:r>
              <a:rPr lang="en-US" dirty="0" smtClean="0">
                <a:solidFill>
                  <a:schemeClr val="bg1"/>
                </a:solidFill>
              </a:rPr>
              <a:t>:</a:t>
            </a:r>
            <a:br>
              <a:rPr lang="en-US" dirty="0" smtClean="0">
                <a:solidFill>
                  <a:schemeClr val="bg1"/>
                </a:solidFill>
              </a:rPr>
            </a:br>
            <a:r>
              <a:rPr lang="en-US" sz="1200" dirty="0" smtClean="0">
                <a:solidFill>
                  <a:schemeClr val="bg1"/>
                </a:solidFill>
              </a:rPr>
              <a:t> </a:t>
            </a:r>
            <a:r>
              <a:rPr lang="en-US" dirty="0" smtClean="0">
                <a:solidFill>
                  <a:schemeClr val="bg1"/>
                </a:solidFill>
              </a:rPr>
              <a:t/>
            </a:r>
            <a:br>
              <a:rPr lang="en-US" dirty="0" smtClean="0">
                <a:solidFill>
                  <a:schemeClr val="bg1"/>
                </a:solidFill>
              </a:rPr>
            </a:br>
            <a:r>
              <a:rPr lang="en-US" i="1" dirty="0" smtClean="0">
                <a:solidFill>
                  <a:schemeClr val="bg1"/>
                </a:solidFill>
              </a:rPr>
              <a:t>modulators and indicators of ecosystem function</a:t>
            </a:r>
          </a:p>
        </p:txBody>
      </p:sp>
      <p:sp>
        <p:nvSpPr>
          <p:cNvPr id="5" name="Subtitle 2"/>
          <p:cNvSpPr>
            <a:spLocks noGrp="1"/>
          </p:cNvSpPr>
          <p:nvPr>
            <p:ph type="subTitle" idx="1"/>
          </p:nvPr>
        </p:nvSpPr>
        <p:spPr>
          <a:xfrm>
            <a:off x="1558528" y="3808233"/>
            <a:ext cx="4843463" cy="1752600"/>
          </a:xfrm>
        </p:spPr>
        <p:txBody>
          <a:bodyPr rtlCol="0">
            <a:normAutofit fontScale="70000" lnSpcReduction="20000"/>
          </a:bodyPr>
          <a:lstStyle/>
          <a:p>
            <a:pPr algn="r" fontAlgn="auto">
              <a:spcAft>
                <a:spcPts val="0"/>
              </a:spcAft>
              <a:defRPr/>
            </a:pPr>
            <a:endParaRPr lang="en-US" dirty="0" smtClean="0">
              <a:solidFill>
                <a:srgbClr val="FFFFFF"/>
              </a:solidFill>
            </a:endParaRPr>
          </a:p>
          <a:p>
            <a:pPr algn="r" fontAlgn="auto">
              <a:spcAft>
                <a:spcPts val="0"/>
              </a:spcAft>
              <a:defRPr/>
            </a:pPr>
            <a:endParaRPr lang="en-US" dirty="0" smtClean="0">
              <a:solidFill>
                <a:srgbClr val="FFFFFF"/>
              </a:solidFill>
            </a:endParaRPr>
          </a:p>
          <a:p>
            <a:pPr algn="r" fontAlgn="auto">
              <a:spcAft>
                <a:spcPts val="0"/>
              </a:spcAft>
              <a:defRPr/>
            </a:pPr>
            <a:r>
              <a:rPr lang="en-US" dirty="0" smtClean="0">
                <a:solidFill>
                  <a:srgbClr val="FFFFFF"/>
                </a:solidFill>
              </a:rPr>
              <a:t>Alison E. Murray </a:t>
            </a:r>
          </a:p>
          <a:p>
            <a:pPr algn="r" fontAlgn="auto">
              <a:spcAft>
                <a:spcPts val="0"/>
              </a:spcAft>
              <a:defRPr/>
            </a:pPr>
            <a:r>
              <a:rPr lang="en-US" dirty="0" smtClean="0">
                <a:solidFill>
                  <a:srgbClr val="FFFFFF"/>
                </a:solidFill>
              </a:rPr>
              <a:t>Earth and Ecosystem Sciences</a:t>
            </a:r>
          </a:p>
          <a:p>
            <a:pPr algn="r" fontAlgn="auto">
              <a:spcAft>
                <a:spcPts val="0"/>
              </a:spcAft>
              <a:defRPr/>
            </a:pPr>
            <a:r>
              <a:rPr lang="en-US" dirty="0" smtClean="0">
                <a:solidFill>
                  <a:srgbClr val="FFFFFF"/>
                </a:solidFill>
              </a:rPr>
              <a:t>DRI</a:t>
            </a:r>
            <a:endParaRPr lang="en-US" dirty="0">
              <a:solidFill>
                <a:srgbClr val="FFFFFF"/>
              </a:solidFill>
            </a:endParaRPr>
          </a:p>
        </p:txBody>
      </p:sp>
      <p:pic>
        <p:nvPicPr>
          <p:cNvPr id="6" name="Picture 5" descr="drilogo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953" y="5242337"/>
            <a:ext cx="3020047" cy="1615663"/>
          </a:xfrm>
          <a:prstGeom prst="rect">
            <a:avLst/>
          </a:prstGeom>
        </p:spPr>
      </p:pic>
    </p:spTree>
    <p:extLst>
      <p:ext uri="{BB962C8B-B14F-4D97-AF65-F5344CB8AC3E}">
        <p14:creationId xmlns:p14="http://schemas.microsoft.com/office/powerpoint/2010/main" val="3518746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35" y="312189"/>
            <a:ext cx="4041184" cy="1143000"/>
          </a:xfrm>
        </p:spPr>
        <p:txBody>
          <a:bodyPr>
            <a:normAutofit fontScale="90000"/>
          </a:bodyPr>
          <a:lstStyle/>
          <a:p>
            <a:pPr algn="l"/>
            <a:r>
              <a:rPr lang="en-US" sz="3200" dirty="0" smtClean="0">
                <a:solidFill>
                  <a:srgbClr val="FFFFFF"/>
                </a:solidFill>
              </a:rPr>
              <a:t>Pairwise comparisons within the Southern Ocean </a:t>
            </a:r>
            <a:endParaRPr lang="en-US" sz="3200" dirty="0">
              <a:solidFill>
                <a:srgbClr val="FFFFFF"/>
              </a:solidFill>
            </a:endParaRPr>
          </a:p>
        </p:txBody>
      </p:sp>
      <p:grpSp>
        <p:nvGrpSpPr>
          <p:cNvPr id="4" name="Group 3"/>
          <p:cNvGrpSpPr/>
          <p:nvPr/>
        </p:nvGrpSpPr>
        <p:grpSpPr>
          <a:xfrm>
            <a:off x="5053794" y="525562"/>
            <a:ext cx="5001215" cy="5046815"/>
            <a:chOff x="1600199" y="901220"/>
            <a:chExt cx="5001215" cy="5046815"/>
          </a:xfrm>
        </p:grpSpPr>
        <p:pic>
          <p:nvPicPr>
            <p:cNvPr id="5" name="Picture 4" descr="AO-and-SO-maps-01.tif"/>
            <p:cNvPicPr>
              <a:picLocks noChangeAspect="1"/>
            </p:cNvPicPr>
            <p:nvPr/>
          </p:nvPicPr>
          <p:blipFill rotWithShape="1">
            <a:blip r:embed="rId3">
              <a:extLst>
                <a:ext uri="{28A0092B-C50C-407E-A947-70E740481C1C}">
                  <a14:useLocalDpi xmlns:a14="http://schemas.microsoft.com/office/drawing/2010/main" val="0"/>
                </a:ext>
              </a:extLst>
            </a:blip>
            <a:srcRect r="50299"/>
            <a:stretch/>
          </p:blipFill>
          <p:spPr>
            <a:xfrm>
              <a:off x="1600199" y="901220"/>
              <a:ext cx="5001215" cy="5046815"/>
            </a:xfrm>
            <a:prstGeom prst="rect">
              <a:avLst/>
            </a:prstGeom>
          </p:spPr>
        </p:pic>
        <p:sp>
          <p:nvSpPr>
            <p:cNvPr id="6" name="Freeform 5"/>
            <p:cNvSpPr/>
            <p:nvPr/>
          </p:nvSpPr>
          <p:spPr>
            <a:xfrm>
              <a:off x="3262391" y="3120384"/>
              <a:ext cx="744438" cy="1193410"/>
            </a:xfrm>
            <a:custGeom>
              <a:avLst/>
              <a:gdLst>
                <a:gd name="connsiteX0" fmla="*/ 43789 w 832018"/>
                <a:gd name="connsiteY0" fmla="*/ 0 h 1302897"/>
                <a:gd name="connsiteX1" fmla="*/ 87580 w 832018"/>
                <a:gd name="connsiteY1" fmla="*/ 1007282 h 1302897"/>
                <a:gd name="connsiteX2" fmla="*/ 832018 w 832018"/>
                <a:gd name="connsiteY2" fmla="*/ 1302897 h 1302897"/>
              </a:gdLst>
              <a:ahLst/>
              <a:cxnLst>
                <a:cxn ang="0">
                  <a:pos x="connsiteX0" y="connsiteY0"/>
                </a:cxn>
                <a:cxn ang="0">
                  <a:pos x="connsiteX1" y="connsiteY1"/>
                </a:cxn>
                <a:cxn ang="0">
                  <a:pos x="connsiteX2" y="connsiteY2"/>
                </a:cxn>
              </a:cxnLst>
              <a:rect l="l" t="t" r="r" b="b"/>
              <a:pathLst>
                <a:path w="832018" h="1302897">
                  <a:moveTo>
                    <a:pt x="43789" y="0"/>
                  </a:moveTo>
                  <a:cubicBezTo>
                    <a:pt x="-1" y="395066"/>
                    <a:pt x="-43791" y="790133"/>
                    <a:pt x="87580" y="1007282"/>
                  </a:cubicBezTo>
                  <a:cubicBezTo>
                    <a:pt x="218951" y="1224431"/>
                    <a:pt x="832018" y="1302897"/>
                    <a:pt x="832018" y="1302897"/>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355346" y="1985449"/>
              <a:ext cx="2118464" cy="1014498"/>
            </a:xfrm>
            <a:custGeom>
              <a:avLst/>
              <a:gdLst>
                <a:gd name="connsiteX0" fmla="*/ 5573 w 2118464"/>
                <a:gd name="connsiteY0" fmla="*/ 1014498 h 1014498"/>
                <a:gd name="connsiteX1" fmla="*/ 235474 w 2118464"/>
                <a:gd name="connsiteY1" fmla="*/ 72909 h 1014498"/>
                <a:gd name="connsiteX2" fmla="*/ 1538240 w 2118464"/>
                <a:gd name="connsiteY2" fmla="*/ 149550 h 1014498"/>
                <a:gd name="connsiteX3" fmla="*/ 2118464 w 2118464"/>
                <a:gd name="connsiteY3" fmla="*/ 839319 h 1014498"/>
              </a:gdLst>
              <a:ahLst/>
              <a:cxnLst>
                <a:cxn ang="0">
                  <a:pos x="connsiteX0" y="connsiteY0"/>
                </a:cxn>
                <a:cxn ang="0">
                  <a:pos x="connsiteX1" y="connsiteY1"/>
                </a:cxn>
                <a:cxn ang="0">
                  <a:pos x="connsiteX2" y="connsiteY2"/>
                </a:cxn>
                <a:cxn ang="0">
                  <a:pos x="connsiteX3" y="connsiteY3"/>
                </a:cxn>
              </a:cxnLst>
              <a:rect l="l" t="t" r="r" b="b"/>
              <a:pathLst>
                <a:path w="2118464" h="1014498">
                  <a:moveTo>
                    <a:pt x="5573" y="1014498"/>
                  </a:moveTo>
                  <a:cubicBezTo>
                    <a:pt x="-7199" y="615782"/>
                    <a:pt x="-19970" y="217067"/>
                    <a:pt x="235474" y="72909"/>
                  </a:cubicBezTo>
                  <a:cubicBezTo>
                    <a:pt x="490918" y="-71249"/>
                    <a:pt x="1224408" y="21815"/>
                    <a:pt x="1538240" y="149550"/>
                  </a:cubicBezTo>
                  <a:cubicBezTo>
                    <a:pt x="1852072" y="277285"/>
                    <a:pt x="2118464" y="839319"/>
                    <a:pt x="2118464" y="839319"/>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291467" y="2282150"/>
              <a:ext cx="1182343" cy="695900"/>
            </a:xfrm>
            <a:custGeom>
              <a:avLst/>
              <a:gdLst>
                <a:gd name="connsiteX0" fmla="*/ 0 w 1138553"/>
                <a:gd name="connsiteY0" fmla="*/ 0 h 624077"/>
                <a:gd name="connsiteX1" fmla="*/ 799177 w 1138553"/>
                <a:gd name="connsiteY1" fmla="*/ 164231 h 624077"/>
                <a:gd name="connsiteX2" fmla="*/ 1138553 w 1138553"/>
                <a:gd name="connsiteY2" fmla="*/ 624077 h 624077"/>
              </a:gdLst>
              <a:ahLst/>
              <a:cxnLst>
                <a:cxn ang="0">
                  <a:pos x="connsiteX0" y="connsiteY0"/>
                </a:cxn>
                <a:cxn ang="0">
                  <a:pos x="connsiteX1" y="connsiteY1"/>
                </a:cxn>
                <a:cxn ang="0">
                  <a:pos x="connsiteX2" y="connsiteY2"/>
                </a:cxn>
              </a:cxnLst>
              <a:rect l="l" t="t" r="r" b="b"/>
              <a:pathLst>
                <a:path w="1138553" h="624077">
                  <a:moveTo>
                    <a:pt x="0" y="0"/>
                  </a:moveTo>
                  <a:cubicBezTo>
                    <a:pt x="304709" y="30109"/>
                    <a:pt x="609418" y="60218"/>
                    <a:pt x="799177" y="164231"/>
                  </a:cubicBezTo>
                  <a:cubicBezTo>
                    <a:pt x="988936" y="268244"/>
                    <a:pt x="1138553" y="624077"/>
                    <a:pt x="1138553" y="624077"/>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389996" y="3043742"/>
              <a:ext cx="1160448" cy="1481596"/>
            </a:xfrm>
            <a:custGeom>
              <a:avLst/>
              <a:gdLst>
                <a:gd name="connsiteX0" fmla="*/ 1160448 w 1160448"/>
                <a:gd name="connsiteY0" fmla="*/ 0 h 1481596"/>
                <a:gd name="connsiteX1" fmla="*/ 678752 w 1160448"/>
                <a:gd name="connsiteY1" fmla="*/ 1346692 h 1481596"/>
                <a:gd name="connsiteX2" fmla="*/ 0 w 1160448"/>
                <a:gd name="connsiteY2" fmla="*/ 1434282 h 1481596"/>
              </a:gdLst>
              <a:ahLst/>
              <a:cxnLst>
                <a:cxn ang="0">
                  <a:pos x="connsiteX0" y="connsiteY0"/>
                </a:cxn>
                <a:cxn ang="0">
                  <a:pos x="connsiteX1" y="connsiteY1"/>
                </a:cxn>
                <a:cxn ang="0">
                  <a:pos x="connsiteX2" y="connsiteY2"/>
                </a:cxn>
              </a:cxnLst>
              <a:rect l="l" t="t" r="r" b="b"/>
              <a:pathLst>
                <a:path w="1160448" h="1481596">
                  <a:moveTo>
                    <a:pt x="1160448" y="0"/>
                  </a:moveTo>
                  <a:cubicBezTo>
                    <a:pt x="1016304" y="553822"/>
                    <a:pt x="872160" y="1107645"/>
                    <a:pt x="678752" y="1346692"/>
                  </a:cubicBezTo>
                  <a:cubicBezTo>
                    <a:pt x="485344" y="1585739"/>
                    <a:pt x="0" y="1434282"/>
                    <a:pt x="0" y="1434282"/>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014253" y="2408717"/>
              <a:ext cx="970681" cy="2082712"/>
            </a:xfrm>
            <a:custGeom>
              <a:avLst/>
              <a:gdLst>
                <a:gd name="connsiteX0" fmla="*/ 970681 w 970681"/>
                <a:gd name="connsiteY0" fmla="*/ 2058358 h 2082712"/>
                <a:gd name="connsiteX1" fmla="*/ 149609 w 970681"/>
                <a:gd name="connsiteY1" fmla="*/ 1861281 h 2082712"/>
                <a:gd name="connsiteX2" fmla="*/ 72976 w 970681"/>
                <a:gd name="connsiteY2" fmla="*/ 448897 h 2082712"/>
                <a:gd name="connsiteX3" fmla="*/ 937838 w 970681"/>
                <a:gd name="connsiteY3" fmla="*/ 0 h 2082712"/>
              </a:gdLst>
              <a:ahLst/>
              <a:cxnLst>
                <a:cxn ang="0">
                  <a:pos x="connsiteX0" y="connsiteY0"/>
                </a:cxn>
                <a:cxn ang="0">
                  <a:pos x="connsiteX1" y="connsiteY1"/>
                </a:cxn>
                <a:cxn ang="0">
                  <a:pos x="connsiteX2" y="connsiteY2"/>
                </a:cxn>
                <a:cxn ang="0">
                  <a:pos x="connsiteX3" y="connsiteY3"/>
                </a:cxn>
              </a:cxnLst>
              <a:rect l="l" t="t" r="r" b="b"/>
              <a:pathLst>
                <a:path w="970681" h="2082712">
                  <a:moveTo>
                    <a:pt x="970681" y="2058358"/>
                  </a:moveTo>
                  <a:cubicBezTo>
                    <a:pt x="634953" y="2093941"/>
                    <a:pt x="299226" y="2129524"/>
                    <a:pt x="149609" y="1861281"/>
                  </a:cubicBezTo>
                  <a:cubicBezTo>
                    <a:pt x="-8" y="1593038"/>
                    <a:pt x="-58396" y="759111"/>
                    <a:pt x="72976" y="448897"/>
                  </a:cubicBezTo>
                  <a:cubicBezTo>
                    <a:pt x="204348" y="138683"/>
                    <a:pt x="937838" y="0"/>
                    <a:pt x="937838" y="0"/>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264483" y="3853947"/>
              <a:ext cx="418654" cy="369332"/>
            </a:xfrm>
            <a:prstGeom prst="rect">
              <a:avLst/>
            </a:prstGeom>
            <a:noFill/>
          </p:spPr>
          <p:txBody>
            <a:bodyPr wrap="none" rtlCol="0">
              <a:spAutoFit/>
            </a:bodyPr>
            <a:lstStyle/>
            <a:p>
              <a:r>
                <a:rPr lang="en-US" dirty="0" smtClean="0">
                  <a:solidFill>
                    <a:schemeClr val="bg1"/>
                  </a:solidFill>
                </a:rPr>
                <a:t>48</a:t>
              </a:r>
              <a:endParaRPr lang="en-US" dirty="0">
                <a:solidFill>
                  <a:schemeClr val="bg1"/>
                </a:solidFill>
              </a:endParaRPr>
            </a:p>
          </p:txBody>
        </p:sp>
        <p:sp>
          <p:nvSpPr>
            <p:cNvPr id="12" name="TextBox 11"/>
            <p:cNvSpPr txBox="1"/>
            <p:nvPr/>
          </p:nvSpPr>
          <p:spPr>
            <a:xfrm>
              <a:off x="2595599" y="3669281"/>
              <a:ext cx="418654" cy="369332"/>
            </a:xfrm>
            <a:prstGeom prst="rect">
              <a:avLst/>
            </a:prstGeom>
            <a:noFill/>
          </p:spPr>
          <p:txBody>
            <a:bodyPr wrap="none" rtlCol="0">
              <a:spAutoFit/>
            </a:bodyPr>
            <a:lstStyle/>
            <a:p>
              <a:r>
                <a:rPr lang="en-US" b="1" dirty="0" smtClean="0">
                  <a:solidFill>
                    <a:schemeClr val="bg1"/>
                  </a:solidFill>
                </a:rPr>
                <a:t>55</a:t>
              </a:r>
              <a:endParaRPr lang="en-US" b="1" dirty="0">
                <a:solidFill>
                  <a:schemeClr val="bg1"/>
                </a:solidFill>
              </a:endParaRPr>
            </a:p>
          </p:txBody>
        </p:sp>
        <p:sp>
          <p:nvSpPr>
            <p:cNvPr id="13" name="TextBox 12"/>
            <p:cNvSpPr txBox="1"/>
            <p:nvPr/>
          </p:nvSpPr>
          <p:spPr>
            <a:xfrm>
              <a:off x="3219922" y="3637015"/>
              <a:ext cx="418654" cy="369332"/>
            </a:xfrm>
            <a:prstGeom prst="rect">
              <a:avLst/>
            </a:prstGeom>
            <a:noFill/>
          </p:spPr>
          <p:txBody>
            <a:bodyPr wrap="none" rtlCol="0">
              <a:spAutoFit/>
            </a:bodyPr>
            <a:lstStyle/>
            <a:p>
              <a:r>
                <a:rPr lang="en-US" b="1" dirty="0" smtClean="0">
                  <a:solidFill>
                    <a:schemeClr val="bg1"/>
                  </a:solidFill>
                </a:rPr>
                <a:t>34</a:t>
              </a:r>
              <a:endParaRPr lang="en-US" b="1" dirty="0">
                <a:solidFill>
                  <a:schemeClr val="bg1"/>
                </a:solidFill>
              </a:endParaRPr>
            </a:p>
          </p:txBody>
        </p:sp>
        <p:sp>
          <p:nvSpPr>
            <p:cNvPr id="14" name="TextBox 13"/>
            <p:cNvSpPr txBox="1"/>
            <p:nvPr/>
          </p:nvSpPr>
          <p:spPr>
            <a:xfrm>
              <a:off x="3526456" y="2620827"/>
              <a:ext cx="418654" cy="369332"/>
            </a:xfrm>
            <a:prstGeom prst="rect">
              <a:avLst/>
            </a:prstGeom>
            <a:noFill/>
          </p:spPr>
          <p:txBody>
            <a:bodyPr wrap="none" rtlCol="0">
              <a:spAutoFit/>
            </a:bodyPr>
            <a:lstStyle/>
            <a:p>
              <a:r>
                <a:rPr lang="en-US" b="1" dirty="0" smtClean="0">
                  <a:solidFill>
                    <a:schemeClr val="bg1"/>
                  </a:solidFill>
                </a:rPr>
                <a:t>40</a:t>
              </a:r>
              <a:endParaRPr lang="en-US" b="1" dirty="0">
                <a:solidFill>
                  <a:schemeClr val="bg1"/>
                </a:solidFill>
              </a:endParaRPr>
            </a:p>
          </p:txBody>
        </p:sp>
        <p:sp>
          <p:nvSpPr>
            <p:cNvPr id="15" name="Freeform 14"/>
            <p:cNvSpPr/>
            <p:nvPr/>
          </p:nvSpPr>
          <p:spPr>
            <a:xfrm>
              <a:off x="3349972" y="2462115"/>
              <a:ext cx="671210" cy="494037"/>
            </a:xfrm>
            <a:custGeom>
              <a:avLst/>
              <a:gdLst>
                <a:gd name="connsiteX0" fmla="*/ 0 w 671210"/>
                <a:gd name="connsiteY0" fmla="*/ 494037 h 494037"/>
                <a:gd name="connsiteX1" fmla="*/ 613067 w 671210"/>
                <a:gd name="connsiteY1" fmla="*/ 23243 h 494037"/>
                <a:gd name="connsiteX2" fmla="*/ 645909 w 671210"/>
                <a:gd name="connsiteY2" fmla="*/ 67038 h 494037"/>
              </a:gdLst>
              <a:ahLst/>
              <a:cxnLst>
                <a:cxn ang="0">
                  <a:pos x="connsiteX0" y="connsiteY0"/>
                </a:cxn>
                <a:cxn ang="0">
                  <a:pos x="connsiteX1" y="connsiteY1"/>
                </a:cxn>
                <a:cxn ang="0">
                  <a:pos x="connsiteX2" y="connsiteY2"/>
                </a:cxn>
              </a:cxnLst>
              <a:rect l="l" t="t" r="r" b="b"/>
              <a:pathLst>
                <a:path w="671210" h="494037">
                  <a:moveTo>
                    <a:pt x="0" y="494037"/>
                  </a:moveTo>
                  <a:cubicBezTo>
                    <a:pt x="252708" y="294223"/>
                    <a:pt x="505416" y="94409"/>
                    <a:pt x="613067" y="23243"/>
                  </a:cubicBezTo>
                  <a:cubicBezTo>
                    <a:pt x="720719" y="-47924"/>
                    <a:pt x="645909" y="67038"/>
                    <a:pt x="645909" y="67038"/>
                  </a:cubicBez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555534" y="2302430"/>
              <a:ext cx="418654" cy="369332"/>
            </a:xfrm>
            <a:prstGeom prst="rect">
              <a:avLst/>
            </a:prstGeom>
            <a:noFill/>
          </p:spPr>
          <p:txBody>
            <a:bodyPr wrap="none" rtlCol="0">
              <a:spAutoFit/>
            </a:bodyPr>
            <a:lstStyle/>
            <a:p>
              <a:r>
                <a:rPr lang="en-US" b="1" dirty="0" smtClean="0">
                  <a:solidFill>
                    <a:schemeClr val="bg1"/>
                  </a:solidFill>
                </a:rPr>
                <a:t>44</a:t>
              </a:r>
              <a:endParaRPr lang="en-US" b="1" dirty="0">
                <a:solidFill>
                  <a:schemeClr val="bg1"/>
                </a:solidFill>
              </a:endParaRPr>
            </a:p>
          </p:txBody>
        </p:sp>
        <p:sp>
          <p:nvSpPr>
            <p:cNvPr id="17" name="TextBox 16"/>
            <p:cNvSpPr txBox="1"/>
            <p:nvPr/>
          </p:nvSpPr>
          <p:spPr>
            <a:xfrm>
              <a:off x="4180669" y="1618435"/>
              <a:ext cx="418654" cy="369332"/>
            </a:xfrm>
            <a:prstGeom prst="rect">
              <a:avLst/>
            </a:prstGeom>
            <a:noFill/>
          </p:spPr>
          <p:txBody>
            <a:bodyPr wrap="none" rtlCol="0">
              <a:spAutoFit/>
            </a:bodyPr>
            <a:lstStyle/>
            <a:p>
              <a:r>
                <a:rPr lang="en-US" b="1" dirty="0" smtClean="0">
                  <a:solidFill>
                    <a:schemeClr val="bg1"/>
                  </a:solidFill>
                </a:rPr>
                <a:t>34</a:t>
              </a:r>
              <a:endParaRPr lang="en-US" b="1" dirty="0">
                <a:solidFill>
                  <a:schemeClr val="bg1"/>
                </a:solidFill>
              </a:endParaRPr>
            </a:p>
          </p:txBody>
        </p:sp>
        <p:sp>
          <p:nvSpPr>
            <p:cNvPr id="18" name="Freeform 17"/>
            <p:cNvSpPr/>
            <p:nvPr/>
          </p:nvSpPr>
          <p:spPr>
            <a:xfrm rot="546283">
              <a:off x="4061571" y="3832052"/>
              <a:ext cx="361270" cy="875896"/>
            </a:xfrm>
            <a:custGeom>
              <a:avLst/>
              <a:gdLst>
                <a:gd name="connsiteX0" fmla="*/ 229900 w 503985"/>
                <a:gd name="connsiteY0" fmla="*/ 65692 h 974435"/>
                <a:gd name="connsiteX1" fmla="*/ 131372 w 503985"/>
                <a:gd name="connsiteY1" fmla="*/ 87589 h 974435"/>
                <a:gd name="connsiteX2" fmla="*/ 109476 w 503985"/>
                <a:gd name="connsiteY2" fmla="*/ 120435 h 974435"/>
                <a:gd name="connsiteX3" fmla="*/ 54738 w 503985"/>
                <a:gd name="connsiteY3" fmla="*/ 164230 h 974435"/>
                <a:gd name="connsiteX4" fmla="*/ 10948 w 503985"/>
                <a:gd name="connsiteY4" fmla="*/ 262769 h 974435"/>
                <a:gd name="connsiteX5" fmla="*/ 0 w 503985"/>
                <a:gd name="connsiteY5" fmla="*/ 317512 h 974435"/>
                <a:gd name="connsiteX6" fmla="*/ 21895 w 503985"/>
                <a:gd name="connsiteY6" fmla="*/ 580281 h 974435"/>
                <a:gd name="connsiteX7" fmla="*/ 43791 w 503985"/>
                <a:gd name="connsiteY7" fmla="*/ 788307 h 974435"/>
                <a:gd name="connsiteX8" fmla="*/ 65686 w 503985"/>
                <a:gd name="connsiteY8" fmla="*/ 821153 h 974435"/>
                <a:gd name="connsiteX9" fmla="*/ 98529 w 503985"/>
                <a:gd name="connsiteY9" fmla="*/ 897794 h 974435"/>
                <a:gd name="connsiteX10" fmla="*/ 164215 w 503985"/>
                <a:gd name="connsiteY10" fmla="*/ 919692 h 974435"/>
                <a:gd name="connsiteX11" fmla="*/ 273691 w 503985"/>
                <a:gd name="connsiteY11" fmla="*/ 941589 h 974435"/>
                <a:gd name="connsiteX12" fmla="*/ 317481 w 503985"/>
                <a:gd name="connsiteY12" fmla="*/ 952538 h 974435"/>
                <a:gd name="connsiteX13" fmla="*/ 350324 w 503985"/>
                <a:gd name="connsiteY13" fmla="*/ 974435 h 974435"/>
                <a:gd name="connsiteX14" fmla="*/ 481696 w 503985"/>
                <a:gd name="connsiteY14" fmla="*/ 930640 h 974435"/>
                <a:gd name="connsiteX15" fmla="*/ 503591 w 503985"/>
                <a:gd name="connsiteY15" fmla="*/ 864948 h 974435"/>
                <a:gd name="connsiteX16" fmla="*/ 481696 w 503985"/>
                <a:gd name="connsiteY16" fmla="*/ 755461 h 974435"/>
                <a:gd name="connsiteX17" fmla="*/ 459800 w 503985"/>
                <a:gd name="connsiteY17" fmla="*/ 733563 h 974435"/>
                <a:gd name="connsiteX18" fmla="*/ 448853 w 503985"/>
                <a:gd name="connsiteY18" fmla="*/ 700717 h 974435"/>
                <a:gd name="connsiteX19" fmla="*/ 394115 w 503985"/>
                <a:gd name="connsiteY19" fmla="*/ 656922 h 974435"/>
                <a:gd name="connsiteX20" fmla="*/ 350324 w 503985"/>
                <a:gd name="connsiteY20" fmla="*/ 602179 h 974435"/>
                <a:gd name="connsiteX21" fmla="*/ 328429 w 503985"/>
                <a:gd name="connsiteY21" fmla="*/ 536487 h 974435"/>
                <a:gd name="connsiteX22" fmla="*/ 306534 w 503985"/>
                <a:gd name="connsiteY22" fmla="*/ 470794 h 974435"/>
                <a:gd name="connsiteX23" fmla="*/ 295586 w 503985"/>
                <a:gd name="connsiteY23" fmla="*/ 437948 h 974435"/>
                <a:gd name="connsiteX24" fmla="*/ 273691 w 503985"/>
                <a:gd name="connsiteY24" fmla="*/ 383205 h 974435"/>
                <a:gd name="connsiteX25" fmla="*/ 284638 w 503985"/>
                <a:gd name="connsiteY25" fmla="*/ 218974 h 974435"/>
                <a:gd name="connsiteX26" fmla="*/ 295586 w 503985"/>
                <a:gd name="connsiteY26" fmla="*/ 186128 h 974435"/>
                <a:gd name="connsiteX27" fmla="*/ 361272 w 503985"/>
                <a:gd name="connsiteY27" fmla="*/ 164230 h 974435"/>
                <a:gd name="connsiteX28" fmla="*/ 383167 w 503985"/>
                <a:gd name="connsiteY28" fmla="*/ 131384 h 974435"/>
                <a:gd name="connsiteX29" fmla="*/ 339376 w 503985"/>
                <a:gd name="connsiteY29" fmla="*/ 10948 h 974435"/>
                <a:gd name="connsiteX30" fmla="*/ 306534 w 503985"/>
                <a:gd name="connsiteY30" fmla="*/ 0 h 974435"/>
                <a:gd name="connsiteX31" fmla="*/ 273691 w 503985"/>
                <a:gd name="connsiteY31" fmla="*/ 10948 h 974435"/>
                <a:gd name="connsiteX32" fmla="*/ 251796 w 503985"/>
                <a:gd name="connsiteY32" fmla="*/ 32846 h 974435"/>
                <a:gd name="connsiteX33" fmla="*/ 186110 w 503985"/>
                <a:gd name="connsiteY33" fmla="*/ 54743 h 974435"/>
                <a:gd name="connsiteX34" fmla="*/ 153267 w 503985"/>
                <a:gd name="connsiteY34" fmla="*/ 65692 h 97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3985" h="974435">
                  <a:moveTo>
                    <a:pt x="229900" y="65692"/>
                  </a:moveTo>
                  <a:cubicBezTo>
                    <a:pt x="229231" y="65804"/>
                    <a:pt x="145555" y="76242"/>
                    <a:pt x="131372" y="87589"/>
                  </a:cubicBezTo>
                  <a:cubicBezTo>
                    <a:pt x="121097" y="95809"/>
                    <a:pt x="117696" y="110160"/>
                    <a:pt x="109476" y="120435"/>
                  </a:cubicBezTo>
                  <a:cubicBezTo>
                    <a:pt x="91646" y="142725"/>
                    <a:pt x="79129" y="147968"/>
                    <a:pt x="54738" y="164230"/>
                  </a:cubicBezTo>
                  <a:cubicBezTo>
                    <a:pt x="28682" y="242406"/>
                    <a:pt x="45646" y="210717"/>
                    <a:pt x="10948" y="262769"/>
                  </a:cubicBezTo>
                  <a:cubicBezTo>
                    <a:pt x="7299" y="281017"/>
                    <a:pt x="0" y="298903"/>
                    <a:pt x="0" y="317512"/>
                  </a:cubicBezTo>
                  <a:cubicBezTo>
                    <a:pt x="0" y="484483"/>
                    <a:pt x="528" y="473431"/>
                    <a:pt x="21895" y="580281"/>
                  </a:cubicBezTo>
                  <a:cubicBezTo>
                    <a:pt x="22900" y="596359"/>
                    <a:pt x="16446" y="733611"/>
                    <a:pt x="43791" y="788307"/>
                  </a:cubicBezTo>
                  <a:cubicBezTo>
                    <a:pt x="49675" y="800076"/>
                    <a:pt x="58388" y="810204"/>
                    <a:pt x="65686" y="821153"/>
                  </a:cubicBezTo>
                  <a:cubicBezTo>
                    <a:pt x="70859" y="841845"/>
                    <a:pt x="76128" y="883792"/>
                    <a:pt x="98529" y="897794"/>
                  </a:cubicBezTo>
                  <a:cubicBezTo>
                    <a:pt x="118100" y="910027"/>
                    <a:pt x="141824" y="914094"/>
                    <a:pt x="164215" y="919692"/>
                  </a:cubicBezTo>
                  <a:cubicBezTo>
                    <a:pt x="265944" y="945126"/>
                    <a:pt x="139455" y="914738"/>
                    <a:pt x="273691" y="941589"/>
                  </a:cubicBezTo>
                  <a:cubicBezTo>
                    <a:pt x="288445" y="944540"/>
                    <a:pt x="302884" y="948888"/>
                    <a:pt x="317481" y="952538"/>
                  </a:cubicBezTo>
                  <a:cubicBezTo>
                    <a:pt x="328429" y="959837"/>
                    <a:pt x="337166" y="974435"/>
                    <a:pt x="350324" y="974435"/>
                  </a:cubicBezTo>
                  <a:cubicBezTo>
                    <a:pt x="446003" y="974435"/>
                    <a:pt x="440121" y="972219"/>
                    <a:pt x="481696" y="930640"/>
                  </a:cubicBezTo>
                  <a:cubicBezTo>
                    <a:pt x="488994" y="908743"/>
                    <a:pt x="506855" y="887798"/>
                    <a:pt x="503591" y="864948"/>
                  </a:cubicBezTo>
                  <a:cubicBezTo>
                    <a:pt x="501694" y="851667"/>
                    <a:pt x="496025" y="779345"/>
                    <a:pt x="481696" y="755461"/>
                  </a:cubicBezTo>
                  <a:cubicBezTo>
                    <a:pt x="476386" y="746609"/>
                    <a:pt x="467099" y="740862"/>
                    <a:pt x="459800" y="733563"/>
                  </a:cubicBezTo>
                  <a:cubicBezTo>
                    <a:pt x="456151" y="722614"/>
                    <a:pt x="454790" y="710613"/>
                    <a:pt x="448853" y="700717"/>
                  </a:cubicBezTo>
                  <a:cubicBezTo>
                    <a:pt x="438455" y="683386"/>
                    <a:pt x="409029" y="666866"/>
                    <a:pt x="394115" y="656922"/>
                  </a:cubicBezTo>
                  <a:cubicBezTo>
                    <a:pt x="354185" y="537124"/>
                    <a:pt x="421069" y="715381"/>
                    <a:pt x="350324" y="602179"/>
                  </a:cubicBezTo>
                  <a:cubicBezTo>
                    <a:pt x="338092" y="582605"/>
                    <a:pt x="335727" y="558384"/>
                    <a:pt x="328429" y="536487"/>
                  </a:cubicBezTo>
                  <a:lnTo>
                    <a:pt x="306534" y="470794"/>
                  </a:lnTo>
                  <a:cubicBezTo>
                    <a:pt x="302885" y="459845"/>
                    <a:pt x="299872" y="448664"/>
                    <a:pt x="295586" y="437948"/>
                  </a:cubicBezTo>
                  <a:lnTo>
                    <a:pt x="273691" y="383205"/>
                  </a:lnTo>
                  <a:cubicBezTo>
                    <a:pt x="277340" y="328461"/>
                    <a:pt x="278580" y="273504"/>
                    <a:pt x="284638" y="218974"/>
                  </a:cubicBezTo>
                  <a:cubicBezTo>
                    <a:pt x="285912" y="207504"/>
                    <a:pt x="286195" y="192836"/>
                    <a:pt x="295586" y="186128"/>
                  </a:cubicBezTo>
                  <a:cubicBezTo>
                    <a:pt x="314366" y="172712"/>
                    <a:pt x="361272" y="164230"/>
                    <a:pt x="361272" y="164230"/>
                  </a:cubicBezTo>
                  <a:cubicBezTo>
                    <a:pt x="368570" y="153281"/>
                    <a:pt x="383167" y="144542"/>
                    <a:pt x="383167" y="131384"/>
                  </a:cubicBezTo>
                  <a:cubicBezTo>
                    <a:pt x="383167" y="96825"/>
                    <a:pt x="377659" y="33920"/>
                    <a:pt x="339376" y="10948"/>
                  </a:cubicBezTo>
                  <a:cubicBezTo>
                    <a:pt x="329481" y="5011"/>
                    <a:pt x="317481" y="3649"/>
                    <a:pt x="306534" y="0"/>
                  </a:cubicBezTo>
                  <a:cubicBezTo>
                    <a:pt x="295586" y="3649"/>
                    <a:pt x="283586" y="5010"/>
                    <a:pt x="273691" y="10948"/>
                  </a:cubicBezTo>
                  <a:cubicBezTo>
                    <a:pt x="264840" y="16259"/>
                    <a:pt x="261028" y="28229"/>
                    <a:pt x="251796" y="32846"/>
                  </a:cubicBezTo>
                  <a:cubicBezTo>
                    <a:pt x="231153" y="43168"/>
                    <a:pt x="208005" y="47444"/>
                    <a:pt x="186110" y="54743"/>
                  </a:cubicBezTo>
                  <a:lnTo>
                    <a:pt x="153267" y="65692"/>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925943" y="2074192"/>
              <a:ext cx="354577" cy="761525"/>
            </a:xfrm>
            <a:custGeom>
              <a:avLst/>
              <a:gdLst>
                <a:gd name="connsiteX0" fmla="*/ 223205 w 354577"/>
                <a:gd name="connsiteY0" fmla="*/ 619191 h 761525"/>
                <a:gd name="connsiteX1" fmla="*/ 256048 w 354577"/>
                <a:gd name="connsiteY1" fmla="*/ 520653 h 761525"/>
                <a:gd name="connsiteX2" fmla="*/ 288891 w 354577"/>
                <a:gd name="connsiteY2" fmla="*/ 498756 h 761525"/>
                <a:gd name="connsiteX3" fmla="*/ 321734 w 354577"/>
                <a:gd name="connsiteY3" fmla="*/ 433063 h 761525"/>
                <a:gd name="connsiteX4" fmla="*/ 332681 w 354577"/>
                <a:gd name="connsiteY4" fmla="*/ 400217 h 761525"/>
                <a:gd name="connsiteX5" fmla="*/ 343629 w 354577"/>
                <a:gd name="connsiteY5" fmla="*/ 312627 h 761525"/>
                <a:gd name="connsiteX6" fmla="*/ 354577 w 354577"/>
                <a:gd name="connsiteY6" fmla="*/ 235986 h 761525"/>
                <a:gd name="connsiteX7" fmla="*/ 343629 w 354577"/>
                <a:gd name="connsiteY7" fmla="*/ 82704 h 761525"/>
                <a:gd name="connsiteX8" fmla="*/ 321734 w 354577"/>
                <a:gd name="connsiteY8" fmla="*/ 17012 h 761525"/>
                <a:gd name="connsiteX9" fmla="*/ 266996 w 354577"/>
                <a:gd name="connsiteY9" fmla="*/ 6063 h 761525"/>
                <a:gd name="connsiteX10" fmla="*/ 69938 w 354577"/>
                <a:gd name="connsiteY10" fmla="*/ 104602 h 761525"/>
                <a:gd name="connsiteX11" fmla="*/ 91834 w 354577"/>
                <a:gd name="connsiteY11" fmla="*/ 137448 h 761525"/>
                <a:gd name="connsiteX12" fmla="*/ 113729 w 354577"/>
                <a:gd name="connsiteY12" fmla="*/ 214089 h 761525"/>
                <a:gd name="connsiteX13" fmla="*/ 135624 w 354577"/>
                <a:gd name="connsiteY13" fmla="*/ 279781 h 761525"/>
                <a:gd name="connsiteX14" fmla="*/ 146572 w 354577"/>
                <a:gd name="connsiteY14" fmla="*/ 312627 h 761525"/>
                <a:gd name="connsiteX15" fmla="*/ 157519 w 354577"/>
                <a:gd name="connsiteY15" fmla="*/ 345474 h 761525"/>
                <a:gd name="connsiteX16" fmla="*/ 146572 w 354577"/>
                <a:gd name="connsiteY16" fmla="*/ 411166 h 761525"/>
                <a:gd name="connsiteX17" fmla="*/ 113729 w 354577"/>
                <a:gd name="connsiteY17" fmla="*/ 422115 h 761525"/>
                <a:gd name="connsiteX18" fmla="*/ 91834 w 354577"/>
                <a:gd name="connsiteY18" fmla="*/ 454961 h 761525"/>
                <a:gd name="connsiteX19" fmla="*/ 58991 w 354577"/>
                <a:gd name="connsiteY19" fmla="*/ 476858 h 761525"/>
                <a:gd name="connsiteX20" fmla="*/ 26148 w 354577"/>
                <a:gd name="connsiteY20" fmla="*/ 750576 h 761525"/>
                <a:gd name="connsiteX21" fmla="*/ 58991 w 354577"/>
                <a:gd name="connsiteY21" fmla="*/ 761525 h 761525"/>
                <a:gd name="connsiteX22" fmla="*/ 157519 w 354577"/>
                <a:gd name="connsiteY22" fmla="*/ 750576 h 761525"/>
                <a:gd name="connsiteX23" fmla="*/ 179415 w 354577"/>
                <a:gd name="connsiteY23" fmla="*/ 728678 h 761525"/>
                <a:gd name="connsiteX24" fmla="*/ 201310 w 354577"/>
                <a:gd name="connsiteY24" fmla="*/ 662986 h 761525"/>
                <a:gd name="connsiteX25" fmla="*/ 234153 w 354577"/>
                <a:gd name="connsiteY25" fmla="*/ 487807 h 761525"/>
                <a:gd name="connsiteX26" fmla="*/ 245100 w 354577"/>
                <a:gd name="connsiteY26" fmla="*/ 476858 h 76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577" h="761525">
                  <a:moveTo>
                    <a:pt x="223205" y="619191"/>
                  </a:moveTo>
                  <a:cubicBezTo>
                    <a:pt x="230544" y="575152"/>
                    <a:pt x="225261" y="551443"/>
                    <a:pt x="256048" y="520653"/>
                  </a:cubicBezTo>
                  <a:cubicBezTo>
                    <a:pt x="265352" y="511349"/>
                    <a:pt x="277943" y="506055"/>
                    <a:pt x="288891" y="498756"/>
                  </a:cubicBezTo>
                  <a:cubicBezTo>
                    <a:pt x="316411" y="416189"/>
                    <a:pt x="279287" y="517966"/>
                    <a:pt x="321734" y="433063"/>
                  </a:cubicBezTo>
                  <a:cubicBezTo>
                    <a:pt x="326895" y="422740"/>
                    <a:pt x="329032" y="411166"/>
                    <a:pt x="332681" y="400217"/>
                  </a:cubicBezTo>
                  <a:cubicBezTo>
                    <a:pt x="336330" y="371020"/>
                    <a:pt x="339740" y="341793"/>
                    <a:pt x="343629" y="312627"/>
                  </a:cubicBezTo>
                  <a:cubicBezTo>
                    <a:pt x="347039" y="287047"/>
                    <a:pt x="354577" y="261792"/>
                    <a:pt x="354577" y="235986"/>
                  </a:cubicBezTo>
                  <a:cubicBezTo>
                    <a:pt x="354577" y="184762"/>
                    <a:pt x="351227" y="133362"/>
                    <a:pt x="343629" y="82704"/>
                  </a:cubicBezTo>
                  <a:cubicBezTo>
                    <a:pt x="340205" y="59878"/>
                    <a:pt x="344367" y="21539"/>
                    <a:pt x="321734" y="17012"/>
                  </a:cubicBezTo>
                  <a:lnTo>
                    <a:pt x="266996" y="6063"/>
                  </a:lnTo>
                  <a:cubicBezTo>
                    <a:pt x="83383" y="15728"/>
                    <a:pt x="27592" y="-50683"/>
                    <a:pt x="69938" y="104602"/>
                  </a:cubicBezTo>
                  <a:cubicBezTo>
                    <a:pt x="73400" y="117297"/>
                    <a:pt x="84535" y="126499"/>
                    <a:pt x="91834" y="137448"/>
                  </a:cubicBezTo>
                  <a:cubicBezTo>
                    <a:pt x="128633" y="247861"/>
                    <a:pt x="72478" y="76574"/>
                    <a:pt x="113729" y="214089"/>
                  </a:cubicBezTo>
                  <a:cubicBezTo>
                    <a:pt x="120361" y="236197"/>
                    <a:pt x="128326" y="257884"/>
                    <a:pt x="135624" y="279781"/>
                  </a:cubicBezTo>
                  <a:lnTo>
                    <a:pt x="146572" y="312627"/>
                  </a:lnTo>
                  <a:lnTo>
                    <a:pt x="157519" y="345474"/>
                  </a:lnTo>
                  <a:cubicBezTo>
                    <a:pt x="153870" y="367371"/>
                    <a:pt x="157585" y="391891"/>
                    <a:pt x="146572" y="411166"/>
                  </a:cubicBezTo>
                  <a:cubicBezTo>
                    <a:pt x="140847" y="421186"/>
                    <a:pt x="122740" y="414906"/>
                    <a:pt x="113729" y="422115"/>
                  </a:cubicBezTo>
                  <a:cubicBezTo>
                    <a:pt x="103455" y="430335"/>
                    <a:pt x="101138" y="445656"/>
                    <a:pt x="91834" y="454961"/>
                  </a:cubicBezTo>
                  <a:cubicBezTo>
                    <a:pt x="82530" y="464265"/>
                    <a:pt x="69939" y="469559"/>
                    <a:pt x="58991" y="476858"/>
                  </a:cubicBezTo>
                  <a:cubicBezTo>
                    <a:pt x="-13250" y="585228"/>
                    <a:pt x="-12742" y="556111"/>
                    <a:pt x="26148" y="750576"/>
                  </a:cubicBezTo>
                  <a:cubicBezTo>
                    <a:pt x="28411" y="761892"/>
                    <a:pt x="48043" y="757875"/>
                    <a:pt x="58991" y="761525"/>
                  </a:cubicBezTo>
                  <a:cubicBezTo>
                    <a:pt x="91834" y="757875"/>
                    <a:pt x="125639" y="759272"/>
                    <a:pt x="157519" y="750576"/>
                  </a:cubicBezTo>
                  <a:cubicBezTo>
                    <a:pt x="167478" y="747860"/>
                    <a:pt x="174799" y="737911"/>
                    <a:pt x="179415" y="728678"/>
                  </a:cubicBezTo>
                  <a:cubicBezTo>
                    <a:pt x="189737" y="708033"/>
                    <a:pt x="201310" y="662986"/>
                    <a:pt x="201310" y="662986"/>
                  </a:cubicBezTo>
                  <a:cubicBezTo>
                    <a:pt x="202727" y="648810"/>
                    <a:pt x="208103" y="513861"/>
                    <a:pt x="234153" y="487807"/>
                  </a:cubicBezTo>
                  <a:lnTo>
                    <a:pt x="245100" y="476858"/>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0" name="TextBox 19"/>
          <p:cNvSpPr txBox="1"/>
          <p:nvPr/>
        </p:nvSpPr>
        <p:spPr>
          <a:xfrm>
            <a:off x="1139946" y="1956836"/>
            <a:ext cx="3649822" cy="3247043"/>
          </a:xfrm>
          <a:prstGeom prst="rect">
            <a:avLst/>
          </a:prstGeom>
          <a:noFill/>
        </p:spPr>
        <p:txBody>
          <a:bodyPr wrap="square" rtlCol="0">
            <a:spAutoFit/>
          </a:bodyPr>
          <a:lstStyle/>
          <a:p>
            <a:pPr marL="285750" indent="-285750">
              <a:spcAft>
                <a:spcPts val="600"/>
              </a:spcAft>
              <a:buFont typeface="Arial"/>
              <a:buChar char="•"/>
            </a:pPr>
            <a:r>
              <a:rPr lang="en-US" sz="2000" dirty="0" smtClean="0">
                <a:solidFill>
                  <a:srgbClr val="FFFFFF"/>
                </a:solidFill>
              </a:rPr>
              <a:t>Open ocean Ross-Sea-Weddell </a:t>
            </a:r>
            <a:r>
              <a:rPr lang="en-US" sz="2000" dirty="0" smtClean="0">
                <a:solidFill>
                  <a:srgbClr val="FFFFFF"/>
                </a:solidFill>
              </a:rPr>
              <a:t>Sea </a:t>
            </a:r>
            <a:r>
              <a:rPr lang="en-US" sz="2000" dirty="0" err="1" smtClean="0">
                <a:solidFill>
                  <a:srgbClr val="FFFFFF"/>
                </a:solidFill>
              </a:rPr>
              <a:t>bacterioplankton</a:t>
            </a:r>
            <a:r>
              <a:rPr lang="en-US" sz="2000" dirty="0">
                <a:solidFill>
                  <a:srgbClr val="FFFFFF"/>
                </a:solidFill>
              </a:rPr>
              <a:t> </a:t>
            </a:r>
            <a:r>
              <a:rPr lang="en-US" sz="2000" dirty="0" smtClean="0">
                <a:solidFill>
                  <a:srgbClr val="FFFFFF"/>
                </a:solidFill>
              </a:rPr>
              <a:t>are </a:t>
            </a:r>
            <a:r>
              <a:rPr lang="en-US" sz="2000" dirty="0" smtClean="0">
                <a:solidFill>
                  <a:srgbClr val="FFFFFF"/>
                </a:solidFill>
              </a:rPr>
              <a:t>55</a:t>
            </a:r>
            <a:r>
              <a:rPr lang="en-US" sz="2000" dirty="0" smtClean="0">
                <a:solidFill>
                  <a:srgbClr val="FFFFFF"/>
                </a:solidFill>
              </a:rPr>
              <a:t>% similar</a:t>
            </a:r>
          </a:p>
          <a:p>
            <a:pPr marL="285750" indent="-285750">
              <a:spcAft>
                <a:spcPts val="600"/>
              </a:spcAft>
              <a:buFont typeface="Arial"/>
              <a:buChar char="•"/>
            </a:pPr>
            <a:r>
              <a:rPr lang="en-US" sz="2000" dirty="0" smtClean="0">
                <a:solidFill>
                  <a:srgbClr val="FFFFFF"/>
                </a:solidFill>
              </a:rPr>
              <a:t>Coastal </a:t>
            </a:r>
            <a:r>
              <a:rPr lang="en-US" sz="2000" dirty="0" smtClean="0">
                <a:solidFill>
                  <a:srgbClr val="FFFFFF"/>
                </a:solidFill>
              </a:rPr>
              <a:t>samples over </a:t>
            </a:r>
            <a:r>
              <a:rPr lang="en-US" sz="2000" dirty="0" smtClean="0">
                <a:solidFill>
                  <a:srgbClr val="FFFFFF"/>
                </a:solidFill>
              </a:rPr>
              <a:t>the seasonal </a:t>
            </a:r>
            <a:r>
              <a:rPr lang="en-US" sz="2000" dirty="0" smtClean="0">
                <a:solidFill>
                  <a:srgbClr val="FFFFFF"/>
                </a:solidFill>
              </a:rPr>
              <a:t>cycle show substantial </a:t>
            </a:r>
            <a:r>
              <a:rPr lang="en-US" sz="2000" dirty="0" smtClean="0">
                <a:solidFill>
                  <a:srgbClr val="FFFFFF"/>
                </a:solidFill>
              </a:rPr>
              <a:t>variation </a:t>
            </a:r>
            <a:r>
              <a:rPr lang="en-US" sz="1200" dirty="0" smtClean="0">
                <a:solidFill>
                  <a:srgbClr val="FFFFFF"/>
                </a:solidFill>
              </a:rPr>
              <a:t>(</a:t>
            </a:r>
            <a:r>
              <a:rPr lang="en-US" sz="1200" dirty="0" err="1" smtClean="0">
                <a:solidFill>
                  <a:srgbClr val="FFFFFF"/>
                </a:solidFill>
              </a:rPr>
              <a:t>Ghiglione</a:t>
            </a:r>
            <a:r>
              <a:rPr lang="en-US" sz="1200" dirty="0" smtClean="0">
                <a:solidFill>
                  <a:srgbClr val="FFFFFF"/>
                </a:solidFill>
              </a:rPr>
              <a:t> &amp; Murray, 2012)</a:t>
            </a:r>
          </a:p>
          <a:p>
            <a:pPr marL="285750" indent="-285750">
              <a:buFont typeface="Arial"/>
              <a:buChar char="•"/>
            </a:pPr>
            <a:r>
              <a:rPr lang="en-US" sz="2000" dirty="0" smtClean="0">
                <a:solidFill>
                  <a:srgbClr val="FFFFFF"/>
                </a:solidFill>
              </a:rPr>
              <a:t>Ross </a:t>
            </a:r>
            <a:r>
              <a:rPr lang="en-US" sz="2000" dirty="0" smtClean="0">
                <a:solidFill>
                  <a:srgbClr val="FFFFFF"/>
                </a:solidFill>
              </a:rPr>
              <a:t>Sea and Weddell Sea coastal samples are 52% similar</a:t>
            </a:r>
          </a:p>
        </p:txBody>
      </p:sp>
      <p:sp>
        <p:nvSpPr>
          <p:cNvPr id="21" name="TextBox 20"/>
          <p:cNvSpPr txBox="1"/>
          <p:nvPr/>
        </p:nvSpPr>
        <p:spPr>
          <a:xfrm>
            <a:off x="8603913" y="5671791"/>
            <a:ext cx="1471001" cy="276999"/>
          </a:xfrm>
          <a:prstGeom prst="rect">
            <a:avLst/>
          </a:prstGeom>
          <a:noFill/>
        </p:spPr>
        <p:txBody>
          <a:bodyPr wrap="none" rtlCol="0">
            <a:spAutoFit/>
          </a:bodyPr>
          <a:lstStyle/>
          <a:p>
            <a:r>
              <a:rPr lang="en-US" sz="1200" dirty="0" smtClean="0">
                <a:solidFill>
                  <a:schemeClr val="bg1"/>
                </a:solidFill>
              </a:rPr>
              <a:t>Murray et al. in prep</a:t>
            </a:r>
            <a:endParaRPr lang="en-US" sz="1200" dirty="0">
              <a:solidFill>
                <a:schemeClr val="bg1"/>
              </a:solidFill>
            </a:endParaRPr>
          </a:p>
        </p:txBody>
      </p:sp>
      <p:sp>
        <p:nvSpPr>
          <p:cNvPr id="22" name="TextBox 21"/>
          <p:cNvSpPr txBox="1"/>
          <p:nvPr/>
        </p:nvSpPr>
        <p:spPr>
          <a:xfrm>
            <a:off x="4727421" y="328329"/>
            <a:ext cx="2364750" cy="1323439"/>
          </a:xfrm>
          <a:prstGeom prst="rect">
            <a:avLst/>
          </a:prstGeom>
          <a:solidFill>
            <a:srgbClr val="FFFFFF"/>
          </a:solidFill>
        </p:spPr>
        <p:txBody>
          <a:bodyPr wrap="none" rtlCol="0">
            <a:spAutoFit/>
          </a:bodyPr>
          <a:lstStyle/>
          <a:p>
            <a:pPr marL="285750" indent="-285750">
              <a:buFont typeface="Arial"/>
              <a:buChar char="•"/>
            </a:pPr>
            <a:r>
              <a:rPr lang="en-US" sz="1600" dirty="0" smtClean="0"/>
              <a:t>n=4700 bacterial types</a:t>
            </a:r>
          </a:p>
          <a:p>
            <a:pPr marL="285750" indent="-285750">
              <a:buFont typeface="Arial"/>
              <a:buChar char="•"/>
            </a:pPr>
            <a:r>
              <a:rPr lang="en-US" sz="1600" b="1" dirty="0" smtClean="0"/>
              <a:t>3100 coastal</a:t>
            </a:r>
          </a:p>
          <a:p>
            <a:pPr marL="285750" indent="-285750">
              <a:buFont typeface="Arial"/>
              <a:buChar char="•"/>
            </a:pPr>
            <a:r>
              <a:rPr lang="en-US" sz="1600" dirty="0" smtClean="0"/>
              <a:t>930 open ocean</a:t>
            </a:r>
          </a:p>
          <a:p>
            <a:pPr marL="285750" indent="-285750">
              <a:buFont typeface="Arial"/>
              <a:buChar char="•"/>
            </a:pPr>
            <a:r>
              <a:rPr lang="en-US" sz="1600" dirty="0" smtClean="0"/>
              <a:t>Majority</a:t>
            </a:r>
          </a:p>
          <a:p>
            <a:r>
              <a:rPr lang="en-US" sz="1600" dirty="0" smtClean="0"/>
              <a:t>      are rare</a:t>
            </a:r>
            <a:endParaRPr lang="en-US" sz="1600" dirty="0"/>
          </a:p>
        </p:txBody>
      </p:sp>
    </p:spTree>
    <p:extLst>
      <p:ext uri="{BB962C8B-B14F-4D97-AF65-F5344CB8AC3E}">
        <p14:creationId xmlns:p14="http://schemas.microsoft.com/office/powerpoint/2010/main" val="2958718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9781" y="415889"/>
            <a:ext cx="5539730" cy="1143000"/>
          </a:xfrm>
        </p:spPr>
        <p:txBody>
          <a:bodyPr>
            <a:noAutofit/>
          </a:bodyPr>
          <a:lstStyle/>
          <a:p>
            <a:pPr algn="r"/>
            <a:r>
              <a:rPr lang="en-US" sz="2800" dirty="0" smtClean="0"/>
              <a:t>Hierarchical clustering of bacterial </a:t>
            </a:r>
            <a:r>
              <a:rPr lang="en-US" sz="2800" dirty="0" err="1" smtClean="0"/>
              <a:t>rRNA</a:t>
            </a:r>
            <a:r>
              <a:rPr lang="en-US" sz="2800" dirty="0" smtClean="0"/>
              <a:t> gene sequences from samples collected from pole to pole (44 polar; 48 lower-latitude)</a:t>
            </a:r>
            <a:endParaRPr lang="en-US" sz="2800" dirty="0"/>
          </a:p>
        </p:txBody>
      </p:sp>
      <p:grpSp>
        <p:nvGrpSpPr>
          <p:cNvPr id="283" name="Group 282"/>
          <p:cNvGrpSpPr/>
          <p:nvPr/>
        </p:nvGrpSpPr>
        <p:grpSpPr>
          <a:xfrm>
            <a:off x="514350" y="261377"/>
            <a:ext cx="4684905" cy="6155403"/>
            <a:chOff x="2246053" y="248940"/>
            <a:chExt cx="4684905" cy="6155403"/>
          </a:xfrm>
        </p:grpSpPr>
        <p:sp>
          <p:nvSpPr>
            <p:cNvPr id="92" name="Line 106"/>
            <p:cNvSpPr>
              <a:spLocks noChangeShapeType="1"/>
            </p:cNvSpPr>
            <p:nvPr/>
          </p:nvSpPr>
          <p:spPr bwMode="auto">
            <a:xfrm>
              <a:off x="2274058" y="6217409"/>
              <a:ext cx="456406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3" name="Groupe 97"/>
            <p:cNvGrpSpPr/>
            <p:nvPr/>
          </p:nvGrpSpPr>
          <p:grpSpPr>
            <a:xfrm>
              <a:off x="2274058" y="6217410"/>
              <a:ext cx="4564063" cy="51593"/>
              <a:chOff x="1347788" y="7358062"/>
              <a:chExt cx="4564063" cy="204787"/>
            </a:xfrm>
          </p:grpSpPr>
          <p:sp>
            <p:nvSpPr>
              <p:cNvPr id="277" name="Line 107"/>
              <p:cNvSpPr>
                <a:spLocks noChangeShapeType="1"/>
              </p:cNvSpPr>
              <p:nvPr/>
            </p:nvSpPr>
            <p:spPr bwMode="auto">
              <a:xfrm>
                <a:off x="1347788"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8" name="Line 108"/>
              <p:cNvSpPr>
                <a:spLocks noChangeShapeType="1"/>
              </p:cNvSpPr>
              <p:nvPr/>
            </p:nvSpPr>
            <p:spPr bwMode="auto">
              <a:xfrm>
                <a:off x="2260601"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9" name="Line 109"/>
              <p:cNvSpPr>
                <a:spLocks noChangeShapeType="1"/>
              </p:cNvSpPr>
              <p:nvPr/>
            </p:nvSpPr>
            <p:spPr bwMode="auto">
              <a:xfrm>
                <a:off x="3173413"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0" name="Line 110"/>
              <p:cNvSpPr>
                <a:spLocks noChangeShapeType="1"/>
              </p:cNvSpPr>
              <p:nvPr/>
            </p:nvSpPr>
            <p:spPr bwMode="auto">
              <a:xfrm>
                <a:off x="4086226"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1" name="Line 111"/>
              <p:cNvSpPr>
                <a:spLocks noChangeShapeType="1"/>
              </p:cNvSpPr>
              <p:nvPr/>
            </p:nvSpPr>
            <p:spPr bwMode="auto">
              <a:xfrm>
                <a:off x="4999038"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2" name="Line 112"/>
              <p:cNvSpPr>
                <a:spLocks noChangeShapeType="1"/>
              </p:cNvSpPr>
              <p:nvPr/>
            </p:nvSpPr>
            <p:spPr bwMode="auto">
              <a:xfrm>
                <a:off x="5911851" y="7358062"/>
                <a:ext cx="0" cy="20478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94" name="Groupe 1"/>
            <p:cNvGrpSpPr/>
            <p:nvPr/>
          </p:nvGrpSpPr>
          <p:grpSpPr>
            <a:xfrm flipH="1">
              <a:off x="2246053" y="6281213"/>
              <a:ext cx="4684905" cy="123130"/>
              <a:chOff x="1480399" y="7042265"/>
              <a:chExt cx="4684905" cy="123130"/>
            </a:xfrm>
          </p:grpSpPr>
          <p:sp>
            <p:nvSpPr>
              <p:cNvPr id="271" name="Rectangle 113"/>
              <p:cNvSpPr>
                <a:spLocks noChangeArrowheads="1"/>
              </p:cNvSpPr>
              <p:nvPr/>
            </p:nvSpPr>
            <p:spPr bwMode="auto">
              <a:xfrm>
                <a:off x="1480399" y="7042284"/>
                <a:ext cx="1711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Arial" pitchFamily="34" charset="0"/>
                    <a:cs typeface="Arial" pitchFamily="34" charset="0"/>
                  </a:rPr>
                  <a:t>100</a:t>
                </a:r>
                <a:endParaRPr kumimoji="0" lang="fr-FR" sz="800" b="0" i="0" u="none" strike="noStrike" cap="none" normalizeH="0" baseline="0" smtClean="0">
                  <a:ln>
                    <a:noFill/>
                  </a:ln>
                  <a:solidFill>
                    <a:schemeClr val="tx1"/>
                  </a:solidFill>
                  <a:effectLst/>
                  <a:latin typeface="Arial" pitchFamily="34" charset="0"/>
                  <a:cs typeface="Arial" pitchFamily="34" charset="0"/>
                </a:endParaRPr>
              </a:p>
            </p:txBody>
          </p:sp>
          <p:sp>
            <p:nvSpPr>
              <p:cNvPr id="272" name="Rectangle 114"/>
              <p:cNvSpPr>
                <a:spLocks noChangeArrowheads="1"/>
              </p:cNvSpPr>
              <p:nvPr/>
            </p:nvSpPr>
            <p:spPr bwMode="auto">
              <a:xfrm>
                <a:off x="2425897" y="7042265"/>
                <a:ext cx="1141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Arial" pitchFamily="34" charset="0"/>
                    <a:cs typeface="Arial" pitchFamily="34" charset="0"/>
                  </a:rPr>
                  <a:t>80</a:t>
                </a:r>
                <a:endParaRPr kumimoji="0" lang="fr-FR" sz="800" b="0" i="0" u="none" strike="noStrike" cap="none" normalizeH="0" baseline="0" smtClean="0">
                  <a:ln>
                    <a:noFill/>
                  </a:ln>
                  <a:solidFill>
                    <a:schemeClr val="tx1"/>
                  </a:solidFill>
                  <a:effectLst/>
                  <a:latin typeface="Arial" pitchFamily="34" charset="0"/>
                  <a:cs typeface="Arial" pitchFamily="34" charset="0"/>
                </a:endParaRPr>
              </a:p>
            </p:txBody>
          </p:sp>
          <p:sp>
            <p:nvSpPr>
              <p:cNvPr id="273" name="Rectangle 115"/>
              <p:cNvSpPr>
                <a:spLocks noChangeArrowheads="1"/>
              </p:cNvSpPr>
              <p:nvPr/>
            </p:nvSpPr>
            <p:spPr bwMode="auto">
              <a:xfrm>
                <a:off x="3338710" y="7042280"/>
                <a:ext cx="1141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dirty="0" smtClean="0">
                    <a:ln>
                      <a:noFill/>
                    </a:ln>
                    <a:solidFill>
                      <a:srgbClr val="000000"/>
                    </a:solidFill>
                    <a:effectLst/>
                    <a:latin typeface="Arial" pitchFamily="34" charset="0"/>
                    <a:cs typeface="Arial" pitchFamily="34" charset="0"/>
                  </a:rPr>
                  <a:t>60</a:t>
                </a:r>
                <a:endParaRPr kumimoji="0" lang="fr-FR"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4" name="Rectangle 116"/>
              <p:cNvSpPr>
                <a:spLocks noChangeArrowheads="1"/>
              </p:cNvSpPr>
              <p:nvPr/>
            </p:nvSpPr>
            <p:spPr bwMode="auto">
              <a:xfrm>
                <a:off x="4251523" y="7042280"/>
                <a:ext cx="1141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Arial" pitchFamily="34" charset="0"/>
                    <a:cs typeface="Arial" pitchFamily="34" charset="0"/>
                  </a:rPr>
                  <a:t>40</a:t>
                </a:r>
                <a:endParaRPr kumimoji="0" lang="fr-FR" sz="800" b="0" i="0" u="none" strike="noStrike" cap="none" normalizeH="0" baseline="0" smtClean="0">
                  <a:ln>
                    <a:noFill/>
                  </a:ln>
                  <a:solidFill>
                    <a:schemeClr val="tx1"/>
                  </a:solidFill>
                  <a:effectLst/>
                  <a:latin typeface="Arial" pitchFamily="34" charset="0"/>
                  <a:cs typeface="Arial" pitchFamily="34" charset="0"/>
                </a:endParaRPr>
              </a:p>
            </p:txBody>
          </p:sp>
          <p:sp>
            <p:nvSpPr>
              <p:cNvPr id="275" name="Rectangle 117"/>
              <p:cNvSpPr>
                <a:spLocks noChangeArrowheads="1"/>
              </p:cNvSpPr>
              <p:nvPr/>
            </p:nvSpPr>
            <p:spPr bwMode="auto">
              <a:xfrm>
                <a:off x="5162748" y="7042280"/>
                <a:ext cx="1141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Arial" pitchFamily="34" charset="0"/>
                    <a:cs typeface="Arial" pitchFamily="34" charset="0"/>
                  </a:rPr>
                  <a:t>20</a:t>
                </a:r>
                <a:endParaRPr kumimoji="0" lang="fr-FR" sz="800" b="0" i="0" u="none" strike="noStrike" cap="none" normalizeH="0" baseline="0" smtClean="0">
                  <a:ln>
                    <a:noFill/>
                  </a:ln>
                  <a:solidFill>
                    <a:schemeClr val="tx1"/>
                  </a:solidFill>
                  <a:effectLst/>
                  <a:latin typeface="Arial" pitchFamily="34" charset="0"/>
                  <a:cs typeface="Arial" pitchFamily="34" charset="0"/>
                </a:endParaRPr>
              </a:p>
            </p:txBody>
          </p:sp>
          <p:sp>
            <p:nvSpPr>
              <p:cNvPr id="276" name="Rectangle 118"/>
              <p:cNvSpPr>
                <a:spLocks noChangeArrowheads="1"/>
              </p:cNvSpPr>
              <p:nvPr/>
            </p:nvSpPr>
            <p:spPr bwMode="auto">
              <a:xfrm>
                <a:off x="6108247" y="7042280"/>
                <a:ext cx="570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Arial" pitchFamily="34" charset="0"/>
                    <a:cs typeface="Arial" pitchFamily="34" charset="0"/>
                  </a:rPr>
                  <a:t>0</a:t>
                </a:r>
                <a:endParaRPr kumimoji="0" lang="fr-FR" sz="800" b="0" i="0" u="none" strike="noStrike" cap="none" normalizeH="0" baseline="0" smtClean="0">
                  <a:ln>
                    <a:noFill/>
                  </a:ln>
                  <a:solidFill>
                    <a:schemeClr val="tx1"/>
                  </a:solidFill>
                  <a:effectLst/>
                  <a:latin typeface="Arial" pitchFamily="34" charset="0"/>
                  <a:cs typeface="Arial" pitchFamily="34" charset="0"/>
                </a:endParaRPr>
              </a:p>
            </p:txBody>
          </p:sp>
        </p:grpSp>
        <p:sp>
          <p:nvSpPr>
            <p:cNvPr id="95" name="Line 229"/>
            <p:cNvSpPr>
              <a:spLocks noChangeShapeType="1"/>
            </p:cNvSpPr>
            <p:nvPr/>
          </p:nvSpPr>
          <p:spPr bwMode="auto">
            <a:xfrm>
              <a:off x="4185408" y="2898889"/>
              <a:ext cx="574675" cy="0"/>
            </a:xfrm>
            <a:prstGeom prst="line">
              <a:avLst/>
            </a:prstGeom>
            <a:noFill/>
            <a:ln w="2"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 name="Line 230"/>
            <p:cNvSpPr>
              <a:spLocks noChangeShapeType="1"/>
            </p:cNvSpPr>
            <p:nvPr/>
          </p:nvSpPr>
          <p:spPr bwMode="auto">
            <a:xfrm flipH="1">
              <a:off x="4315583" y="2671042"/>
              <a:ext cx="444500"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7" name="Line 231"/>
            <p:cNvSpPr>
              <a:spLocks noChangeShapeType="1"/>
            </p:cNvSpPr>
            <p:nvPr/>
          </p:nvSpPr>
          <p:spPr bwMode="auto">
            <a:xfrm>
              <a:off x="4760082" y="2673032"/>
              <a:ext cx="0" cy="224791"/>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 name="Line 268"/>
            <p:cNvSpPr>
              <a:spLocks noChangeShapeType="1"/>
            </p:cNvSpPr>
            <p:nvPr/>
          </p:nvSpPr>
          <p:spPr bwMode="auto">
            <a:xfrm>
              <a:off x="4153658" y="3604730"/>
              <a:ext cx="123825"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 name="Line 269"/>
            <p:cNvSpPr>
              <a:spLocks noChangeShapeType="1"/>
            </p:cNvSpPr>
            <p:nvPr/>
          </p:nvSpPr>
          <p:spPr bwMode="auto">
            <a:xfrm flipH="1">
              <a:off x="4017133" y="3924453"/>
              <a:ext cx="260350" cy="0"/>
            </a:xfrm>
            <a:prstGeom prst="line">
              <a:avLst/>
            </a:prstGeom>
            <a:noFill/>
            <a:ln w="2"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 name="Line 270"/>
            <p:cNvSpPr>
              <a:spLocks noChangeShapeType="1"/>
            </p:cNvSpPr>
            <p:nvPr/>
          </p:nvSpPr>
          <p:spPr bwMode="auto">
            <a:xfrm>
              <a:off x="4277482" y="3604731"/>
              <a:ext cx="0" cy="315912"/>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 name="Line 271"/>
            <p:cNvSpPr>
              <a:spLocks noChangeShapeType="1"/>
            </p:cNvSpPr>
            <p:nvPr/>
          </p:nvSpPr>
          <p:spPr bwMode="auto">
            <a:xfrm>
              <a:off x="3936171" y="3285897"/>
              <a:ext cx="561975"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 name="Line 272"/>
            <p:cNvSpPr>
              <a:spLocks noChangeShapeType="1"/>
            </p:cNvSpPr>
            <p:nvPr/>
          </p:nvSpPr>
          <p:spPr bwMode="auto">
            <a:xfrm flipH="1">
              <a:off x="4277483" y="3762687"/>
              <a:ext cx="22066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 name="Line 273"/>
            <p:cNvSpPr>
              <a:spLocks noChangeShapeType="1"/>
            </p:cNvSpPr>
            <p:nvPr/>
          </p:nvSpPr>
          <p:spPr bwMode="auto">
            <a:xfrm>
              <a:off x="4498145" y="3285897"/>
              <a:ext cx="0" cy="476791"/>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 name="Line 274"/>
            <p:cNvSpPr>
              <a:spLocks noChangeShapeType="1"/>
            </p:cNvSpPr>
            <p:nvPr/>
          </p:nvSpPr>
          <p:spPr bwMode="auto">
            <a:xfrm>
              <a:off x="4390195" y="3092221"/>
              <a:ext cx="249238"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 name="Line 275"/>
            <p:cNvSpPr>
              <a:spLocks noChangeShapeType="1"/>
            </p:cNvSpPr>
            <p:nvPr/>
          </p:nvSpPr>
          <p:spPr bwMode="auto">
            <a:xfrm flipH="1">
              <a:off x="4498145" y="3524291"/>
              <a:ext cx="14128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 name="Line 276"/>
            <p:cNvSpPr>
              <a:spLocks noChangeShapeType="1"/>
            </p:cNvSpPr>
            <p:nvPr/>
          </p:nvSpPr>
          <p:spPr bwMode="auto">
            <a:xfrm>
              <a:off x="4639432" y="3092223"/>
              <a:ext cx="1" cy="432071"/>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 name="Line 277"/>
            <p:cNvSpPr>
              <a:spLocks noChangeShapeType="1"/>
            </p:cNvSpPr>
            <p:nvPr/>
          </p:nvSpPr>
          <p:spPr bwMode="auto">
            <a:xfrm>
              <a:off x="4760083" y="2790547"/>
              <a:ext cx="1476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 name="Line 278"/>
            <p:cNvSpPr>
              <a:spLocks noChangeShapeType="1"/>
            </p:cNvSpPr>
            <p:nvPr/>
          </p:nvSpPr>
          <p:spPr bwMode="auto">
            <a:xfrm flipH="1">
              <a:off x="4639432" y="3308257"/>
              <a:ext cx="26828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9" name="Line 279"/>
            <p:cNvSpPr>
              <a:spLocks noChangeShapeType="1"/>
            </p:cNvSpPr>
            <p:nvPr/>
          </p:nvSpPr>
          <p:spPr bwMode="auto">
            <a:xfrm>
              <a:off x="4907720" y="2790547"/>
              <a:ext cx="0" cy="517891"/>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 name="Line 286"/>
            <p:cNvSpPr>
              <a:spLocks noChangeShapeType="1"/>
            </p:cNvSpPr>
            <p:nvPr/>
          </p:nvSpPr>
          <p:spPr bwMode="auto">
            <a:xfrm>
              <a:off x="4907721" y="3038062"/>
              <a:ext cx="1349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 name="Line 334"/>
            <p:cNvSpPr>
              <a:spLocks noChangeShapeType="1"/>
            </p:cNvSpPr>
            <p:nvPr/>
          </p:nvSpPr>
          <p:spPr bwMode="auto">
            <a:xfrm>
              <a:off x="3925057" y="4375958"/>
              <a:ext cx="306388" cy="0"/>
            </a:xfrm>
            <a:prstGeom prst="line">
              <a:avLst/>
            </a:prstGeom>
            <a:noFill/>
            <a:ln w="2"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 name="Line 335"/>
            <p:cNvSpPr>
              <a:spLocks noChangeShapeType="1"/>
            </p:cNvSpPr>
            <p:nvPr/>
          </p:nvSpPr>
          <p:spPr bwMode="auto">
            <a:xfrm flipH="1">
              <a:off x="3898071" y="4823901"/>
              <a:ext cx="333375"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 name="Line 336"/>
            <p:cNvSpPr>
              <a:spLocks noChangeShapeType="1"/>
            </p:cNvSpPr>
            <p:nvPr/>
          </p:nvSpPr>
          <p:spPr bwMode="auto">
            <a:xfrm>
              <a:off x="4231445" y="4375959"/>
              <a:ext cx="0" cy="446039"/>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 name="Line 348"/>
            <p:cNvSpPr>
              <a:spLocks noChangeShapeType="1"/>
            </p:cNvSpPr>
            <p:nvPr/>
          </p:nvSpPr>
          <p:spPr bwMode="auto">
            <a:xfrm>
              <a:off x="4133020" y="5117784"/>
              <a:ext cx="0" cy="152841"/>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 name="Line 349"/>
            <p:cNvSpPr>
              <a:spLocks noChangeShapeType="1"/>
            </p:cNvSpPr>
            <p:nvPr/>
          </p:nvSpPr>
          <p:spPr bwMode="auto">
            <a:xfrm>
              <a:off x="2275646" y="4982334"/>
              <a:ext cx="230981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6" name="Line 350"/>
            <p:cNvSpPr>
              <a:spLocks noChangeShapeType="1"/>
            </p:cNvSpPr>
            <p:nvPr/>
          </p:nvSpPr>
          <p:spPr bwMode="auto">
            <a:xfrm flipH="1">
              <a:off x="4133021" y="5194203"/>
              <a:ext cx="4524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 name="Line 351"/>
            <p:cNvSpPr>
              <a:spLocks noChangeShapeType="1"/>
            </p:cNvSpPr>
            <p:nvPr/>
          </p:nvSpPr>
          <p:spPr bwMode="auto">
            <a:xfrm>
              <a:off x="4585457" y="4982334"/>
              <a:ext cx="1" cy="211869"/>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8" name="Line 352"/>
            <p:cNvSpPr>
              <a:spLocks noChangeShapeType="1"/>
            </p:cNvSpPr>
            <p:nvPr/>
          </p:nvSpPr>
          <p:spPr bwMode="auto">
            <a:xfrm>
              <a:off x="4231445" y="4598977"/>
              <a:ext cx="4524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 name="Line 353"/>
            <p:cNvSpPr>
              <a:spLocks noChangeShapeType="1"/>
            </p:cNvSpPr>
            <p:nvPr/>
          </p:nvSpPr>
          <p:spPr bwMode="auto">
            <a:xfrm flipH="1">
              <a:off x="4585458" y="5088269"/>
              <a:ext cx="98425"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 name="Line 354"/>
            <p:cNvSpPr>
              <a:spLocks noChangeShapeType="1"/>
            </p:cNvSpPr>
            <p:nvPr/>
          </p:nvSpPr>
          <p:spPr bwMode="auto">
            <a:xfrm>
              <a:off x="4683882" y="4599221"/>
              <a:ext cx="1" cy="489048"/>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1" name="Line 382"/>
            <p:cNvSpPr>
              <a:spLocks noChangeShapeType="1"/>
            </p:cNvSpPr>
            <p:nvPr/>
          </p:nvSpPr>
          <p:spPr bwMode="auto">
            <a:xfrm>
              <a:off x="4683883" y="4843745"/>
              <a:ext cx="86836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 name="Line 383"/>
            <p:cNvSpPr>
              <a:spLocks noChangeShapeType="1"/>
            </p:cNvSpPr>
            <p:nvPr/>
          </p:nvSpPr>
          <p:spPr bwMode="auto">
            <a:xfrm flipH="1">
              <a:off x="5217283" y="5655117"/>
              <a:ext cx="33496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3" name="Line 384"/>
            <p:cNvSpPr>
              <a:spLocks noChangeShapeType="1"/>
            </p:cNvSpPr>
            <p:nvPr/>
          </p:nvSpPr>
          <p:spPr bwMode="auto">
            <a:xfrm>
              <a:off x="5552245" y="4843745"/>
              <a:ext cx="0" cy="811372"/>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 name="Line 388"/>
            <p:cNvSpPr>
              <a:spLocks noChangeShapeType="1"/>
            </p:cNvSpPr>
            <p:nvPr/>
          </p:nvSpPr>
          <p:spPr bwMode="auto">
            <a:xfrm>
              <a:off x="5552246" y="5249431"/>
              <a:ext cx="22701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5" name="Line 389"/>
            <p:cNvSpPr>
              <a:spLocks noChangeShapeType="1"/>
            </p:cNvSpPr>
            <p:nvPr/>
          </p:nvSpPr>
          <p:spPr bwMode="auto">
            <a:xfrm flipH="1">
              <a:off x="5555420" y="6047229"/>
              <a:ext cx="2238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 name="Line 390"/>
            <p:cNvSpPr>
              <a:spLocks noChangeShapeType="1"/>
            </p:cNvSpPr>
            <p:nvPr/>
          </p:nvSpPr>
          <p:spPr bwMode="auto">
            <a:xfrm>
              <a:off x="5779257" y="5255385"/>
              <a:ext cx="1" cy="790884"/>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7" name="Line 391"/>
            <p:cNvSpPr>
              <a:spLocks noChangeShapeType="1"/>
            </p:cNvSpPr>
            <p:nvPr/>
          </p:nvSpPr>
          <p:spPr bwMode="auto">
            <a:xfrm>
              <a:off x="5261733" y="2518609"/>
              <a:ext cx="7826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8" name="Line 392"/>
            <p:cNvSpPr>
              <a:spLocks noChangeShapeType="1"/>
            </p:cNvSpPr>
            <p:nvPr/>
          </p:nvSpPr>
          <p:spPr bwMode="auto">
            <a:xfrm flipH="1">
              <a:off x="5779257" y="5650826"/>
              <a:ext cx="265113"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9" name="Line 393"/>
            <p:cNvSpPr>
              <a:spLocks noChangeShapeType="1"/>
            </p:cNvSpPr>
            <p:nvPr/>
          </p:nvSpPr>
          <p:spPr bwMode="auto">
            <a:xfrm>
              <a:off x="6044370" y="2518609"/>
              <a:ext cx="0" cy="3128888"/>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0" name="Line 394"/>
            <p:cNvSpPr>
              <a:spLocks noChangeShapeType="1"/>
            </p:cNvSpPr>
            <p:nvPr/>
          </p:nvSpPr>
          <p:spPr bwMode="auto">
            <a:xfrm>
              <a:off x="5447470" y="1206082"/>
              <a:ext cx="7318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1" name="Line 395"/>
            <p:cNvSpPr>
              <a:spLocks noChangeShapeType="1"/>
            </p:cNvSpPr>
            <p:nvPr/>
          </p:nvSpPr>
          <p:spPr bwMode="auto">
            <a:xfrm flipH="1">
              <a:off x="6044371" y="4153633"/>
              <a:ext cx="134938"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2" name="Line 396"/>
            <p:cNvSpPr>
              <a:spLocks noChangeShapeType="1"/>
            </p:cNvSpPr>
            <p:nvPr/>
          </p:nvSpPr>
          <p:spPr bwMode="auto">
            <a:xfrm>
              <a:off x="6179307" y="1206083"/>
              <a:ext cx="1" cy="2948817"/>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3" name="Triangle isocèle 153"/>
            <p:cNvSpPr/>
            <p:nvPr/>
          </p:nvSpPr>
          <p:spPr>
            <a:xfrm rot="5400000">
              <a:off x="2901429" y="-380132"/>
              <a:ext cx="1917167" cy="3175311"/>
            </a:xfrm>
            <a:prstGeom prst="triangle">
              <a:avLst/>
            </a:prstGeom>
            <a:gradFill flip="none" rotWithShape="1">
              <a:gsLst>
                <a:gs pos="0">
                  <a:schemeClr val="bg1">
                    <a:lumMod val="65000"/>
                  </a:schemeClr>
                </a:gs>
                <a:gs pos="50000">
                  <a:schemeClr val="bg1">
                    <a:lumMod val="85000"/>
                    <a:shade val="67500"/>
                    <a:satMod val="115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7"/>
            <p:cNvSpPr>
              <a:spLocks noChangeArrowheads="1"/>
            </p:cNvSpPr>
            <p:nvPr/>
          </p:nvSpPr>
          <p:spPr bwMode="auto">
            <a:xfrm>
              <a:off x="2411253" y="882619"/>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dirty="0" smtClean="0">
                  <a:ln>
                    <a:noFill/>
                  </a:ln>
                  <a:solidFill>
                    <a:srgbClr val="000000"/>
                  </a:solidFill>
                  <a:effectLst/>
                  <a:latin typeface="Arial" pitchFamily="34" charset="0"/>
                  <a:cs typeface="Arial" pitchFamily="34" charset="0"/>
                </a:rPr>
                <a:t>-AOT: Atlantic</a:t>
              </a:r>
              <a:r>
                <a:rPr kumimoji="0" lang="fr-FR" sz="600" b="0" i="0" u="none" strike="noStrike" cap="none" normalizeH="0" dirty="0" smtClean="0">
                  <a:ln>
                    <a:noFill/>
                  </a:ln>
                  <a:solidFill>
                    <a:srgbClr val="000000"/>
                  </a:solidFill>
                  <a:effectLst/>
                  <a:latin typeface="Arial" pitchFamily="34" charset="0"/>
                  <a:cs typeface="Arial" pitchFamily="34" charset="0"/>
                </a:rPr>
                <a:t> </a:t>
              </a:r>
              <a:r>
                <a:rPr kumimoji="0" lang="fr-FR" sz="600" b="0" i="0" u="none" strike="noStrike" cap="none" normalizeH="0" dirty="0" err="1" smtClean="0">
                  <a:ln>
                    <a:noFill/>
                  </a:ln>
                  <a:solidFill>
                    <a:srgbClr val="000000"/>
                  </a:solidFill>
                  <a:effectLst/>
                  <a:latin typeface="Arial" pitchFamily="34" charset="0"/>
                  <a:cs typeface="Arial" pitchFamily="34" charset="0"/>
                </a:rPr>
                <a:t>Ocean</a:t>
              </a:r>
              <a:r>
                <a:rPr kumimoji="0" lang="fr-FR" sz="600" b="0" i="0" u="none" strike="noStrike" cap="none" normalizeH="0" dirty="0" smtClean="0">
                  <a:ln>
                    <a:noFill/>
                  </a:ln>
                  <a:solidFill>
                    <a:srgbClr val="000000"/>
                  </a:solidFill>
                  <a:effectLst/>
                  <a:latin typeface="Arial" pitchFamily="34" charset="0"/>
                  <a:cs typeface="Arial" pitchFamily="34" charset="0"/>
                </a:rPr>
                <a:t> </a:t>
              </a:r>
              <a:r>
                <a:rPr kumimoji="0" lang="fr-FR" sz="600" b="0" i="0" u="none" strike="noStrike" cap="none" normalizeH="0" dirty="0" err="1" smtClean="0">
                  <a:ln>
                    <a:noFill/>
                  </a:ln>
                  <a:solidFill>
                    <a:srgbClr val="000000"/>
                  </a:solidFill>
                  <a:effectLst/>
                  <a:latin typeface="Arial" pitchFamily="34" charset="0"/>
                  <a:cs typeface="Arial" pitchFamily="34" charset="0"/>
                </a:rPr>
                <a:t>Transect</a:t>
              </a:r>
              <a:r>
                <a:rPr kumimoji="0" lang="fr-FR" sz="600" b="0" i="0" u="none" strike="noStrike" cap="none" normalizeH="0" dirty="0" smtClean="0">
                  <a:ln>
                    <a:noFill/>
                  </a:ln>
                  <a:solidFill>
                    <a:srgbClr val="000000"/>
                  </a:solidFill>
                  <a:effectLst/>
                  <a:latin typeface="Arial" pitchFamily="34" charset="0"/>
                  <a:cs typeface="Arial" pitchFamily="34" charset="0"/>
                </a:rPr>
                <a:t> (NA)</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5" name="Rectangle 7"/>
            <p:cNvSpPr>
              <a:spLocks noChangeArrowheads="1"/>
            </p:cNvSpPr>
            <p:nvPr/>
          </p:nvSpPr>
          <p:spPr bwMode="auto">
            <a:xfrm>
              <a:off x="2411253" y="1027359"/>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dirty="0" smtClean="0">
                  <a:ln>
                    <a:noFill/>
                  </a:ln>
                  <a:solidFill>
                    <a:srgbClr val="000000"/>
                  </a:solidFill>
                  <a:effectLst/>
                  <a:latin typeface="Arial" pitchFamily="34" charset="0"/>
                  <a:cs typeface="Arial" pitchFamily="34" charset="0"/>
                </a:rPr>
                <a:t>-AWP: Azores Water Project (AZ)</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 name="Rectangle 7"/>
            <p:cNvSpPr>
              <a:spLocks noChangeArrowheads="1"/>
            </p:cNvSpPr>
            <p:nvPr/>
          </p:nvSpPr>
          <p:spPr bwMode="auto">
            <a:xfrm>
              <a:off x="2411253" y="1316836"/>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dirty="0" smtClean="0">
                  <a:ln>
                    <a:noFill/>
                  </a:ln>
                  <a:solidFill>
                    <a:srgbClr val="000000"/>
                  </a:solidFill>
                  <a:effectLst/>
                  <a:latin typeface="Arial" pitchFamily="34" charset="0"/>
                  <a:cs typeface="Arial" pitchFamily="34" charset="0"/>
                </a:rPr>
                <a:t>-KNX: South Pacific</a:t>
              </a:r>
              <a:r>
                <a:rPr kumimoji="0" lang="fr-FR" sz="600" b="0" i="0" u="none" strike="noStrike" cap="none" normalizeH="0" dirty="0" smtClean="0">
                  <a:ln>
                    <a:noFill/>
                  </a:ln>
                  <a:solidFill>
                    <a:srgbClr val="000000"/>
                  </a:solidFill>
                  <a:effectLst/>
                  <a:latin typeface="Arial" pitchFamily="34" charset="0"/>
                  <a:cs typeface="Arial" pitchFamily="34" charset="0"/>
                </a:rPr>
                <a:t> </a:t>
              </a:r>
              <a:r>
                <a:rPr kumimoji="0" lang="fr-FR" sz="600" b="0" i="0" u="none" strike="noStrike" cap="none" normalizeH="0" dirty="0" err="1" smtClean="0">
                  <a:ln>
                    <a:noFill/>
                  </a:ln>
                  <a:solidFill>
                    <a:srgbClr val="000000"/>
                  </a:solidFill>
                  <a:effectLst/>
                  <a:latin typeface="Arial" pitchFamily="34" charset="0"/>
                  <a:cs typeface="Arial" pitchFamily="34" charset="0"/>
                </a:rPr>
                <a:t>Gyre</a:t>
              </a:r>
              <a:r>
                <a:rPr kumimoji="0" lang="fr-FR" sz="600" b="0" i="0" u="none" strike="noStrike" cap="none" normalizeH="0" dirty="0" smtClean="0">
                  <a:ln>
                    <a:noFill/>
                  </a:ln>
                  <a:solidFill>
                    <a:srgbClr val="000000"/>
                  </a:solidFill>
                  <a:effectLst/>
                  <a:latin typeface="Arial" pitchFamily="34" charset="0"/>
                  <a:cs typeface="Arial" pitchFamily="34" charset="0"/>
                </a:rPr>
                <a:t> (SP)</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7" name="Rectangle 7"/>
            <p:cNvSpPr>
              <a:spLocks noChangeArrowheads="1"/>
            </p:cNvSpPr>
            <p:nvPr/>
          </p:nvSpPr>
          <p:spPr bwMode="auto">
            <a:xfrm>
              <a:off x="2411253" y="1172097"/>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dirty="0" smtClean="0">
                  <a:ln>
                    <a:noFill/>
                  </a:ln>
                  <a:solidFill>
                    <a:srgbClr val="000000"/>
                  </a:solidFill>
                  <a:effectLst/>
                  <a:latin typeface="Arial" pitchFamily="34" charset="0"/>
                  <a:cs typeface="Arial" pitchFamily="34" charset="0"/>
                </a:rPr>
                <a:t>-BMO: Blanes </a:t>
              </a:r>
              <a:r>
                <a:rPr kumimoji="0" lang="fr-FR" sz="600" b="0" i="0" u="none" strike="noStrike" cap="none" normalizeH="0" baseline="0" dirty="0" err="1" smtClean="0">
                  <a:ln>
                    <a:noFill/>
                  </a:ln>
                  <a:solidFill>
                    <a:srgbClr val="000000"/>
                  </a:solidFill>
                  <a:effectLst/>
                  <a:latin typeface="Arial" pitchFamily="34" charset="0"/>
                  <a:cs typeface="Arial" pitchFamily="34" charset="0"/>
                </a:rPr>
                <a:t>Bay</a:t>
              </a:r>
              <a:r>
                <a:rPr kumimoji="0" lang="fr-FR" sz="600" b="0" i="0" u="none" strike="noStrike" cap="none" normalizeH="0" baseline="0" dirty="0" smtClean="0">
                  <a:ln>
                    <a:noFill/>
                  </a:ln>
                  <a:solidFill>
                    <a:srgbClr val="000000"/>
                  </a:solidFill>
                  <a:effectLst/>
                  <a:latin typeface="Arial" pitchFamily="34" charset="0"/>
                  <a:cs typeface="Arial" pitchFamily="34" charset="0"/>
                </a:rPr>
                <a:t> </a:t>
              </a:r>
              <a:r>
                <a:rPr kumimoji="0" lang="fr-FR" sz="600" b="0" i="0" u="none" strike="noStrike" cap="none" normalizeH="0" baseline="0" dirty="0" err="1" smtClean="0">
                  <a:ln>
                    <a:noFill/>
                  </a:ln>
                  <a:solidFill>
                    <a:srgbClr val="000000"/>
                  </a:solidFill>
                  <a:effectLst/>
                  <a:latin typeface="Arial" pitchFamily="34" charset="0"/>
                  <a:cs typeface="Arial" pitchFamily="34" charset="0"/>
                </a:rPr>
                <a:t>Microbial</a:t>
              </a:r>
              <a:r>
                <a:rPr kumimoji="0" lang="fr-FR" sz="600" b="0" i="0" u="none" strike="noStrike" cap="none" normalizeH="0" baseline="0" dirty="0" smtClean="0">
                  <a:ln>
                    <a:noFill/>
                  </a:ln>
                  <a:solidFill>
                    <a:srgbClr val="000000"/>
                  </a:solidFill>
                  <a:effectLst/>
                  <a:latin typeface="Arial" pitchFamily="34" charset="0"/>
                  <a:cs typeface="Arial" pitchFamily="34" charset="0"/>
                </a:rPr>
                <a:t> </a:t>
              </a:r>
              <a:r>
                <a:rPr kumimoji="0" lang="fr-FR" sz="600" b="0" i="0" u="none" strike="noStrike" cap="none" normalizeH="0" baseline="0" dirty="0" err="1" smtClean="0">
                  <a:ln>
                    <a:noFill/>
                  </a:ln>
                  <a:solidFill>
                    <a:srgbClr val="000000"/>
                  </a:solidFill>
                  <a:effectLst/>
                  <a:latin typeface="Arial" pitchFamily="34" charset="0"/>
                  <a:cs typeface="Arial" pitchFamily="34" charset="0"/>
                </a:rPr>
                <a:t>Observatory</a:t>
              </a:r>
              <a:r>
                <a:rPr kumimoji="0" lang="fr-FR" sz="600" b="0" i="0" u="none" strike="noStrike" cap="none" normalizeH="0" baseline="0" dirty="0" smtClean="0">
                  <a:ln>
                    <a:noFill/>
                  </a:ln>
                  <a:solidFill>
                    <a:srgbClr val="000000"/>
                  </a:solidFill>
                  <a:effectLst/>
                  <a:latin typeface="Arial" pitchFamily="34" charset="0"/>
                  <a:cs typeface="Arial" pitchFamily="34" charset="0"/>
                </a:rPr>
                <a:t> (MS)</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 name="Triangle isocèle 158"/>
            <p:cNvSpPr/>
            <p:nvPr/>
          </p:nvSpPr>
          <p:spPr>
            <a:xfrm rot="5400000">
              <a:off x="3455995" y="4182871"/>
              <a:ext cx="576260" cy="2943540"/>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7"/>
            <p:cNvSpPr>
              <a:spLocks noChangeArrowheads="1"/>
            </p:cNvSpPr>
            <p:nvPr/>
          </p:nvSpPr>
          <p:spPr bwMode="auto">
            <a:xfrm>
              <a:off x="2411253" y="5684940"/>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fontAlgn="base">
                <a:spcBef>
                  <a:spcPct val="0"/>
                </a:spcBef>
                <a:spcAft>
                  <a:spcPct val="0"/>
                </a:spcAft>
              </a:pPr>
              <a:r>
                <a:rPr lang="fr-FR" sz="600" dirty="0" smtClean="0">
                  <a:solidFill>
                    <a:srgbClr val="000000"/>
                  </a:solidFill>
                  <a:latin typeface="Arial" pitchFamily="34" charset="0"/>
                  <a:cs typeface="Arial" pitchFamily="34" charset="0"/>
                </a:rPr>
                <a:t>-</a:t>
              </a:r>
              <a:r>
                <a:rPr lang="fr-FR" sz="600" dirty="0">
                  <a:solidFill>
                    <a:srgbClr val="000000"/>
                  </a:solidFill>
                  <a:latin typeface="Arial" pitchFamily="34" charset="0"/>
                  <a:cs typeface="Arial" pitchFamily="34" charset="0"/>
                </a:rPr>
                <a:t> AWP: Azores Water </a:t>
              </a:r>
              <a:r>
                <a:rPr lang="fr-FR" sz="600" dirty="0" smtClean="0">
                  <a:solidFill>
                    <a:srgbClr val="000000"/>
                  </a:solidFill>
                  <a:latin typeface="Arial" pitchFamily="34" charset="0"/>
                  <a:cs typeface="Arial" pitchFamily="34" charset="0"/>
                </a:rPr>
                <a:t>Project (AZ)</a:t>
              </a:r>
              <a:endParaRPr lang="fr-FR" sz="600" dirty="0">
                <a:latin typeface="Arial" pitchFamily="34" charset="0"/>
                <a:cs typeface="Arial" pitchFamily="34" charset="0"/>
              </a:endParaRPr>
            </a:p>
          </p:txBody>
        </p:sp>
        <p:sp>
          <p:nvSpPr>
            <p:cNvPr id="140" name="Rectangle 7"/>
            <p:cNvSpPr>
              <a:spLocks noChangeArrowheads="1"/>
            </p:cNvSpPr>
            <p:nvPr/>
          </p:nvSpPr>
          <p:spPr bwMode="auto">
            <a:xfrm>
              <a:off x="2411253" y="5555477"/>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fontAlgn="base">
                <a:spcBef>
                  <a:spcPct val="0"/>
                </a:spcBef>
                <a:spcAft>
                  <a:spcPct val="0"/>
                </a:spcAft>
              </a:pPr>
              <a:r>
                <a:rPr kumimoji="0" lang="fr-FR" sz="600" b="0" i="0" u="none" strike="noStrike" cap="none" normalizeH="0" baseline="0" dirty="0" smtClean="0">
                  <a:ln>
                    <a:noFill/>
                  </a:ln>
                  <a:solidFill>
                    <a:srgbClr val="000000"/>
                  </a:solidFill>
                  <a:effectLst/>
                  <a:latin typeface="Arial" pitchFamily="34" charset="0"/>
                  <a:cs typeface="Arial" pitchFamily="34" charset="0"/>
                </a:rPr>
                <a:t>-</a:t>
              </a:r>
              <a:r>
                <a:rPr lang="fr-FR" sz="600" dirty="0">
                  <a:solidFill>
                    <a:srgbClr val="000000"/>
                  </a:solidFill>
                  <a:latin typeface="Arial" pitchFamily="34" charset="0"/>
                  <a:cs typeface="Arial" pitchFamily="34" charset="0"/>
                </a:rPr>
                <a:t> </a:t>
              </a:r>
              <a:r>
                <a:rPr lang="fr-FR" sz="600" dirty="0" smtClean="0">
                  <a:solidFill>
                    <a:srgbClr val="000000"/>
                  </a:solidFill>
                  <a:latin typeface="Arial" pitchFamily="34" charset="0"/>
                  <a:cs typeface="Arial" pitchFamily="34" charset="0"/>
                </a:rPr>
                <a:t>BMO: Blanes </a:t>
              </a:r>
              <a:r>
                <a:rPr lang="fr-FR" sz="600" dirty="0" err="1" smtClean="0">
                  <a:solidFill>
                    <a:srgbClr val="000000"/>
                  </a:solidFill>
                  <a:latin typeface="Arial" pitchFamily="34" charset="0"/>
                  <a:cs typeface="Arial" pitchFamily="34" charset="0"/>
                </a:rPr>
                <a:t>Bay</a:t>
              </a:r>
              <a:r>
                <a:rPr lang="fr-FR" sz="600" dirty="0" smtClean="0">
                  <a:solidFill>
                    <a:srgbClr val="000000"/>
                  </a:solidFill>
                  <a:latin typeface="Arial" pitchFamily="34" charset="0"/>
                  <a:cs typeface="Arial" pitchFamily="34" charset="0"/>
                </a:rPr>
                <a:t> </a:t>
              </a:r>
              <a:r>
                <a:rPr lang="fr-FR" sz="600" dirty="0" err="1" smtClean="0">
                  <a:solidFill>
                    <a:srgbClr val="000000"/>
                  </a:solidFill>
                  <a:latin typeface="Arial" pitchFamily="34" charset="0"/>
                  <a:cs typeface="Arial" pitchFamily="34" charset="0"/>
                </a:rPr>
                <a:t>Microbial</a:t>
              </a:r>
              <a:r>
                <a:rPr lang="fr-FR" sz="600" dirty="0" smtClean="0">
                  <a:solidFill>
                    <a:srgbClr val="000000"/>
                  </a:solidFill>
                  <a:latin typeface="Arial" pitchFamily="34" charset="0"/>
                  <a:cs typeface="Arial" pitchFamily="34" charset="0"/>
                </a:rPr>
                <a:t> </a:t>
              </a:r>
              <a:r>
                <a:rPr lang="fr-FR" sz="600" dirty="0" err="1" smtClean="0">
                  <a:solidFill>
                    <a:srgbClr val="000000"/>
                  </a:solidFill>
                  <a:latin typeface="Arial" pitchFamily="34" charset="0"/>
                  <a:cs typeface="Arial" pitchFamily="34" charset="0"/>
                </a:rPr>
                <a:t>Observatory</a:t>
              </a:r>
              <a:r>
                <a:rPr lang="fr-FR" sz="600" dirty="0" smtClean="0">
                  <a:solidFill>
                    <a:srgbClr val="000000"/>
                  </a:solidFill>
                  <a:latin typeface="Arial" pitchFamily="34" charset="0"/>
                  <a:cs typeface="Arial" pitchFamily="34" charset="0"/>
                </a:rPr>
                <a:t> (MS)</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 name="Triangle isocèle 161"/>
            <p:cNvSpPr/>
            <p:nvPr/>
          </p:nvSpPr>
          <p:spPr>
            <a:xfrm rot="5400000">
              <a:off x="3881717" y="4404935"/>
              <a:ext cx="63944" cy="3282671"/>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7"/>
            <p:cNvSpPr>
              <a:spLocks noChangeArrowheads="1"/>
            </p:cNvSpPr>
            <p:nvPr/>
          </p:nvSpPr>
          <p:spPr bwMode="auto">
            <a:xfrm>
              <a:off x="2411253" y="5999123"/>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dirty="0" smtClean="0">
                  <a:ln>
                    <a:noFill/>
                  </a:ln>
                  <a:solidFill>
                    <a:srgbClr val="000000"/>
                  </a:solidFill>
                  <a:effectLst/>
                  <a:latin typeface="Arial" pitchFamily="34" charset="0"/>
                  <a:cs typeface="Arial" pitchFamily="34" charset="0"/>
                </a:rPr>
                <a:t>-AOT: Atlantic</a:t>
              </a:r>
              <a:r>
                <a:rPr kumimoji="0" lang="fr-FR" sz="600" b="0" i="0" u="none" strike="noStrike" cap="none" normalizeH="0" dirty="0" smtClean="0">
                  <a:ln>
                    <a:noFill/>
                  </a:ln>
                  <a:solidFill>
                    <a:srgbClr val="000000"/>
                  </a:solidFill>
                  <a:effectLst/>
                  <a:latin typeface="Arial" pitchFamily="34" charset="0"/>
                  <a:cs typeface="Arial" pitchFamily="34" charset="0"/>
                </a:rPr>
                <a:t> </a:t>
              </a:r>
              <a:r>
                <a:rPr kumimoji="0" lang="fr-FR" sz="600" b="0" i="0" u="none" strike="noStrike" cap="none" normalizeH="0" dirty="0" err="1" smtClean="0">
                  <a:ln>
                    <a:noFill/>
                  </a:ln>
                  <a:solidFill>
                    <a:srgbClr val="000000"/>
                  </a:solidFill>
                  <a:effectLst/>
                  <a:latin typeface="Arial" pitchFamily="34" charset="0"/>
                  <a:cs typeface="Arial" pitchFamily="34" charset="0"/>
                </a:rPr>
                <a:t>Ocean</a:t>
              </a:r>
              <a:r>
                <a:rPr kumimoji="0" lang="fr-FR" sz="600" b="0" i="0" u="none" strike="noStrike" cap="none" normalizeH="0" dirty="0" smtClean="0">
                  <a:ln>
                    <a:noFill/>
                  </a:ln>
                  <a:solidFill>
                    <a:srgbClr val="000000"/>
                  </a:solidFill>
                  <a:effectLst/>
                  <a:latin typeface="Arial" pitchFamily="34" charset="0"/>
                  <a:cs typeface="Arial" pitchFamily="34" charset="0"/>
                </a:rPr>
                <a:t> </a:t>
              </a:r>
              <a:r>
                <a:rPr kumimoji="0" lang="fr-FR" sz="600" b="0" i="0" u="none" strike="noStrike" cap="none" normalizeH="0" dirty="0" err="1" smtClean="0">
                  <a:ln>
                    <a:noFill/>
                  </a:ln>
                  <a:solidFill>
                    <a:srgbClr val="000000"/>
                  </a:solidFill>
                  <a:effectLst/>
                  <a:latin typeface="Arial" pitchFamily="34" charset="0"/>
                  <a:cs typeface="Arial" pitchFamily="34" charset="0"/>
                </a:rPr>
                <a:t>Transect</a:t>
              </a:r>
              <a:r>
                <a:rPr kumimoji="0" lang="fr-FR" sz="600" b="0" i="0" u="none" strike="noStrike" cap="none" normalizeH="0" dirty="0" smtClean="0">
                  <a:ln>
                    <a:noFill/>
                  </a:ln>
                  <a:solidFill>
                    <a:srgbClr val="000000"/>
                  </a:solidFill>
                  <a:effectLst/>
                  <a:latin typeface="Arial" pitchFamily="34" charset="0"/>
                  <a:cs typeface="Arial" pitchFamily="34" charset="0"/>
                </a:rPr>
                <a:t> (SA-NA)</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 name="Triangle isocèle 163"/>
            <p:cNvSpPr/>
            <p:nvPr/>
          </p:nvSpPr>
          <p:spPr>
            <a:xfrm rot="5400000">
              <a:off x="3134107" y="1943841"/>
              <a:ext cx="189545" cy="1913055"/>
            </a:xfrm>
            <a:prstGeom prs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Triangle isocèle 164"/>
            <p:cNvSpPr/>
            <p:nvPr/>
          </p:nvSpPr>
          <p:spPr>
            <a:xfrm rot="5400000">
              <a:off x="3231659" y="1650668"/>
              <a:ext cx="124619" cy="2043230"/>
            </a:xfrm>
            <a:prstGeom prst="triangle">
              <a:avLst/>
            </a:prstGeom>
            <a:gradFill flip="none" rotWithShape="1">
              <a:gsLst>
                <a:gs pos="0">
                  <a:srgbClr val="CC0066">
                    <a:shade val="30000"/>
                    <a:satMod val="115000"/>
                  </a:srgbClr>
                </a:gs>
                <a:gs pos="47000">
                  <a:srgbClr val="CC0066">
                    <a:shade val="67500"/>
                    <a:satMod val="115000"/>
                    <a:lumMod val="100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Triangle isocèle 165"/>
            <p:cNvSpPr/>
            <p:nvPr/>
          </p:nvSpPr>
          <p:spPr>
            <a:xfrm rot="5400000">
              <a:off x="3299522" y="2033301"/>
              <a:ext cx="65087" cy="2119429"/>
            </a:xfrm>
            <a:prstGeom prst="triangle">
              <a:avLst/>
            </a:prstGeom>
            <a:gradFill flip="none" rotWithShape="1">
              <a:gsLst>
                <a:gs pos="0">
                  <a:srgbClr val="CC0066">
                    <a:shade val="30000"/>
                    <a:satMod val="115000"/>
                  </a:srgbClr>
                </a:gs>
                <a:gs pos="47000">
                  <a:srgbClr val="CC0066">
                    <a:shade val="67500"/>
                    <a:satMod val="115000"/>
                    <a:lumMod val="100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Triangle isocèle 166"/>
            <p:cNvSpPr/>
            <p:nvPr/>
          </p:nvSpPr>
          <p:spPr>
            <a:xfrm rot="5400000">
              <a:off x="3009169" y="2454148"/>
              <a:ext cx="190183" cy="1663820"/>
            </a:xfrm>
            <a:prstGeom prst="triangle">
              <a:avLst/>
            </a:prstGeom>
            <a:gradFill flip="none" rotWithShape="1">
              <a:gsLst>
                <a:gs pos="0">
                  <a:srgbClr val="CC0066">
                    <a:shade val="30000"/>
                    <a:satMod val="115000"/>
                  </a:srgbClr>
                </a:gs>
                <a:gs pos="47000">
                  <a:srgbClr val="CC0066">
                    <a:shade val="67500"/>
                    <a:satMod val="115000"/>
                    <a:lumMod val="100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Triangle isocèle 167"/>
            <p:cNvSpPr/>
            <p:nvPr/>
          </p:nvSpPr>
          <p:spPr>
            <a:xfrm rot="5400000">
              <a:off x="3051874" y="2665126"/>
              <a:ext cx="320673" cy="1879720"/>
            </a:xfrm>
            <a:prstGeom prst="triangle">
              <a:avLst/>
            </a:prstGeom>
            <a:gradFill flip="none" rotWithShape="1">
              <a:gsLst>
                <a:gs pos="0">
                  <a:srgbClr val="CC0066">
                    <a:shade val="30000"/>
                    <a:satMod val="115000"/>
                  </a:srgbClr>
                </a:gs>
                <a:gs pos="47000">
                  <a:srgbClr val="CC0066">
                    <a:shade val="67500"/>
                    <a:satMod val="115000"/>
                    <a:lumMod val="100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Triangle isocèle 168"/>
            <p:cNvSpPr/>
            <p:nvPr/>
          </p:nvSpPr>
          <p:spPr>
            <a:xfrm rot="5400000">
              <a:off x="3049969" y="3053043"/>
              <a:ext cx="189545" cy="1744784"/>
            </a:xfrm>
            <a:prstGeom prs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Triangle isocèle 171"/>
            <p:cNvSpPr/>
            <p:nvPr/>
          </p:nvSpPr>
          <p:spPr>
            <a:xfrm rot="5400000">
              <a:off x="2811803" y="3549996"/>
              <a:ext cx="573797" cy="1652710"/>
            </a:xfrm>
            <a:prstGeom prs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Triangle isocèle 172"/>
            <p:cNvSpPr/>
            <p:nvPr/>
          </p:nvSpPr>
          <p:spPr>
            <a:xfrm rot="5400000">
              <a:off x="2990380" y="4010353"/>
              <a:ext cx="190456" cy="1626509"/>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Triangle isocèle 173"/>
            <p:cNvSpPr/>
            <p:nvPr/>
          </p:nvSpPr>
          <p:spPr>
            <a:xfrm rot="5400000">
              <a:off x="2782334" y="4546239"/>
              <a:ext cx="127441" cy="1147411"/>
            </a:xfrm>
            <a:prstGeom prs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Triangle isocèle 174"/>
            <p:cNvSpPr/>
            <p:nvPr/>
          </p:nvSpPr>
          <p:spPr>
            <a:xfrm rot="5400000">
              <a:off x="3113709" y="4399523"/>
              <a:ext cx="62068" cy="1744783"/>
            </a:xfrm>
            <a:prstGeom prst="triangle">
              <a:avLst/>
            </a:prstGeom>
            <a:gradFill flip="none" rotWithShape="1">
              <a:gsLst>
                <a:gs pos="0">
                  <a:srgbClr val="CC0066">
                    <a:shade val="30000"/>
                    <a:satMod val="115000"/>
                  </a:srgbClr>
                </a:gs>
                <a:gs pos="50000">
                  <a:srgbClr val="CC0066">
                    <a:shade val="67500"/>
                    <a:satMod val="115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5" name="Rectangle 7"/>
            <p:cNvSpPr>
              <a:spLocks noChangeArrowheads="1"/>
            </p:cNvSpPr>
            <p:nvPr/>
          </p:nvSpPr>
          <p:spPr bwMode="auto">
            <a:xfrm>
              <a:off x="2411253" y="4773716"/>
              <a:ext cx="161667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fontAlgn="base">
                <a:spcBef>
                  <a:spcPct val="0"/>
                </a:spcBef>
                <a:spcAft>
                  <a:spcPct val="0"/>
                </a:spcAft>
              </a:pPr>
              <a:r>
                <a:rPr kumimoji="0" lang="fr-FR" sz="600" b="0" i="0" u="none" strike="noStrike" cap="none" normalizeH="0" baseline="0" dirty="0" smtClean="0">
                  <a:ln>
                    <a:noFill/>
                  </a:ln>
                  <a:solidFill>
                    <a:srgbClr val="000000"/>
                  </a:solidFill>
                  <a:effectLst/>
                  <a:latin typeface="Arial" pitchFamily="34" charset="0"/>
                  <a:cs typeface="Arial" pitchFamily="34" charset="0"/>
                </a:rPr>
                <a:t>-</a:t>
              </a:r>
              <a:r>
                <a:rPr lang="fr-FR" sz="600" dirty="0">
                  <a:solidFill>
                    <a:srgbClr val="000000"/>
                  </a:solidFill>
                  <a:latin typeface="Arial" pitchFamily="34" charset="0"/>
                  <a:cs typeface="Arial" pitchFamily="34" charset="0"/>
                </a:rPr>
                <a:t> </a:t>
              </a:r>
              <a:r>
                <a:rPr lang="fr-FR" sz="600" dirty="0" smtClean="0">
                  <a:solidFill>
                    <a:srgbClr val="000000"/>
                  </a:solidFill>
                  <a:latin typeface="Arial" pitchFamily="34" charset="0"/>
                  <a:cs typeface="Arial" pitchFamily="34" charset="0"/>
                </a:rPr>
                <a:t>NADW: </a:t>
              </a:r>
              <a:r>
                <a:rPr lang="fr-FR" sz="600" dirty="0" err="1" smtClean="0">
                  <a:solidFill>
                    <a:srgbClr val="000000"/>
                  </a:solidFill>
                  <a:latin typeface="Arial" pitchFamily="34" charset="0"/>
                  <a:cs typeface="Arial" pitchFamily="34" charset="0"/>
                </a:rPr>
                <a:t>North</a:t>
              </a:r>
              <a:r>
                <a:rPr lang="fr-FR" sz="600" dirty="0" smtClean="0">
                  <a:solidFill>
                    <a:srgbClr val="000000"/>
                  </a:solidFill>
                  <a:latin typeface="Arial" pitchFamily="34" charset="0"/>
                  <a:cs typeface="Arial" pitchFamily="34" charset="0"/>
                </a:rPr>
                <a:t> Atlantic </a:t>
              </a:r>
              <a:r>
                <a:rPr lang="fr-FR" sz="600" dirty="0" err="1" smtClean="0">
                  <a:solidFill>
                    <a:srgbClr val="000000"/>
                  </a:solidFill>
                  <a:latin typeface="Arial" pitchFamily="34" charset="0"/>
                  <a:cs typeface="Arial" pitchFamily="34" charset="0"/>
                </a:rPr>
                <a:t>Deep</a:t>
              </a:r>
              <a:r>
                <a:rPr lang="fr-FR" sz="600" dirty="0" smtClean="0">
                  <a:solidFill>
                    <a:srgbClr val="000000"/>
                  </a:solidFill>
                  <a:latin typeface="Arial" pitchFamily="34" charset="0"/>
                  <a:cs typeface="Arial" pitchFamily="34" charset="0"/>
                </a:rPr>
                <a:t> Waters (NA)</a:t>
              </a:r>
              <a:endParaRPr kumimoji="0" lang="fr-FR"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2" name="Line 287"/>
            <p:cNvSpPr>
              <a:spLocks noChangeShapeType="1"/>
            </p:cNvSpPr>
            <p:nvPr/>
          </p:nvSpPr>
          <p:spPr bwMode="auto">
            <a:xfrm flipH="1">
              <a:off x="4342571" y="2487565"/>
              <a:ext cx="700088" cy="0"/>
            </a:xfrm>
            <a:prstGeom prst="line">
              <a:avLst/>
            </a:prstGeom>
            <a:noFill/>
            <a:ln w="2"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3" name="Line 288"/>
            <p:cNvSpPr>
              <a:spLocks noChangeShapeType="1"/>
            </p:cNvSpPr>
            <p:nvPr/>
          </p:nvSpPr>
          <p:spPr bwMode="auto">
            <a:xfrm>
              <a:off x="5042655" y="2488000"/>
              <a:ext cx="3" cy="550063"/>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4" name="Line 295"/>
            <p:cNvSpPr>
              <a:spLocks noChangeShapeType="1"/>
            </p:cNvSpPr>
            <p:nvPr/>
          </p:nvSpPr>
          <p:spPr bwMode="auto">
            <a:xfrm>
              <a:off x="5042660" y="2747914"/>
              <a:ext cx="219075" cy="0"/>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5" name="Line 296"/>
            <p:cNvSpPr>
              <a:spLocks noChangeShapeType="1"/>
            </p:cNvSpPr>
            <p:nvPr/>
          </p:nvSpPr>
          <p:spPr bwMode="auto">
            <a:xfrm flipH="1">
              <a:off x="4625145" y="2297189"/>
              <a:ext cx="636588"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6" name="Line 297"/>
            <p:cNvSpPr>
              <a:spLocks noChangeShapeType="1"/>
            </p:cNvSpPr>
            <p:nvPr/>
          </p:nvSpPr>
          <p:spPr bwMode="auto">
            <a:xfrm flipH="1">
              <a:off x="5261733" y="2296208"/>
              <a:ext cx="1" cy="451708"/>
            </a:xfrm>
            <a:prstGeom prst="line">
              <a:avLst/>
            </a:prstGeom>
            <a:noFill/>
            <a:ln w="2"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7" name="Triangle isocèle 169"/>
            <p:cNvSpPr/>
            <p:nvPr/>
          </p:nvSpPr>
          <p:spPr>
            <a:xfrm rot="5400000">
              <a:off x="3245833" y="1453060"/>
              <a:ext cx="123253" cy="2070221"/>
            </a:xfrm>
            <a:prstGeom prs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Triangle isocèle 170"/>
            <p:cNvSpPr/>
            <p:nvPr/>
          </p:nvSpPr>
          <p:spPr>
            <a:xfrm rot="5400000">
              <a:off x="3386437" y="1121972"/>
              <a:ext cx="124619" cy="2352797"/>
            </a:xfrm>
            <a:prstGeom prst="triangle">
              <a:avLst/>
            </a:prstGeom>
            <a:gradFill flip="none" rotWithShape="1">
              <a:gsLst>
                <a:gs pos="0">
                  <a:srgbClr val="CC0066">
                    <a:shade val="30000"/>
                    <a:satMod val="115000"/>
                  </a:srgbClr>
                </a:gs>
                <a:gs pos="47000">
                  <a:srgbClr val="CC0066">
                    <a:shade val="67500"/>
                    <a:satMod val="115000"/>
                    <a:lumMod val="100000"/>
                  </a:srgbClr>
                </a:gs>
                <a:gs pos="100000">
                  <a:srgbClr val="CC00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Rectangle 258"/>
            <p:cNvSpPr/>
            <p:nvPr/>
          </p:nvSpPr>
          <p:spPr>
            <a:xfrm>
              <a:off x="2267631" y="2171904"/>
              <a:ext cx="275198" cy="246221"/>
            </a:xfrm>
            <a:prstGeom prst="rect">
              <a:avLst/>
            </a:prstGeom>
          </p:spPr>
          <p:txBody>
            <a:bodyPr wrap="none">
              <a:spAutoFit/>
            </a:bodyPr>
            <a:lstStyle/>
            <a:p>
              <a:r>
                <a:rPr lang="fr-FR" sz="1000" b="1" dirty="0">
                  <a:solidFill>
                    <a:schemeClr val="bg1"/>
                  </a:solidFill>
                </a:rPr>
                <a:t>A</a:t>
              </a:r>
            </a:p>
          </p:txBody>
        </p:sp>
        <p:sp>
          <p:nvSpPr>
            <p:cNvPr id="260" name="Rectangle 259"/>
            <p:cNvSpPr/>
            <p:nvPr/>
          </p:nvSpPr>
          <p:spPr>
            <a:xfrm>
              <a:off x="2276956" y="2364817"/>
              <a:ext cx="256551" cy="246221"/>
            </a:xfrm>
            <a:prstGeom prst="rect">
              <a:avLst/>
            </a:prstGeom>
          </p:spPr>
          <p:txBody>
            <a:bodyPr wrap="none">
              <a:spAutoFit/>
            </a:bodyPr>
            <a:lstStyle/>
            <a:p>
              <a:r>
                <a:rPr lang="fr-FR" sz="1000" b="1" dirty="0" smtClean="0">
                  <a:solidFill>
                    <a:schemeClr val="bg1"/>
                  </a:solidFill>
                </a:rPr>
                <a:t>B</a:t>
              </a:r>
              <a:endParaRPr lang="fr-FR" sz="1000" b="1" dirty="0">
                <a:solidFill>
                  <a:schemeClr val="bg1"/>
                </a:solidFill>
              </a:endParaRPr>
            </a:p>
          </p:txBody>
        </p:sp>
        <p:sp>
          <p:nvSpPr>
            <p:cNvPr id="261" name="Rectangle 260"/>
            <p:cNvSpPr/>
            <p:nvPr/>
          </p:nvSpPr>
          <p:spPr>
            <a:xfrm>
              <a:off x="2276956" y="2551107"/>
              <a:ext cx="252543" cy="246221"/>
            </a:xfrm>
            <a:prstGeom prst="rect">
              <a:avLst/>
            </a:prstGeom>
          </p:spPr>
          <p:txBody>
            <a:bodyPr wrap="none">
              <a:spAutoFit/>
            </a:bodyPr>
            <a:lstStyle/>
            <a:p>
              <a:r>
                <a:rPr lang="fr-FR" sz="1000" b="1" dirty="0" smtClean="0">
                  <a:solidFill>
                    <a:schemeClr val="bg1"/>
                  </a:solidFill>
                </a:rPr>
                <a:t>C</a:t>
              </a:r>
              <a:endParaRPr lang="fr-FR" sz="1000" b="1" dirty="0">
                <a:solidFill>
                  <a:schemeClr val="bg1"/>
                </a:solidFill>
              </a:endParaRPr>
            </a:p>
          </p:txBody>
        </p:sp>
        <p:sp>
          <p:nvSpPr>
            <p:cNvPr id="262" name="Rectangle 261"/>
            <p:cNvSpPr/>
            <p:nvPr/>
          </p:nvSpPr>
          <p:spPr>
            <a:xfrm>
              <a:off x="2272479" y="2776444"/>
              <a:ext cx="265505" cy="246221"/>
            </a:xfrm>
            <a:prstGeom prst="rect">
              <a:avLst/>
            </a:prstGeom>
          </p:spPr>
          <p:txBody>
            <a:bodyPr wrap="none">
              <a:spAutoFit/>
            </a:bodyPr>
            <a:lstStyle/>
            <a:p>
              <a:r>
                <a:rPr lang="fr-FR" sz="1000" b="1" dirty="0">
                  <a:solidFill>
                    <a:schemeClr val="bg1"/>
                  </a:solidFill>
                </a:rPr>
                <a:t>D</a:t>
              </a:r>
            </a:p>
          </p:txBody>
        </p:sp>
        <p:sp>
          <p:nvSpPr>
            <p:cNvPr id="263" name="Rectangle 262"/>
            <p:cNvSpPr/>
            <p:nvPr/>
          </p:nvSpPr>
          <p:spPr>
            <a:xfrm>
              <a:off x="2281620" y="3479267"/>
              <a:ext cx="247221" cy="246221"/>
            </a:xfrm>
            <a:prstGeom prst="rect">
              <a:avLst/>
            </a:prstGeom>
          </p:spPr>
          <p:txBody>
            <a:bodyPr wrap="none">
              <a:spAutoFit/>
            </a:bodyPr>
            <a:lstStyle/>
            <a:p>
              <a:r>
                <a:rPr lang="fr-FR" sz="1000" b="1" dirty="0" smtClean="0">
                  <a:solidFill>
                    <a:schemeClr val="bg1"/>
                  </a:solidFill>
                </a:rPr>
                <a:t>E</a:t>
              </a:r>
              <a:endParaRPr lang="fr-FR" sz="1000" b="1" dirty="0">
                <a:solidFill>
                  <a:schemeClr val="bg1"/>
                </a:solidFill>
              </a:endParaRPr>
            </a:p>
          </p:txBody>
        </p:sp>
        <p:sp>
          <p:nvSpPr>
            <p:cNvPr id="264" name="Rectangle 263"/>
            <p:cNvSpPr/>
            <p:nvPr/>
          </p:nvSpPr>
          <p:spPr>
            <a:xfrm>
              <a:off x="2281619" y="3807416"/>
              <a:ext cx="248786" cy="246221"/>
            </a:xfrm>
            <a:prstGeom prst="rect">
              <a:avLst/>
            </a:prstGeom>
          </p:spPr>
          <p:txBody>
            <a:bodyPr wrap="none">
              <a:spAutoFit/>
            </a:bodyPr>
            <a:lstStyle/>
            <a:p>
              <a:r>
                <a:rPr lang="fr-FR" sz="1000" b="1" dirty="0" smtClean="0">
                  <a:solidFill>
                    <a:schemeClr val="bg1"/>
                  </a:solidFill>
                </a:rPr>
                <a:t>F</a:t>
              </a:r>
              <a:endParaRPr lang="fr-FR" sz="1000" b="1" dirty="0">
                <a:solidFill>
                  <a:schemeClr val="bg1"/>
                </a:solidFill>
              </a:endParaRPr>
            </a:p>
          </p:txBody>
        </p:sp>
        <p:sp>
          <p:nvSpPr>
            <p:cNvPr id="265" name="Rectangle 264"/>
            <p:cNvSpPr/>
            <p:nvPr/>
          </p:nvSpPr>
          <p:spPr>
            <a:xfrm>
              <a:off x="2272039" y="4254421"/>
              <a:ext cx="266382" cy="246221"/>
            </a:xfrm>
            <a:prstGeom prst="rect">
              <a:avLst/>
            </a:prstGeom>
          </p:spPr>
          <p:txBody>
            <a:bodyPr wrap="none">
              <a:spAutoFit/>
            </a:bodyPr>
            <a:lstStyle/>
            <a:p>
              <a:r>
                <a:rPr lang="fr-FR" sz="1000" b="1" dirty="0">
                  <a:solidFill>
                    <a:schemeClr val="bg1"/>
                  </a:solidFill>
                </a:rPr>
                <a:t>G</a:t>
              </a:r>
            </a:p>
          </p:txBody>
        </p:sp>
        <p:sp>
          <p:nvSpPr>
            <p:cNvPr id="266" name="Rectangle 265"/>
            <p:cNvSpPr/>
            <p:nvPr/>
          </p:nvSpPr>
          <p:spPr>
            <a:xfrm>
              <a:off x="4070396" y="4990321"/>
              <a:ext cx="265567" cy="246221"/>
            </a:xfrm>
            <a:prstGeom prst="rect">
              <a:avLst/>
            </a:prstGeom>
          </p:spPr>
          <p:txBody>
            <a:bodyPr wrap="none">
              <a:spAutoFit/>
            </a:bodyPr>
            <a:lstStyle/>
            <a:p>
              <a:r>
                <a:rPr lang="fr-FR" sz="1000" b="1" dirty="0" smtClean="0"/>
                <a:t>H</a:t>
              </a:r>
              <a:endParaRPr lang="fr-FR" sz="1000" b="1" dirty="0"/>
            </a:p>
          </p:txBody>
        </p:sp>
        <p:sp>
          <p:nvSpPr>
            <p:cNvPr id="267" name="Rectangle 266"/>
            <p:cNvSpPr/>
            <p:nvPr/>
          </p:nvSpPr>
          <p:spPr>
            <a:xfrm>
              <a:off x="5219960" y="2298775"/>
              <a:ext cx="218855" cy="246221"/>
            </a:xfrm>
            <a:prstGeom prst="rect">
              <a:avLst/>
            </a:prstGeom>
          </p:spPr>
          <p:txBody>
            <a:bodyPr wrap="none">
              <a:spAutoFit/>
            </a:bodyPr>
            <a:lstStyle/>
            <a:p>
              <a:r>
                <a:rPr lang="fr-FR" sz="1000" b="1" dirty="0"/>
                <a:t>I</a:t>
              </a:r>
            </a:p>
          </p:txBody>
        </p:sp>
        <p:sp>
          <p:nvSpPr>
            <p:cNvPr id="268" name="Rectangle 267"/>
            <p:cNvSpPr/>
            <p:nvPr/>
          </p:nvSpPr>
          <p:spPr>
            <a:xfrm>
              <a:off x="5361144" y="998359"/>
              <a:ext cx="227120" cy="246221"/>
            </a:xfrm>
            <a:prstGeom prst="rect">
              <a:avLst/>
            </a:prstGeom>
          </p:spPr>
          <p:txBody>
            <a:bodyPr wrap="none">
              <a:spAutoFit/>
            </a:bodyPr>
            <a:lstStyle/>
            <a:p>
              <a:r>
                <a:rPr lang="fr-FR" sz="1000" b="1" dirty="0" smtClean="0"/>
                <a:t>J</a:t>
              </a:r>
              <a:endParaRPr lang="fr-FR" sz="1000" b="1" dirty="0"/>
            </a:p>
          </p:txBody>
        </p:sp>
        <p:sp>
          <p:nvSpPr>
            <p:cNvPr id="269" name="Line 334"/>
            <p:cNvSpPr>
              <a:spLocks noChangeShapeType="1"/>
            </p:cNvSpPr>
            <p:nvPr/>
          </p:nvSpPr>
          <p:spPr bwMode="auto">
            <a:xfrm>
              <a:off x="3419759" y="5116133"/>
              <a:ext cx="713261" cy="0"/>
            </a:xfrm>
            <a:prstGeom prst="line">
              <a:avLst/>
            </a:prstGeom>
            <a:noFill/>
            <a:ln w="2"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0" name="Line 268"/>
            <p:cNvSpPr>
              <a:spLocks noChangeShapeType="1"/>
            </p:cNvSpPr>
            <p:nvPr/>
          </p:nvSpPr>
          <p:spPr bwMode="auto">
            <a:xfrm>
              <a:off x="4007253" y="5270153"/>
              <a:ext cx="123825" cy="0"/>
            </a:xfrm>
            <a:prstGeom prst="line">
              <a:avLst/>
            </a:prstGeom>
            <a:noFill/>
            <a:ln w="2"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284" name="TextBox 283"/>
          <p:cNvSpPr txBox="1"/>
          <p:nvPr/>
        </p:nvSpPr>
        <p:spPr>
          <a:xfrm>
            <a:off x="6819668" y="2070108"/>
            <a:ext cx="3095882" cy="923330"/>
          </a:xfrm>
          <a:prstGeom prst="rect">
            <a:avLst/>
          </a:prstGeom>
          <a:noFill/>
        </p:spPr>
        <p:txBody>
          <a:bodyPr wrap="none" rtlCol="0">
            <a:spAutoFit/>
          </a:bodyPr>
          <a:lstStyle/>
          <a:p>
            <a:r>
              <a:rPr lang="en-US" dirty="0" smtClean="0">
                <a:solidFill>
                  <a:schemeClr val="bg1">
                    <a:lumMod val="65000"/>
                  </a:schemeClr>
                </a:solidFill>
              </a:rPr>
              <a:t>Grey = lower latitude samples</a:t>
            </a:r>
          </a:p>
          <a:p>
            <a:r>
              <a:rPr lang="en-US" dirty="0" smtClean="0">
                <a:solidFill>
                  <a:srgbClr val="FF0080"/>
                </a:solidFill>
              </a:rPr>
              <a:t>Red = Southern Ocean samples</a:t>
            </a:r>
          </a:p>
          <a:p>
            <a:r>
              <a:rPr lang="en-US" dirty="0" smtClean="0">
                <a:solidFill>
                  <a:srgbClr val="000090"/>
                </a:solidFill>
              </a:rPr>
              <a:t>Blue = Arctic Ocean samples</a:t>
            </a:r>
            <a:endParaRPr lang="en-US" dirty="0">
              <a:solidFill>
                <a:srgbClr val="000090"/>
              </a:solidFill>
            </a:endParaRPr>
          </a:p>
        </p:txBody>
      </p:sp>
      <p:sp>
        <p:nvSpPr>
          <p:cNvPr id="286" name="TextBox 285"/>
          <p:cNvSpPr txBox="1"/>
          <p:nvPr/>
        </p:nvSpPr>
        <p:spPr>
          <a:xfrm>
            <a:off x="3659504" y="2239745"/>
            <a:ext cx="736099" cy="307777"/>
          </a:xfrm>
          <a:prstGeom prst="rect">
            <a:avLst/>
          </a:prstGeom>
          <a:noFill/>
        </p:spPr>
        <p:txBody>
          <a:bodyPr wrap="none" rtlCol="0">
            <a:spAutoFit/>
          </a:bodyPr>
          <a:lstStyle/>
          <a:p>
            <a:r>
              <a:rPr lang="en-US" sz="1400" b="1" dirty="0" smtClean="0"/>
              <a:t>Surface</a:t>
            </a:r>
            <a:endParaRPr lang="en-US" sz="1400" b="1" dirty="0"/>
          </a:p>
        </p:txBody>
      </p:sp>
      <p:sp>
        <p:nvSpPr>
          <p:cNvPr id="287" name="TextBox 286"/>
          <p:cNvSpPr txBox="1"/>
          <p:nvPr/>
        </p:nvSpPr>
        <p:spPr>
          <a:xfrm>
            <a:off x="3765470" y="4960045"/>
            <a:ext cx="574947" cy="307777"/>
          </a:xfrm>
          <a:prstGeom prst="rect">
            <a:avLst/>
          </a:prstGeom>
          <a:noFill/>
        </p:spPr>
        <p:txBody>
          <a:bodyPr wrap="none" rtlCol="0">
            <a:spAutoFit/>
          </a:bodyPr>
          <a:lstStyle/>
          <a:p>
            <a:r>
              <a:rPr lang="en-US" sz="1400" b="1" dirty="0" smtClean="0"/>
              <a:t>Deep</a:t>
            </a:r>
            <a:endParaRPr lang="en-US" sz="1400" b="1" dirty="0"/>
          </a:p>
        </p:txBody>
      </p:sp>
      <p:sp>
        <p:nvSpPr>
          <p:cNvPr id="288" name="TextBox 287"/>
          <p:cNvSpPr txBox="1"/>
          <p:nvPr/>
        </p:nvSpPr>
        <p:spPr>
          <a:xfrm>
            <a:off x="3765470" y="908001"/>
            <a:ext cx="736099" cy="307777"/>
          </a:xfrm>
          <a:prstGeom prst="rect">
            <a:avLst/>
          </a:prstGeom>
          <a:noFill/>
        </p:spPr>
        <p:txBody>
          <a:bodyPr wrap="none" rtlCol="0">
            <a:spAutoFit/>
          </a:bodyPr>
          <a:lstStyle/>
          <a:p>
            <a:r>
              <a:rPr lang="en-US" sz="1400" b="1" dirty="0" smtClean="0"/>
              <a:t>Surface</a:t>
            </a:r>
            <a:endParaRPr lang="en-US" sz="1400" b="1" dirty="0"/>
          </a:p>
        </p:txBody>
      </p:sp>
      <p:sp>
        <p:nvSpPr>
          <p:cNvPr id="289" name="Freeform 288"/>
          <p:cNvSpPr/>
          <p:nvPr/>
        </p:nvSpPr>
        <p:spPr>
          <a:xfrm>
            <a:off x="389981" y="2200161"/>
            <a:ext cx="129994" cy="807418"/>
          </a:xfrm>
          <a:custGeom>
            <a:avLst/>
            <a:gdLst>
              <a:gd name="connsiteX0" fmla="*/ 129994 w 129994"/>
              <a:gd name="connsiteY0" fmla="*/ 10001 h 880065"/>
              <a:gd name="connsiteX1" fmla="*/ 0 w 129994"/>
              <a:gd name="connsiteY1" fmla="*/ 0 h 880065"/>
              <a:gd name="connsiteX2" fmla="*/ 0 w 129994"/>
              <a:gd name="connsiteY2" fmla="*/ 870064 h 880065"/>
              <a:gd name="connsiteX3" fmla="*/ 129994 w 129994"/>
              <a:gd name="connsiteY3" fmla="*/ 880065 h 880065"/>
              <a:gd name="connsiteX4" fmla="*/ 129994 w 129994"/>
              <a:gd name="connsiteY4" fmla="*/ 880065 h 880065"/>
              <a:gd name="connsiteX5" fmla="*/ 129994 w 129994"/>
              <a:gd name="connsiteY5" fmla="*/ 880065 h 8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4" h="880065">
                <a:moveTo>
                  <a:pt x="129994" y="10001"/>
                </a:moveTo>
                <a:lnTo>
                  <a:pt x="0" y="0"/>
                </a:lnTo>
                <a:lnTo>
                  <a:pt x="0" y="870064"/>
                </a:lnTo>
                <a:lnTo>
                  <a:pt x="129994" y="880065"/>
                </a:lnTo>
                <a:lnTo>
                  <a:pt x="129994" y="880065"/>
                </a:lnTo>
                <a:lnTo>
                  <a:pt x="129994" y="88006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0" name="TextBox 289"/>
          <p:cNvSpPr txBox="1"/>
          <p:nvPr/>
        </p:nvSpPr>
        <p:spPr>
          <a:xfrm rot="16200000">
            <a:off x="-129622" y="2450663"/>
            <a:ext cx="731428" cy="307777"/>
          </a:xfrm>
          <a:prstGeom prst="rect">
            <a:avLst/>
          </a:prstGeom>
          <a:noFill/>
        </p:spPr>
        <p:txBody>
          <a:bodyPr wrap="none" rtlCol="0">
            <a:spAutoFit/>
          </a:bodyPr>
          <a:lstStyle/>
          <a:p>
            <a:r>
              <a:rPr lang="en-US" sz="1400" b="1" dirty="0" smtClean="0"/>
              <a:t>Coastal</a:t>
            </a:r>
            <a:endParaRPr lang="en-US" sz="1400" b="1" dirty="0"/>
          </a:p>
        </p:txBody>
      </p:sp>
      <p:sp>
        <p:nvSpPr>
          <p:cNvPr id="292" name="Freeform 291"/>
          <p:cNvSpPr/>
          <p:nvPr/>
        </p:nvSpPr>
        <p:spPr>
          <a:xfrm>
            <a:off x="389981" y="3087994"/>
            <a:ext cx="129994" cy="978079"/>
          </a:xfrm>
          <a:custGeom>
            <a:avLst/>
            <a:gdLst>
              <a:gd name="connsiteX0" fmla="*/ 129994 w 129994"/>
              <a:gd name="connsiteY0" fmla="*/ 10001 h 880065"/>
              <a:gd name="connsiteX1" fmla="*/ 0 w 129994"/>
              <a:gd name="connsiteY1" fmla="*/ 0 h 880065"/>
              <a:gd name="connsiteX2" fmla="*/ 0 w 129994"/>
              <a:gd name="connsiteY2" fmla="*/ 870064 h 880065"/>
              <a:gd name="connsiteX3" fmla="*/ 129994 w 129994"/>
              <a:gd name="connsiteY3" fmla="*/ 880065 h 880065"/>
              <a:gd name="connsiteX4" fmla="*/ 129994 w 129994"/>
              <a:gd name="connsiteY4" fmla="*/ 880065 h 880065"/>
              <a:gd name="connsiteX5" fmla="*/ 129994 w 129994"/>
              <a:gd name="connsiteY5" fmla="*/ 880065 h 8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4" h="880065">
                <a:moveTo>
                  <a:pt x="129994" y="10001"/>
                </a:moveTo>
                <a:lnTo>
                  <a:pt x="0" y="0"/>
                </a:lnTo>
                <a:lnTo>
                  <a:pt x="0" y="870064"/>
                </a:lnTo>
                <a:lnTo>
                  <a:pt x="129994" y="880065"/>
                </a:lnTo>
                <a:lnTo>
                  <a:pt x="129994" y="880065"/>
                </a:lnTo>
                <a:lnTo>
                  <a:pt x="129994" y="88006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3" name="TextBox 292"/>
          <p:cNvSpPr txBox="1"/>
          <p:nvPr/>
        </p:nvSpPr>
        <p:spPr>
          <a:xfrm rot="16200000">
            <a:off x="-314722" y="3383030"/>
            <a:ext cx="1101634" cy="307777"/>
          </a:xfrm>
          <a:prstGeom prst="rect">
            <a:avLst/>
          </a:prstGeom>
          <a:noFill/>
        </p:spPr>
        <p:txBody>
          <a:bodyPr wrap="none" rtlCol="0">
            <a:spAutoFit/>
          </a:bodyPr>
          <a:lstStyle/>
          <a:p>
            <a:r>
              <a:rPr lang="en-US" sz="1400" b="1" dirty="0" smtClean="0"/>
              <a:t>Open Ocean</a:t>
            </a:r>
            <a:endParaRPr lang="en-US" sz="1400" b="1" dirty="0"/>
          </a:p>
        </p:txBody>
      </p:sp>
      <p:sp>
        <p:nvSpPr>
          <p:cNvPr id="295" name="TextBox 294"/>
          <p:cNvSpPr txBox="1"/>
          <p:nvPr/>
        </p:nvSpPr>
        <p:spPr>
          <a:xfrm>
            <a:off x="5999708" y="3819853"/>
            <a:ext cx="4069803" cy="3139321"/>
          </a:xfrm>
          <a:prstGeom prst="rect">
            <a:avLst/>
          </a:prstGeom>
          <a:noFill/>
        </p:spPr>
        <p:txBody>
          <a:bodyPr wrap="square" rtlCol="0">
            <a:spAutoFit/>
          </a:bodyPr>
          <a:lstStyle/>
          <a:p>
            <a:pPr marL="285750" indent="-285750">
              <a:buFont typeface="Arial"/>
              <a:buChar char="•"/>
            </a:pPr>
            <a:r>
              <a:rPr lang="en-US" i="1" dirty="0" smtClean="0"/>
              <a:t>Polar surface and deep branch to the exclusion of the lower latitude surface samples</a:t>
            </a:r>
          </a:p>
          <a:p>
            <a:pPr marL="285750" indent="-285750">
              <a:buFont typeface="Arial"/>
              <a:buChar char="•"/>
            </a:pPr>
            <a:r>
              <a:rPr lang="en-US" i="1" dirty="0" smtClean="0"/>
              <a:t>Southern Ocean and Arctic Ocean bacteria cluster based on season (summer are most divergent) and coastal vs. open ocean.  </a:t>
            </a:r>
          </a:p>
          <a:p>
            <a:pPr marL="285750" indent="-285750">
              <a:buFont typeface="Arial"/>
              <a:buChar char="•"/>
            </a:pPr>
            <a:r>
              <a:rPr lang="en-US" i="1" dirty="0" smtClean="0"/>
              <a:t>There were no cases of Southern and Arctic Ocean samples being nearest neighbors to each other.</a:t>
            </a:r>
          </a:p>
          <a:p>
            <a:pPr marL="285750" indent="-285750">
              <a:buFont typeface="Arial"/>
              <a:buChar char="•"/>
            </a:pPr>
            <a:endParaRPr lang="en-US" i="1" dirty="0" smtClean="0"/>
          </a:p>
        </p:txBody>
      </p:sp>
      <p:sp>
        <p:nvSpPr>
          <p:cNvPr id="296" name="TextBox 295"/>
          <p:cNvSpPr txBox="1"/>
          <p:nvPr/>
        </p:nvSpPr>
        <p:spPr>
          <a:xfrm>
            <a:off x="389981" y="6499883"/>
            <a:ext cx="1602798" cy="276999"/>
          </a:xfrm>
          <a:prstGeom prst="rect">
            <a:avLst/>
          </a:prstGeom>
          <a:noFill/>
        </p:spPr>
        <p:txBody>
          <a:bodyPr wrap="none" rtlCol="0">
            <a:spAutoFit/>
          </a:bodyPr>
          <a:lstStyle/>
          <a:p>
            <a:r>
              <a:rPr lang="en-US" sz="1200" dirty="0" err="1" smtClean="0"/>
              <a:t>Ghiglione</a:t>
            </a:r>
            <a:r>
              <a:rPr lang="en-US" sz="1200" dirty="0" smtClean="0"/>
              <a:t> et al. in prep</a:t>
            </a:r>
            <a:endParaRPr lang="en-US" sz="1200" dirty="0"/>
          </a:p>
        </p:txBody>
      </p:sp>
    </p:spTree>
    <p:extLst>
      <p:ext uri="{BB962C8B-B14F-4D97-AF65-F5344CB8AC3E}">
        <p14:creationId xmlns:p14="http://schemas.microsoft.com/office/powerpoint/2010/main" val="44390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3255467" cy="1143000"/>
          </a:xfrm>
        </p:spPr>
        <p:txBody>
          <a:bodyPr>
            <a:noAutofit/>
          </a:bodyPr>
          <a:lstStyle/>
          <a:p>
            <a:pPr algn="l"/>
            <a:r>
              <a:rPr lang="en-US" sz="2800" dirty="0" smtClean="0">
                <a:solidFill>
                  <a:srgbClr val="FFFFFF"/>
                </a:solidFill>
              </a:rPr>
              <a:t>Identifying the Southern Ocean </a:t>
            </a:r>
            <a:r>
              <a:rPr lang="en-US" sz="2800" dirty="0" err="1" smtClean="0">
                <a:solidFill>
                  <a:srgbClr val="FFFFFF"/>
                </a:solidFill>
              </a:rPr>
              <a:t>bacterioplankton</a:t>
            </a:r>
            <a:endParaRPr lang="en-US" sz="2800" dirty="0">
              <a:solidFill>
                <a:srgbClr val="FFFFFF"/>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91" t="12667" r="62954" b="12133"/>
          <a:stretch/>
        </p:blipFill>
        <p:spPr bwMode="auto">
          <a:xfrm>
            <a:off x="3859530" y="274638"/>
            <a:ext cx="5913120" cy="573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69852" y="6119784"/>
            <a:ext cx="1602798" cy="276999"/>
          </a:xfrm>
          <a:prstGeom prst="rect">
            <a:avLst/>
          </a:prstGeom>
          <a:noFill/>
        </p:spPr>
        <p:txBody>
          <a:bodyPr wrap="none" rtlCol="0">
            <a:spAutoFit/>
          </a:bodyPr>
          <a:lstStyle/>
          <a:p>
            <a:r>
              <a:rPr lang="en-US" sz="1200" dirty="0" err="1" smtClean="0">
                <a:solidFill>
                  <a:srgbClr val="FFFFFF"/>
                </a:solidFill>
              </a:rPr>
              <a:t>Ghiglione</a:t>
            </a:r>
            <a:r>
              <a:rPr lang="en-US" sz="1200" dirty="0" smtClean="0">
                <a:solidFill>
                  <a:srgbClr val="FFFFFF"/>
                </a:solidFill>
              </a:rPr>
              <a:t> et al. in prep</a:t>
            </a:r>
            <a:endParaRPr lang="en-US" sz="1200" dirty="0">
              <a:solidFill>
                <a:srgbClr val="FFFFFF"/>
              </a:solidFill>
            </a:endParaRPr>
          </a:p>
        </p:txBody>
      </p:sp>
    </p:spTree>
    <p:extLst>
      <p:ext uri="{BB962C8B-B14F-4D97-AF65-F5344CB8AC3E}">
        <p14:creationId xmlns:p14="http://schemas.microsoft.com/office/powerpoint/2010/main" val="258875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35" y="120458"/>
            <a:ext cx="9258300" cy="1143000"/>
          </a:xfrm>
        </p:spPr>
        <p:txBody>
          <a:bodyPr>
            <a:normAutofit/>
          </a:bodyPr>
          <a:lstStyle/>
          <a:p>
            <a:r>
              <a:rPr lang="en-US" sz="3200" dirty="0" smtClean="0">
                <a:solidFill>
                  <a:srgbClr val="FFFFFF"/>
                </a:solidFill>
              </a:rPr>
              <a:t>Seasonal comparisons in </a:t>
            </a:r>
            <a:r>
              <a:rPr lang="en-US" sz="3200" dirty="0" err="1" smtClean="0">
                <a:solidFill>
                  <a:srgbClr val="FFFFFF"/>
                </a:solidFill>
              </a:rPr>
              <a:t>bacterioplankton</a:t>
            </a:r>
            <a:endParaRPr lang="en-US" sz="3200" dirty="0">
              <a:solidFill>
                <a:srgbClr val="FFFFFF"/>
              </a:solidFill>
            </a:endParaRPr>
          </a:p>
        </p:txBody>
      </p:sp>
      <p:sp>
        <p:nvSpPr>
          <p:cNvPr id="5" name="Text Box 14"/>
          <p:cNvSpPr txBox="1">
            <a:spLocks noChangeArrowheads="1"/>
          </p:cNvSpPr>
          <p:nvPr/>
        </p:nvSpPr>
        <p:spPr bwMode="auto">
          <a:xfrm>
            <a:off x="1740303" y="4567903"/>
            <a:ext cx="233774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buFontTx/>
              <a:buChar char="•"/>
            </a:pPr>
            <a:r>
              <a:rPr lang="en-US" sz="1600" b="0" dirty="0">
                <a:solidFill>
                  <a:srgbClr val="FFFFFF"/>
                </a:solidFill>
                <a:latin typeface="Arial" charset="0"/>
              </a:rPr>
              <a:t>Percent shared is 10%</a:t>
            </a:r>
          </a:p>
          <a:p>
            <a:pPr eaLnBrk="1" hangingPunct="1">
              <a:buFontTx/>
              <a:buChar char="•"/>
            </a:pPr>
            <a:r>
              <a:rPr lang="en-US" sz="1600" b="0" dirty="0">
                <a:solidFill>
                  <a:srgbClr val="FFFFFF"/>
                </a:solidFill>
                <a:latin typeface="Arial" charset="0"/>
              </a:rPr>
              <a:t>Total richness is 209</a:t>
            </a:r>
          </a:p>
        </p:txBody>
      </p:sp>
      <p:grpSp>
        <p:nvGrpSpPr>
          <p:cNvPr id="12" name="Group 11"/>
          <p:cNvGrpSpPr/>
          <p:nvPr/>
        </p:nvGrpSpPr>
        <p:grpSpPr>
          <a:xfrm>
            <a:off x="1343978" y="1721173"/>
            <a:ext cx="3880774" cy="2707194"/>
            <a:chOff x="5143500" y="2143125"/>
            <a:chExt cx="4876800" cy="3402013"/>
          </a:xfrm>
        </p:grpSpPr>
        <p:sp>
          <p:nvSpPr>
            <p:cNvPr id="7" name="Oval 12"/>
            <p:cNvSpPr>
              <a:spLocks noChangeArrowheads="1"/>
            </p:cNvSpPr>
            <p:nvPr/>
          </p:nvSpPr>
          <p:spPr bwMode="auto">
            <a:xfrm>
              <a:off x="6619875" y="2143125"/>
              <a:ext cx="3400425" cy="3402013"/>
            </a:xfrm>
            <a:prstGeom prst="ellipse">
              <a:avLst/>
            </a:prstGeom>
            <a:solidFill>
              <a:srgbClr val="0000FF">
                <a:alpha val="54901"/>
              </a:srgbClr>
            </a:solidFill>
            <a:ln w="9525">
              <a:solidFill>
                <a:srgbClr val="FFFFFF"/>
              </a:solidFill>
              <a:round/>
              <a:headEnd/>
              <a:tailEnd/>
            </a:ln>
          </p:spPr>
          <p:txBody>
            <a:bodyPr wrap="none" anchor="ctr"/>
            <a:lstStyle/>
            <a:p>
              <a:pPr algn="ctr" eaLnBrk="1" hangingPunct="1"/>
              <a:r>
                <a:rPr lang="en-US" sz="1600" dirty="0">
                  <a:solidFill>
                    <a:srgbClr val="FFFFFF"/>
                  </a:solidFill>
                  <a:latin typeface="Arial" charset="0"/>
                </a:rPr>
                <a:t>141</a:t>
              </a:r>
            </a:p>
          </p:txBody>
        </p:sp>
        <p:grpSp>
          <p:nvGrpSpPr>
            <p:cNvPr id="11" name="Group 10"/>
            <p:cNvGrpSpPr/>
            <p:nvPr/>
          </p:nvGrpSpPr>
          <p:grpSpPr>
            <a:xfrm>
              <a:off x="5143500" y="2362200"/>
              <a:ext cx="3484563" cy="2568575"/>
              <a:chOff x="5143500" y="2362200"/>
              <a:chExt cx="3484563" cy="2568575"/>
            </a:xfrm>
          </p:grpSpPr>
          <p:sp>
            <p:nvSpPr>
              <p:cNvPr id="6" name="Oval 11"/>
              <p:cNvSpPr>
                <a:spLocks noChangeArrowheads="1"/>
              </p:cNvSpPr>
              <p:nvPr/>
            </p:nvSpPr>
            <p:spPr bwMode="auto">
              <a:xfrm>
                <a:off x="5143500" y="2963863"/>
                <a:ext cx="1966913" cy="1966912"/>
              </a:xfrm>
              <a:prstGeom prst="ellipse">
                <a:avLst/>
              </a:prstGeom>
              <a:solidFill>
                <a:srgbClr val="008000">
                  <a:alpha val="74901"/>
                </a:srgbClr>
              </a:solidFill>
              <a:ln w="9525">
                <a:solidFill>
                  <a:schemeClr val="bg1"/>
                </a:solidFill>
                <a:round/>
                <a:headEnd/>
                <a:tailEnd/>
              </a:ln>
            </p:spPr>
            <p:txBody>
              <a:bodyPr wrap="none" anchor="ctr"/>
              <a:lstStyle/>
              <a:p>
                <a:pPr algn="ctr" eaLnBrk="1" hangingPunct="1"/>
                <a:r>
                  <a:rPr lang="en-US" sz="1600" dirty="0">
                    <a:solidFill>
                      <a:srgbClr val="FFFFFF"/>
                    </a:solidFill>
                    <a:latin typeface="Arial" charset="0"/>
                  </a:rPr>
                  <a:t>47</a:t>
                </a:r>
              </a:p>
            </p:txBody>
          </p:sp>
          <p:sp>
            <p:nvSpPr>
              <p:cNvPr id="8" name="Text Box 13"/>
              <p:cNvSpPr txBox="1">
                <a:spLocks noChangeArrowheads="1"/>
              </p:cNvSpPr>
              <p:nvPr/>
            </p:nvSpPr>
            <p:spPr bwMode="auto">
              <a:xfrm>
                <a:off x="6638925" y="3733800"/>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600" dirty="0">
                    <a:solidFill>
                      <a:srgbClr val="FFFFFF"/>
                    </a:solidFill>
                    <a:latin typeface="Arial" charset="0"/>
                  </a:rPr>
                  <a:t>21</a:t>
                </a:r>
              </a:p>
            </p:txBody>
          </p:sp>
          <p:sp>
            <p:nvSpPr>
              <p:cNvPr id="9" name="Text Box 15"/>
              <p:cNvSpPr txBox="1">
                <a:spLocks noChangeArrowheads="1"/>
              </p:cNvSpPr>
              <p:nvPr/>
            </p:nvSpPr>
            <p:spPr bwMode="auto">
              <a:xfrm>
                <a:off x="7810500" y="2362200"/>
                <a:ext cx="817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600" dirty="0">
                    <a:solidFill>
                      <a:srgbClr val="FFFFFF"/>
                    </a:solidFill>
                    <a:latin typeface="Arial" charset="0"/>
                  </a:rPr>
                  <a:t>Winter</a:t>
                </a:r>
              </a:p>
            </p:txBody>
          </p:sp>
          <p:sp>
            <p:nvSpPr>
              <p:cNvPr id="10" name="Text Box 16"/>
              <p:cNvSpPr txBox="1">
                <a:spLocks noChangeArrowheads="1"/>
              </p:cNvSpPr>
              <p:nvPr/>
            </p:nvSpPr>
            <p:spPr bwMode="auto">
              <a:xfrm>
                <a:off x="5600700" y="3124200"/>
                <a:ext cx="1005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600" dirty="0">
                    <a:solidFill>
                      <a:srgbClr val="FFFFFF"/>
                    </a:solidFill>
                    <a:latin typeface="Arial" charset="0"/>
                  </a:rPr>
                  <a:t>Summer</a:t>
                </a:r>
              </a:p>
            </p:txBody>
          </p:sp>
        </p:grpSp>
      </p:grpSp>
      <p:sp>
        <p:nvSpPr>
          <p:cNvPr id="13" name="Oval 5"/>
          <p:cNvSpPr>
            <a:spLocks noChangeArrowheads="1"/>
          </p:cNvSpPr>
          <p:nvPr/>
        </p:nvSpPr>
        <p:spPr bwMode="auto">
          <a:xfrm>
            <a:off x="5313548" y="3885629"/>
            <a:ext cx="2971800" cy="2676525"/>
          </a:xfrm>
          <a:prstGeom prst="ellipse">
            <a:avLst/>
          </a:prstGeom>
          <a:solidFill>
            <a:schemeClr val="hlink">
              <a:alpha val="83136"/>
            </a:schemeClr>
          </a:solidFill>
          <a:ln w="9525">
            <a:solidFill>
              <a:srgbClr val="FFFFFF"/>
            </a:solidFill>
            <a:round/>
            <a:headEnd/>
            <a:tailEnd/>
          </a:ln>
        </p:spPr>
        <p:txBody>
          <a:bodyPr wrap="none" anchor="ctr"/>
          <a:lstStyle/>
          <a:p>
            <a:endParaRPr lang="en-US">
              <a:solidFill>
                <a:srgbClr val="FFFFFF"/>
              </a:solidFill>
            </a:endParaRPr>
          </a:p>
        </p:txBody>
      </p:sp>
      <p:sp>
        <p:nvSpPr>
          <p:cNvPr id="14" name="Oval 6"/>
          <p:cNvSpPr>
            <a:spLocks noChangeArrowheads="1"/>
          </p:cNvSpPr>
          <p:nvPr/>
        </p:nvSpPr>
        <p:spPr bwMode="auto">
          <a:xfrm>
            <a:off x="5770748" y="3733229"/>
            <a:ext cx="3124200" cy="2971800"/>
          </a:xfrm>
          <a:prstGeom prst="ellipse">
            <a:avLst/>
          </a:prstGeom>
          <a:gradFill rotWithShape="1">
            <a:gsLst>
              <a:gs pos="0">
                <a:schemeClr val="folHlink">
                  <a:alpha val="75000"/>
                </a:schemeClr>
              </a:gs>
              <a:gs pos="100000">
                <a:schemeClr val="folHlink">
                  <a:gamma/>
                  <a:shade val="46275"/>
                  <a:invGamma/>
                  <a:alpha val="25000"/>
                </a:schemeClr>
              </a:gs>
            </a:gsLst>
            <a:lin ang="5400000" scaled="1"/>
          </a:gradFill>
          <a:ln w="9525">
            <a:solidFill>
              <a:srgbClr val="FFFFFF"/>
            </a:solidFill>
            <a:round/>
            <a:headEnd/>
            <a:tailEnd/>
          </a:ln>
          <a:effectLst/>
        </p:spPr>
        <p:txBody>
          <a:bodyPr wrap="none" anchor="ctr"/>
          <a:lstStyle/>
          <a:p>
            <a:pPr algn="ctr" eaLnBrk="1" hangingPunct="1">
              <a:defRPr/>
            </a:pPr>
            <a:endParaRPr lang="en-US" b="0">
              <a:solidFill>
                <a:srgbClr val="FFFFFF"/>
              </a:solidFill>
              <a:latin typeface="Arial" charset="0"/>
              <a:ea typeface="+mn-ea"/>
              <a:cs typeface="+mn-cs"/>
            </a:endParaRPr>
          </a:p>
        </p:txBody>
      </p:sp>
      <p:sp>
        <p:nvSpPr>
          <p:cNvPr id="15" name="Text Box 7"/>
          <p:cNvSpPr txBox="1">
            <a:spLocks noChangeArrowheads="1"/>
          </p:cNvSpPr>
          <p:nvPr/>
        </p:nvSpPr>
        <p:spPr bwMode="auto">
          <a:xfrm>
            <a:off x="6685148" y="4968304"/>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b="0">
                <a:solidFill>
                  <a:srgbClr val="FFFFFF"/>
                </a:solidFill>
                <a:latin typeface="Arial" charset="0"/>
              </a:rPr>
              <a:t>1680</a:t>
            </a:r>
          </a:p>
        </p:txBody>
      </p:sp>
      <p:sp>
        <p:nvSpPr>
          <p:cNvPr id="16" name="Text Box 8"/>
          <p:cNvSpPr txBox="1">
            <a:spLocks noChangeArrowheads="1"/>
          </p:cNvSpPr>
          <p:nvPr/>
        </p:nvSpPr>
        <p:spPr bwMode="auto">
          <a:xfrm>
            <a:off x="5259573" y="4968304"/>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b="0">
                <a:solidFill>
                  <a:srgbClr val="FFFFFF"/>
                </a:solidFill>
                <a:latin typeface="Arial" charset="0"/>
              </a:rPr>
              <a:t>360</a:t>
            </a:r>
          </a:p>
        </p:txBody>
      </p:sp>
      <p:sp>
        <p:nvSpPr>
          <p:cNvPr id="17" name="Text Box 9"/>
          <p:cNvSpPr txBox="1">
            <a:spLocks noChangeArrowheads="1"/>
          </p:cNvSpPr>
          <p:nvPr/>
        </p:nvSpPr>
        <p:spPr bwMode="auto">
          <a:xfrm>
            <a:off x="8361548" y="4952429"/>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b="0">
                <a:solidFill>
                  <a:srgbClr val="FFFFFF"/>
                </a:solidFill>
                <a:latin typeface="Arial" charset="0"/>
              </a:rPr>
              <a:t>584</a:t>
            </a:r>
          </a:p>
        </p:txBody>
      </p:sp>
      <p:sp>
        <p:nvSpPr>
          <p:cNvPr id="18" name="Text Box 10"/>
          <p:cNvSpPr txBox="1">
            <a:spLocks noChangeArrowheads="1"/>
          </p:cNvSpPr>
          <p:nvPr/>
        </p:nvSpPr>
        <p:spPr bwMode="auto">
          <a:xfrm>
            <a:off x="4370129" y="5568601"/>
            <a:ext cx="110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dirty="0" smtClean="0">
                <a:solidFill>
                  <a:srgbClr val="FFFFFF"/>
                </a:solidFill>
              </a:rPr>
              <a:t>Summer</a:t>
            </a:r>
            <a:endParaRPr lang="en-US" sz="1800" dirty="0">
              <a:solidFill>
                <a:srgbClr val="FFFFFF"/>
              </a:solidFill>
            </a:endParaRPr>
          </a:p>
        </p:txBody>
      </p:sp>
      <p:sp>
        <p:nvSpPr>
          <p:cNvPr id="19" name="Text Box 11"/>
          <p:cNvSpPr txBox="1">
            <a:spLocks noChangeArrowheads="1"/>
          </p:cNvSpPr>
          <p:nvPr/>
        </p:nvSpPr>
        <p:spPr bwMode="auto">
          <a:xfrm>
            <a:off x="8588666" y="3983135"/>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dirty="0" smtClean="0">
                <a:solidFill>
                  <a:srgbClr val="FFFFFF"/>
                </a:solidFill>
              </a:rPr>
              <a:t>Winter</a:t>
            </a:r>
            <a:endParaRPr lang="en-US" sz="1800" dirty="0">
              <a:solidFill>
                <a:srgbClr val="FFFFFF"/>
              </a:solidFill>
            </a:endParaRPr>
          </a:p>
        </p:txBody>
      </p:sp>
      <p:sp>
        <p:nvSpPr>
          <p:cNvPr id="21" name="Text Box 10"/>
          <p:cNvSpPr txBox="1">
            <a:spLocks noChangeArrowheads="1"/>
          </p:cNvSpPr>
          <p:nvPr/>
        </p:nvSpPr>
        <p:spPr bwMode="auto">
          <a:xfrm>
            <a:off x="6268964" y="2617640"/>
            <a:ext cx="37105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dirty="0" smtClean="0">
                <a:solidFill>
                  <a:srgbClr val="FFFFFF"/>
                </a:solidFill>
              </a:rPr>
              <a:t>Genome-content comparisons at the level of gene clusters (COGs)</a:t>
            </a:r>
            <a:endParaRPr lang="en-US" sz="1800" dirty="0">
              <a:solidFill>
                <a:srgbClr val="FFFFFF"/>
              </a:solidFill>
            </a:endParaRPr>
          </a:p>
        </p:txBody>
      </p:sp>
      <p:sp>
        <p:nvSpPr>
          <p:cNvPr id="22" name="Text Box 10"/>
          <p:cNvSpPr txBox="1">
            <a:spLocks noChangeArrowheads="1"/>
          </p:cNvSpPr>
          <p:nvPr/>
        </p:nvSpPr>
        <p:spPr bwMode="auto">
          <a:xfrm>
            <a:off x="851635" y="1149922"/>
            <a:ext cx="37105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eaLnBrk="1" hangingPunct="1"/>
            <a:r>
              <a:rPr lang="en-US" sz="1800" dirty="0" smtClean="0">
                <a:solidFill>
                  <a:srgbClr val="FFFFFF"/>
                </a:solidFill>
              </a:rPr>
              <a:t>SSU </a:t>
            </a:r>
            <a:r>
              <a:rPr lang="en-US" sz="1800" dirty="0" err="1" smtClean="0">
                <a:solidFill>
                  <a:srgbClr val="FFFFFF"/>
                </a:solidFill>
              </a:rPr>
              <a:t>rRNA</a:t>
            </a:r>
            <a:r>
              <a:rPr lang="en-US" sz="1800" dirty="0" smtClean="0">
                <a:solidFill>
                  <a:srgbClr val="FFFFFF"/>
                </a:solidFill>
              </a:rPr>
              <a:t> gene </a:t>
            </a:r>
            <a:r>
              <a:rPr lang="en-US" sz="1800" dirty="0" smtClean="0">
                <a:solidFill>
                  <a:srgbClr val="FFFFFF"/>
                </a:solidFill>
              </a:rPr>
              <a:t>comparisons (full length gene) informs on diversity</a:t>
            </a:r>
            <a:r>
              <a:rPr lang="en-US" sz="1800" dirty="0" smtClean="0">
                <a:solidFill>
                  <a:srgbClr val="FFFFFF"/>
                </a:solidFill>
              </a:rPr>
              <a:t>/</a:t>
            </a:r>
            <a:r>
              <a:rPr lang="en-US" sz="1800" dirty="0" smtClean="0">
                <a:solidFill>
                  <a:srgbClr val="FFFFFF"/>
                </a:solidFill>
              </a:rPr>
              <a:t>identity</a:t>
            </a:r>
            <a:endParaRPr lang="en-US" sz="1800" dirty="0">
              <a:solidFill>
                <a:srgbClr val="FFFFFF"/>
              </a:solidFill>
            </a:endParaRPr>
          </a:p>
        </p:txBody>
      </p:sp>
      <p:sp>
        <p:nvSpPr>
          <p:cNvPr id="23" name="TextBox 22"/>
          <p:cNvSpPr txBox="1"/>
          <p:nvPr/>
        </p:nvSpPr>
        <p:spPr>
          <a:xfrm>
            <a:off x="8148683" y="6519547"/>
            <a:ext cx="2056973" cy="276999"/>
          </a:xfrm>
          <a:prstGeom prst="rect">
            <a:avLst/>
          </a:prstGeom>
          <a:noFill/>
        </p:spPr>
        <p:txBody>
          <a:bodyPr wrap="none" rtlCol="0">
            <a:spAutoFit/>
          </a:bodyPr>
          <a:lstStyle/>
          <a:p>
            <a:r>
              <a:rPr lang="en-US" sz="1200" dirty="0" err="1" smtClean="0">
                <a:solidFill>
                  <a:srgbClr val="FFFFFF"/>
                </a:solidFill>
              </a:rPr>
              <a:t>Grzymski</a:t>
            </a:r>
            <a:r>
              <a:rPr lang="en-US" sz="1200" dirty="0" smtClean="0">
                <a:solidFill>
                  <a:srgbClr val="FFFFFF"/>
                </a:solidFill>
              </a:rPr>
              <a:t> et al. ISMEJ  in press</a:t>
            </a:r>
            <a:endParaRPr lang="en-US" sz="1200" dirty="0">
              <a:solidFill>
                <a:srgbClr val="FFFFFF"/>
              </a:solidFill>
            </a:endParaRPr>
          </a:p>
        </p:txBody>
      </p:sp>
    </p:spTree>
    <p:extLst>
      <p:ext uri="{BB962C8B-B14F-4D97-AF65-F5344CB8AC3E}">
        <p14:creationId xmlns:p14="http://schemas.microsoft.com/office/powerpoint/2010/main" val="55923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Tahoma" charset="0"/>
              </a:rPr>
              <a:t>Bacterial carbon </a:t>
            </a:r>
            <a:r>
              <a:rPr lang="en-US" dirty="0">
                <a:solidFill>
                  <a:srgbClr val="FFFFFF"/>
                </a:solidFill>
                <a:latin typeface="Tahoma" charset="0"/>
              </a:rPr>
              <a:t>fixation pathways</a:t>
            </a:r>
            <a:endParaRPr lang="en-US" dirty="0">
              <a:solidFill>
                <a:srgbClr val="FFFFFF"/>
              </a:solidFill>
            </a:endParaRPr>
          </a:p>
        </p:txBody>
      </p:sp>
      <p:sp>
        <p:nvSpPr>
          <p:cNvPr id="4" name="Content Placeholder 2"/>
          <p:cNvSpPr>
            <a:spLocks noGrp="1"/>
          </p:cNvSpPr>
          <p:nvPr>
            <p:ph idx="1"/>
          </p:nvPr>
        </p:nvSpPr>
        <p:spPr>
          <a:xfrm>
            <a:off x="1588966" y="1600201"/>
            <a:ext cx="8317034" cy="4525963"/>
          </a:xfrm>
        </p:spPr>
        <p:txBody>
          <a:bodyPr/>
          <a:lstStyle/>
          <a:p>
            <a:pPr eaLnBrk="1" hangingPunct="1">
              <a:buFont typeface="Wingdings" charset="2"/>
              <a:buChar char="ü"/>
            </a:pPr>
            <a:r>
              <a:rPr lang="en-US" sz="2800" dirty="0">
                <a:solidFill>
                  <a:srgbClr val="FFFFFF"/>
                </a:solidFill>
                <a:latin typeface="Tahoma" charset="0"/>
              </a:rPr>
              <a:t>Calvin-Benson </a:t>
            </a:r>
            <a:r>
              <a:rPr lang="en-US" sz="2800" dirty="0" smtClean="0">
                <a:solidFill>
                  <a:srgbClr val="FFFFFF"/>
                </a:solidFill>
                <a:latin typeface="Tahoma" charset="0"/>
              </a:rPr>
              <a:t>Cycle</a:t>
            </a:r>
            <a:endParaRPr lang="en-US" sz="2000" dirty="0" smtClean="0">
              <a:solidFill>
                <a:srgbClr val="FFFFFF"/>
              </a:solidFill>
              <a:latin typeface="Tahoma" charset="0"/>
            </a:endParaRPr>
          </a:p>
          <a:p>
            <a:pPr lvl="1"/>
            <a:r>
              <a:rPr lang="en-US" sz="1600" dirty="0" smtClean="0">
                <a:solidFill>
                  <a:schemeClr val="accent1">
                    <a:lumMod val="60000"/>
                    <a:lumOff val="40000"/>
                  </a:schemeClr>
                </a:solidFill>
                <a:latin typeface="Tahoma" charset="0"/>
              </a:rPr>
              <a:t> </a:t>
            </a:r>
            <a:r>
              <a:rPr lang="en-US" sz="1600" dirty="0" err="1">
                <a:solidFill>
                  <a:schemeClr val="tx2">
                    <a:lumMod val="40000"/>
                    <a:lumOff val="60000"/>
                  </a:schemeClr>
                </a:solidFill>
                <a:latin typeface="Tahoma" charset="0"/>
              </a:rPr>
              <a:t>ribulose</a:t>
            </a:r>
            <a:r>
              <a:rPr lang="en-US" sz="1600" dirty="0">
                <a:solidFill>
                  <a:schemeClr val="tx2">
                    <a:lumMod val="40000"/>
                    <a:lumOff val="60000"/>
                  </a:schemeClr>
                </a:solidFill>
                <a:latin typeface="Tahoma" charset="0"/>
              </a:rPr>
              <a:t> 1,5-bisphosphate </a:t>
            </a:r>
            <a:r>
              <a:rPr lang="en-US" sz="1600" dirty="0" err="1">
                <a:solidFill>
                  <a:schemeClr val="tx2">
                    <a:lumMod val="40000"/>
                    <a:lumOff val="60000"/>
                  </a:schemeClr>
                </a:solidFill>
                <a:latin typeface="Tahoma" charset="0"/>
              </a:rPr>
              <a:t>carbxoylase</a:t>
            </a:r>
            <a:endParaRPr lang="en-US" sz="1600" dirty="0">
              <a:solidFill>
                <a:schemeClr val="tx2">
                  <a:lumMod val="40000"/>
                  <a:lumOff val="60000"/>
                </a:schemeClr>
              </a:solidFill>
              <a:latin typeface="Tahoma" charset="0"/>
            </a:endParaRPr>
          </a:p>
          <a:p>
            <a:pPr eaLnBrk="1" hangingPunct="1">
              <a:buFont typeface="Wingdings" charset="2"/>
              <a:buChar char="ü"/>
            </a:pPr>
            <a:r>
              <a:rPr lang="en-US" sz="2800" dirty="0">
                <a:solidFill>
                  <a:srgbClr val="FFFFFF"/>
                </a:solidFill>
                <a:latin typeface="Tahoma" charset="0"/>
              </a:rPr>
              <a:t>Reverse TCA </a:t>
            </a:r>
            <a:r>
              <a:rPr lang="en-US" sz="2800" dirty="0" smtClean="0">
                <a:solidFill>
                  <a:srgbClr val="FFFFFF"/>
                </a:solidFill>
                <a:latin typeface="Tahoma" charset="0"/>
              </a:rPr>
              <a:t>Cycle</a:t>
            </a:r>
          </a:p>
          <a:p>
            <a:pPr lvl="1"/>
            <a:r>
              <a:rPr lang="en-US" sz="1600" dirty="0" smtClean="0">
                <a:solidFill>
                  <a:schemeClr val="tx2">
                    <a:lumMod val="40000"/>
                    <a:lumOff val="60000"/>
                  </a:schemeClr>
                </a:solidFill>
                <a:latin typeface="Tahoma" charset="0"/>
              </a:rPr>
              <a:t>ATP</a:t>
            </a:r>
            <a:r>
              <a:rPr lang="en-US" sz="1600" dirty="0">
                <a:solidFill>
                  <a:schemeClr val="tx2">
                    <a:lumMod val="40000"/>
                    <a:lumOff val="60000"/>
                  </a:schemeClr>
                </a:solidFill>
                <a:latin typeface="Tahoma" charset="0"/>
              </a:rPr>
              <a:t>-dependent citrate </a:t>
            </a:r>
            <a:r>
              <a:rPr lang="en-US" sz="1600" dirty="0" err="1">
                <a:solidFill>
                  <a:schemeClr val="tx2">
                    <a:lumMod val="40000"/>
                    <a:lumOff val="60000"/>
                  </a:schemeClr>
                </a:solidFill>
                <a:latin typeface="Tahoma" charset="0"/>
              </a:rPr>
              <a:t>lyase</a:t>
            </a:r>
            <a:r>
              <a:rPr lang="en-US" sz="1600" dirty="0">
                <a:solidFill>
                  <a:schemeClr val="tx2">
                    <a:lumMod val="40000"/>
                    <a:lumOff val="60000"/>
                  </a:schemeClr>
                </a:solidFill>
                <a:latin typeface="Tahoma" charset="0"/>
              </a:rPr>
              <a:t>, </a:t>
            </a:r>
            <a:r>
              <a:rPr lang="en-US" sz="1600" dirty="0" err="1">
                <a:solidFill>
                  <a:schemeClr val="tx2">
                    <a:lumMod val="40000"/>
                    <a:lumOff val="60000"/>
                  </a:schemeClr>
                </a:solidFill>
                <a:latin typeface="Tahoma" charset="0"/>
              </a:rPr>
              <a:t>pyruvate:ferredoxin</a:t>
            </a:r>
            <a:r>
              <a:rPr lang="en-US" sz="1600" dirty="0">
                <a:solidFill>
                  <a:schemeClr val="tx2">
                    <a:lumMod val="40000"/>
                    <a:lumOff val="60000"/>
                  </a:schemeClr>
                </a:solidFill>
                <a:latin typeface="Tahoma" charset="0"/>
              </a:rPr>
              <a:t> </a:t>
            </a:r>
            <a:r>
              <a:rPr lang="en-US" sz="1600" dirty="0" err="1">
                <a:solidFill>
                  <a:schemeClr val="tx2">
                    <a:lumMod val="40000"/>
                    <a:lumOff val="60000"/>
                  </a:schemeClr>
                </a:solidFill>
                <a:latin typeface="Tahoma" charset="0"/>
              </a:rPr>
              <a:t>oxidoreductase</a:t>
            </a:r>
            <a:r>
              <a:rPr lang="en-US" sz="1600" dirty="0">
                <a:solidFill>
                  <a:schemeClr val="tx2">
                    <a:lumMod val="40000"/>
                    <a:lumOff val="60000"/>
                  </a:schemeClr>
                </a:solidFill>
                <a:latin typeface="Tahoma" charset="0"/>
              </a:rPr>
              <a:t>, 2-oxoglutarate:ferredoxin </a:t>
            </a:r>
            <a:r>
              <a:rPr lang="en-US" sz="1600" dirty="0" err="1">
                <a:solidFill>
                  <a:schemeClr val="tx2">
                    <a:lumMod val="40000"/>
                    <a:lumOff val="60000"/>
                  </a:schemeClr>
                </a:solidFill>
                <a:latin typeface="Tahoma" charset="0"/>
              </a:rPr>
              <a:t>oxidoreductase</a:t>
            </a:r>
            <a:endParaRPr lang="en-US" sz="1600" dirty="0">
              <a:solidFill>
                <a:schemeClr val="tx2">
                  <a:lumMod val="40000"/>
                  <a:lumOff val="60000"/>
                </a:schemeClr>
              </a:solidFill>
              <a:latin typeface="Tahoma" charset="0"/>
            </a:endParaRPr>
          </a:p>
          <a:p>
            <a:pPr eaLnBrk="1" hangingPunct="1">
              <a:buFont typeface="Wingdings" charset="2"/>
              <a:buChar char="ü"/>
            </a:pPr>
            <a:r>
              <a:rPr lang="en-US" sz="2800" dirty="0">
                <a:solidFill>
                  <a:srgbClr val="FFFFFF"/>
                </a:solidFill>
                <a:latin typeface="Tahoma" charset="0"/>
              </a:rPr>
              <a:t>3-hydroxypropionate/4-hydroxybutyrate </a:t>
            </a:r>
            <a:r>
              <a:rPr lang="en-US" sz="2800" dirty="0" smtClean="0">
                <a:solidFill>
                  <a:srgbClr val="FFFFFF"/>
                </a:solidFill>
                <a:latin typeface="Tahoma" charset="0"/>
              </a:rPr>
              <a:t>pathway</a:t>
            </a:r>
          </a:p>
          <a:p>
            <a:pPr lvl="1"/>
            <a:r>
              <a:rPr lang="en-US" sz="1600" dirty="0" smtClean="0">
                <a:solidFill>
                  <a:srgbClr val="8EB4E3"/>
                </a:solidFill>
                <a:latin typeface="Tahoma" charset="0"/>
              </a:rPr>
              <a:t>acetyl </a:t>
            </a:r>
            <a:r>
              <a:rPr lang="en-US" sz="1600" dirty="0" err="1">
                <a:solidFill>
                  <a:srgbClr val="8EB4E3"/>
                </a:solidFill>
                <a:latin typeface="Tahoma" charset="0"/>
              </a:rPr>
              <a:t>coezyme</a:t>
            </a:r>
            <a:r>
              <a:rPr lang="en-US" sz="1600" dirty="0">
                <a:solidFill>
                  <a:srgbClr val="8EB4E3"/>
                </a:solidFill>
                <a:latin typeface="Tahoma" charset="0"/>
              </a:rPr>
              <a:t> A/</a:t>
            </a:r>
            <a:r>
              <a:rPr lang="en-US" sz="1600" dirty="0" err="1">
                <a:solidFill>
                  <a:srgbClr val="8EB4E3"/>
                </a:solidFill>
                <a:latin typeface="Tahoma" charset="0"/>
              </a:rPr>
              <a:t>propionyl</a:t>
            </a:r>
            <a:r>
              <a:rPr lang="en-US" sz="1600" dirty="0">
                <a:solidFill>
                  <a:srgbClr val="8EB4E3"/>
                </a:solidFill>
                <a:latin typeface="Tahoma" charset="0"/>
              </a:rPr>
              <a:t>-CoA carboxylase</a:t>
            </a:r>
          </a:p>
          <a:p>
            <a:pPr eaLnBrk="1" hangingPunct="1"/>
            <a:r>
              <a:rPr lang="en-US" sz="2800" dirty="0" smtClean="0">
                <a:solidFill>
                  <a:srgbClr val="FFFFFF"/>
                </a:solidFill>
                <a:latin typeface="Tahoma" charset="0"/>
              </a:rPr>
              <a:t>Reductive </a:t>
            </a:r>
            <a:r>
              <a:rPr lang="en-US" sz="2800" dirty="0">
                <a:solidFill>
                  <a:srgbClr val="FFFFFF"/>
                </a:solidFill>
                <a:latin typeface="Tahoma" charset="0"/>
              </a:rPr>
              <a:t>acetyl-CoA </a:t>
            </a:r>
            <a:r>
              <a:rPr lang="en-US" sz="2800" dirty="0" smtClean="0">
                <a:solidFill>
                  <a:srgbClr val="FFFFFF"/>
                </a:solidFill>
                <a:latin typeface="Tahoma" charset="0"/>
              </a:rPr>
              <a:t>pathway</a:t>
            </a:r>
          </a:p>
          <a:p>
            <a:pPr lvl="1"/>
            <a:r>
              <a:rPr lang="en-US" sz="1600" dirty="0" smtClean="0">
                <a:solidFill>
                  <a:srgbClr val="8EB4E3"/>
                </a:solidFill>
                <a:latin typeface="Tahoma" charset="0"/>
              </a:rPr>
              <a:t>carbon </a:t>
            </a:r>
            <a:r>
              <a:rPr lang="en-US" sz="1600" dirty="0">
                <a:solidFill>
                  <a:srgbClr val="8EB4E3"/>
                </a:solidFill>
                <a:latin typeface="Tahoma" charset="0"/>
              </a:rPr>
              <a:t>monoxide dehydrogenase/acetyl-CoA synthase </a:t>
            </a:r>
          </a:p>
        </p:txBody>
      </p:sp>
    </p:spTree>
    <p:extLst>
      <p:ext uri="{BB962C8B-B14F-4D97-AF65-F5344CB8AC3E}">
        <p14:creationId xmlns:p14="http://schemas.microsoft.com/office/powerpoint/2010/main" val="4282644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349250"/>
            <a:ext cx="5962651" cy="1143000"/>
          </a:xfrm>
        </p:spPr>
        <p:txBody>
          <a:bodyPr>
            <a:noAutofit/>
          </a:bodyPr>
          <a:lstStyle/>
          <a:p>
            <a:pPr algn="l"/>
            <a:r>
              <a:rPr lang="en-US" sz="3200" dirty="0" err="1">
                <a:solidFill>
                  <a:srgbClr val="FFFFFF"/>
                </a:solidFill>
                <a:latin typeface="Calibri" charset="0"/>
              </a:rPr>
              <a:t>RuBisCO</a:t>
            </a:r>
            <a:r>
              <a:rPr lang="en-US" sz="3200" dirty="0">
                <a:solidFill>
                  <a:srgbClr val="FFFFFF"/>
                </a:solidFill>
                <a:latin typeface="Calibri" charset="0"/>
              </a:rPr>
              <a:t> genes </a:t>
            </a:r>
            <a:r>
              <a:rPr lang="en-US" sz="3200" dirty="0" smtClean="0">
                <a:solidFill>
                  <a:srgbClr val="FFFFFF"/>
                </a:solidFill>
                <a:latin typeface="Calibri" charset="0"/>
              </a:rPr>
              <a:t>abundant in the </a:t>
            </a:r>
            <a:r>
              <a:rPr lang="en-US" sz="3200" dirty="0" smtClean="0">
                <a:solidFill>
                  <a:srgbClr val="FFFFFF"/>
                </a:solidFill>
                <a:latin typeface="Calibri" charset="0"/>
              </a:rPr>
              <a:t/>
            </a:r>
            <a:br>
              <a:rPr lang="en-US" sz="3200" dirty="0" smtClean="0">
                <a:solidFill>
                  <a:srgbClr val="FFFFFF"/>
                </a:solidFill>
                <a:latin typeface="Calibri" charset="0"/>
              </a:rPr>
            </a:br>
            <a:r>
              <a:rPr lang="en-US" sz="3200" dirty="0" smtClean="0">
                <a:solidFill>
                  <a:srgbClr val="FFFFFF"/>
                </a:solidFill>
                <a:latin typeface="Calibri" charset="0"/>
              </a:rPr>
              <a:t>Antarctic </a:t>
            </a:r>
            <a:r>
              <a:rPr lang="en-US" sz="3200" dirty="0">
                <a:solidFill>
                  <a:srgbClr val="FFFFFF"/>
                </a:solidFill>
                <a:latin typeface="Calibri" charset="0"/>
              </a:rPr>
              <a:t>winter </a:t>
            </a:r>
            <a:r>
              <a:rPr lang="en-US" sz="3200" dirty="0" err="1" smtClean="0">
                <a:solidFill>
                  <a:srgbClr val="FFFFFF"/>
                </a:solidFill>
                <a:latin typeface="Calibri" charset="0"/>
              </a:rPr>
              <a:t>metagenome</a:t>
            </a:r>
            <a:r>
              <a:rPr lang="en-US" sz="3200" dirty="0">
                <a:solidFill>
                  <a:srgbClr val="FFFFFF"/>
                </a:solidFill>
                <a:latin typeface="Calibri" charset="0"/>
              </a:rPr>
              <a:t/>
            </a:r>
            <a:br>
              <a:rPr lang="en-US" sz="3200" dirty="0">
                <a:solidFill>
                  <a:srgbClr val="FFFFFF"/>
                </a:solidFill>
                <a:latin typeface="Calibri" charset="0"/>
              </a:rPr>
            </a:br>
            <a:endParaRPr lang="en-US" sz="3200" dirty="0">
              <a:solidFill>
                <a:srgbClr val="FFFFFF"/>
              </a:solidFill>
            </a:endParaRPr>
          </a:p>
        </p:txBody>
      </p:sp>
      <p:sp>
        <p:nvSpPr>
          <p:cNvPr id="5" name="Rounded Rectangle 4"/>
          <p:cNvSpPr/>
          <p:nvPr/>
        </p:nvSpPr>
        <p:spPr bwMode="auto">
          <a:xfrm>
            <a:off x="1657083" y="1371600"/>
            <a:ext cx="6400800" cy="51816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Maiandra GD" pitchFamily="34" charset="0"/>
              <a:ea typeface="+mn-ea"/>
              <a:cs typeface="+mn-cs"/>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083" y="1447800"/>
            <a:ext cx="29273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4628883" y="1501775"/>
            <a:ext cx="9715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ANTWFO_09620</a:t>
            </a:r>
          </a:p>
        </p:txBody>
      </p:sp>
      <p:sp>
        <p:nvSpPr>
          <p:cNvPr id="9" name="Text Box 4"/>
          <p:cNvSpPr txBox="1">
            <a:spLocks noChangeArrowheads="1"/>
          </p:cNvSpPr>
          <p:nvPr/>
        </p:nvSpPr>
        <p:spPr bwMode="auto">
          <a:xfrm>
            <a:off x="4628883" y="1673225"/>
            <a:ext cx="9445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FF0000"/>
                </a:solidFill>
              </a:rPr>
              <a:t>ANTSFO_14030</a:t>
            </a:r>
          </a:p>
        </p:txBody>
      </p:sp>
      <p:sp>
        <p:nvSpPr>
          <p:cNvPr id="10" name="Text Box 5"/>
          <p:cNvSpPr txBox="1">
            <a:spLocks noChangeArrowheads="1"/>
          </p:cNvSpPr>
          <p:nvPr/>
        </p:nvSpPr>
        <p:spPr bwMode="auto">
          <a:xfrm>
            <a:off x="4628883" y="1820863"/>
            <a:ext cx="22653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dirty="0">
                <a:solidFill>
                  <a:srgbClr val="33CC33"/>
                </a:solidFill>
              </a:rPr>
              <a:t>Monterey Bay EBAC080-L31C11 [AAR37722]</a:t>
            </a:r>
          </a:p>
        </p:txBody>
      </p:sp>
      <p:sp>
        <p:nvSpPr>
          <p:cNvPr id="11" name="Text Box 6"/>
          <p:cNvSpPr txBox="1">
            <a:spLocks noChangeArrowheads="1"/>
          </p:cNvSpPr>
          <p:nvPr/>
        </p:nvSpPr>
        <p:spPr bwMode="auto">
          <a:xfrm>
            <a:off x="4609833" y="2001838"/>
            <a:ext cx="2905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33CC33"/>
                </a:solidFill>
              </a:rPr>
              <a:t>Gammaproteobacterium SCGC AAA007-O20 [ADX05602.1]</a:t>
            </a:r>
          </a:p>
        </p:txBody>
      </p:sp>
      <p:sp>
        <p:nvSpPr>
          <p:cNvPr id="12" name="Text Box 7"/>
          <p:cNvSpPr txBox="1">
            <a:spLocks noChangeArrowheads="1"/>
          </p:cNvSpPr>
          <p:nvPr/>
        </p:nvSpPr>
        <p:spPr bwMode="auto">
          <a:xfrm>
            <a:off x="4552683" y="2168525"/>
            <a:ext cx="23034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Thiomicrospira crunogena</a:t>
            </a:r>
            <a:r>
              <a:rPr lang="en-US" sz="800"/>
              <a:t> XCL-2 [YP_390697]</a:t>
            </a:r>
          </a:p>
        </p:txBody>
      </p:sp>
      <p:sp>
        <p:nvSpPr>
          <p:cNvPr id="13" name="Text Box 8"/>
          <p:cNvSpPr txBox="1">
            <a:spLocks noChangeArrowheads="1"/>
          </p:cNvSpPr>
          <p:nvPr/>
        </p:nvSpPr>
        <p:spPr bwMode="auto">
          <a:xfrm>
            <a:off x="4628883" y="2339975"/>
            <a:ext cx="17684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Hydrogenovibrio marinus</a:t>
            </a:r>
            <a:r>
              <a:rPr lang="en-US" sz="800"/>
              <a:t> [Q59458]</a:t>
            </a:r>
          </a:p>
        </p:txBody>
      </p:sp>
      <p:sp>
        <p:nvSpPr>
          <p:cNvPr id="14" name="Text Box 9"/>
          <p:cNvSpPr txBox="1">
            <a:spLocks noChangeArrowheads="1"/>
          </p:cNvSpPr>
          <p:nvPr/>
        </p:nvSpPr>
        <p:spPr bwMode="auto">
          <a:xfrm>
            <a:off x="4705083" y="2492375"/>
            <a:ext cx="23129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Synechococcus </a:t>
            </a:r>
            <a:r>
              <a:rPr lang="en-US" sz="800"/>
              <a:t>sp. WH 7803 [YP_001224401]</a:t>
            </a:r>
          </a:p>
        </p:txBody>
      </p:sp>
      <p:sp>
        <p:nvSpPr>
          <p:cNvPr id="15" name="Text Box 10"/>
          <p:cNvSpPr txBox="1">
            <a:spLocks noChangeArrowheads="1"/>
          </p:cNvSpPr>
          <p:nvPr/>
        </p:nvSpPr>
        <p:spPr bwMode="auto">
          <a:xfrm>
            <a:off x="4828908" y="2668588"/>
            <a:ext cx="27241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Prochlorococcus marinus </a:t>
            </a:r>
            <a:r>
              <a:rPr lang="en-US" sz="800"/>
              <a:t>str. MIT9301 [YP_001090800]</a:t>
            </a:r>
          </a:p>
        </p:txBody>
      </p:sp>
      <p:sp>
        <p:nvSpPr>
          <p:cNvPr id="16" name="Text Box 11"/>
          <p:cNvSpPr txBox="1">
            <a:spLocks noChangeArrowheads="1"/>
          </p:cNvSpPr>
          <p:nvPr/>
        </p:nvSpPr>
        <p:spPr bwMode="auto">
          <a:xfrm>
            <a:off x="4581258" y="2840038"/>
            <a:ext cx="20843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Nitrosomonas eutropha </a:t>
            </a:r>
            <a:r>
              <a:rPr lang="en-US" sz="800"/>
              <a:t>C91</a:t>
            </a:r>
            <a:r>
              <a:rPr lang="en-US" sz="800" i="1"/>
              <a:t> </a:t>
            </a:r>
            <a:r>
              <a:rPr lang="en-US" sz="800"/>
              <a:t>[YP_747036]</a:t>
            </a:r>
          </a:p>
        </p:txBody>
      </p:sp>
      <p:sp>
        <p:nvSpPr>
          <p:cNvPr id="17" name="Text Box 12"/>
          <p:cNvSpPr txBox="1">
            <a:spLocks noChangeArrowheads="1"/>
          </p:cNvSpPr>
          <p:nvPr/>
        </p:nvSpPr>
        <p:spPr bwMode="auto">
          <a:xfrm>
            <a:off x="4582846" y="3001963"/>
            <a:ext cx="9715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ANTWFO_02030</a:t>
            </a:r>
          </a:p>
        </p:txBody>
      </p:sp>
      <p:sp>
        <p:nvSpPr>
          <p:cNvPr id="18" name="Text Box 13"/>
          <p:cNvSpPr txBox="1">
            <a:spLocks noChangeArrowheads="1"/>
          </p:cNvSpPr>
          <p:nvPr/>
        </p:nvSpPr>
        <p:spPr bwMode="auto">
          <a:xfrm>
            <a:off x="4600308" y="3163888"/>
            <a:ext cx="2689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33CC33"/>
                </a:solidFill>
              </a:rPr>
              <a:t>Deltaproteobacterium SCGC AAA001-C10 [ADX05590]</a:t>
            </a:r>
          </a:p>
        </p:txBody>
      </p:sp>
      <p:sp>
        <p:nvSpPr>
          <p:cNvPr id="19" name="Text Box 14"/>
          <p:cNvSpPr txBox="1">
            <a:spLocks noChangeArrowheads="1"/>
          </p:cNvSpPr>
          <p:nvPr/>
        </p:nvSpPr>
        <p:spPr bwMode="auto">
          <a:xfrm>
            <a:off x="4516171" y="3330575"/>
            <a:ext cx="21574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Mariprofundus ferrooxidans</a:t>
            </a:r>
            <a:r>
              <a:rPr lang="en-US" sz="800"/>
              <a:t> [ZP_01453295]</a:t>
            </a:r>
          </a:p>
        </p:txBody>
      </p:sp>
      <p:sp>
        <p:nvSpPr>
          <p:cNvPr id="20" name="Text Box 15"/>
          <p:cNvSpPr txBox="1">
            <a:spLocks noChangeArrowheads="1"/>
          </p:cNvSpPr>
          <p:nvPr/>
        </p:nvSpPr>
        <p:spPr bwMode="auto">
          <a:xfrm>
            <a:off x="4659046" y="3492500"/>
            <a:ext cx="1931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Solemya velum </a:t>
            </a:r>
            <a:r>
              <a:rPr lang="en-US" sz="800"/>
              <a:t>gill symbiont</a:t>
            </a:r>
            <a:r>
              <a:rPr lang="en-US" sz="800" i="1"/>
              <a:t> </a:t>
            </a:r>
            <a:r>
              <a:rPr lang="en-US" sz="800"/>
              <a:t>[Q673V5]</a:t>
            </a:r>
          </a:p>
        </p:txBody>
      </p:sp>
      <p:sp>
        <p:nvSpPr>
          <p:cNvPr id="21" name="Text Box 16"/>
          <p:cNvSpPr txBox="1">
            <a:spLocks noChangeArrowheads="1"/>
          </p:cNvSpPr>
          <p:nvPr/>
        </p:nvSpPr>
        <p:spPr bwMode="auto">
          <a:xfrm>
            <a:off x="4552683" y="3644900"/>
            <a:ext cx="2076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Acidithiobacillus ferrooxidans </a:t>
            </a:r>
            <a:r>
              <a:rPr lang="en-US" sz="800"/>
              <a:t>[AAK00291]</a:t>
            </a:r>
          </a:p>
        </p:txBody>
      </p:sp>
      <p:sp>
        <p:nvSpPr>
          <p:cNvPr id="22" name="Text Box 17"/>
          <p:cNvSpPr txBox="1">
            <a:spLocks noChangeArrowheads="1"/>
          </p:cNvSpPr>
          <p:nvPr/>
        </p:nvSpPr>
        <p:spPr bwMode="auto">
          <a:xfrm>
            <a:off x="4705083" y="3816350"/>
            <a:ext cx="2797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Rhodobacter sphaeroides </a:t>
            </a:r>
            <a:r>
              <a:rPr lang="en-US" sz="800"/>
              <a:t>ATCC 17025</a:t>
            </a:r>
            <a:r>
              <a:rPr lang="en-US" sz="800" i="1"/>
              <a:t>  </a:t>
            </a:r>
            <a:r>
              <a:rPr lang="en-US" sz="800"/>
              <a:t>[YP_001170220]</a:t>
            </a:r>
          </a:p>
        </p:txBody>
      </p:sp>
      <p:sp>
        <p:nvSpPr>
          <p:cNvPr id="23" name="Text Box 18"/>
          <p:cNvSpPr txBox="1">
            <a:spLocks noChangeArrowheads="1"/>
          </p:cNvSpPr>
          <p:nvPr/>
        </p:nvSpPr>
        <p:spPr bwMode="auto">
          <a:xfrm>
            <a:off x="4762233" y="3997325"/>
            <a:ext cx="24241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Nitrosococcus oceani </a:t>
            </a:r>
            <a:r>
              <a:rPr lang="en-US" sz="800"/>
              <a:t>ATCC 19707</a:t>
            </a:r>
            <a:r>
              <a:rPr lang="en-US" sz="800" i="1"/>
              <a:t>  </a:t>
            </a:r>
            <a:r>
              <a:rPr lang="en-US" sz="800"/>
              <a:t>[YP_342389]</a:t>
            </a:r>
          </a:p>
        </p:txBody>
      </p:sp>
      <p:sp>
        <p:nvSpPr>
          <p:cNvPr id="24" name="Text Box 19"/>
          <p:cNvSpPr txBox="1">
            <a:spLocks noChangeArrowheads="1"/>
          </p:cNvSpPr>
          <p:nvPr/>
        </p:nvSpPr>
        <p:spPr bwMode="auto">
          <a:xfrm>
            <a:off x="4738421" y="4149725"/>
            <a:ext cx="24876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Nitrosospira multiformis</a:t>
            </a:r>
            <a:r>
              <a:rPr lang="en-US" sz="800"/>
              <a:t> ATCC 25196 [YP_411385]</a:t>
            </a:r>
          </a:p>
        </p:txBody>
      </p:sp>
      <p:sp>
        <p:nvSpPr>
          <p:cNvPr id="25" name="Text Box 20"/>
          <p:cNvSpPr txBox="1">
            <a:spLocks noChangeArrowheads="1"/>
          </p:cNvSpPr>
          <p:nvPr/>
        </p:nvSpPr>
        <p:spPr bwMode="auto">
          <a:xfrm>
            <a:off x="4819383" y="4321175"/>
            <a:ext cx="9715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ANTWFO_16020</a:t>
            </a:r>
          </a:p>
        </p:txBody>
      </p:sp>
      <p:sp>
        <p:nvSpPr>
          <p:cNvPr id="26" name="Text Box 21"/>
          <p:cNvSpPr txBox="1">
            <a:spLocks noChangeArrowheads="1"/>
          </p:cNvSpPr>
          <p:nvPr/>
        </p:nvSpPr>
        <p:spPr bwMode="auto">
          <a:xfrm>
            <a:off x="4657458" y="4497388"/>
            <a:ext cx="2613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Rhodopseudomonas palustris </a:t>
            </a:r>
            <a:r>
              <a:rPr lang="en-US" sz="800"/>
              <a:t>CGA009</a:t>
            </a:r>
            <a:r>
              <a:rPr lang="en-US" sz="800" i="1"/>
              <a:t> </a:t>
            </a:r>
            <a:r>
              <a:rPr lang="en-US" sz="800"/>
              <a:t> [NP_946905]</a:t>
            </a:r>
          </a:p>
        </p:txBody>
      </p:sp>
      <p:sp>
        <p:nvSpPr>
          <p:cNvPr id="27" name="Text Box 22"/>
          <p:cNvSpPr txBox="1">
            <a:spLocks noChangeArrowheads="1"/>
          </p:cNvSpPr>
          <p:nvPr/>
        </p:nvSpPr>
        <p:spPr bwMode="auto">
          <a:xfrm>
            <a:off x="4695558" y="4659313"/>
            <a:ext cx="21415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Oligotropha carboxidovorans </a:t>
            </a:r>
            <a:r>
              <a:rPr lang="en-US" sz="800"/>
              <a:t> [YP_015620]</a:t>
            </a:r>
          </a:p>
        </p:txBody>
      </p:sp>
      <p:sp>
        <p:nvSpPr>
          <p:cNvPr id="28" name="Text Box 23"/>
          <p:cNvSpPr txBox="1">
            <a:spLocks noChangeArrowheads="1"/>
          </p:cNvSpPr>
          <p:nvPr/>
        </p:nvSpPr>
        <p:spPr bwMode="auto">
          <a:xfrm>
            <a:off x="4705083" y="4830763"/>
            <a:ext cx="23145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Nitrobacter winogradskyi </a:t>
            </a:r>
            <a:r>
              <a:rPr lang="en-US" sz="800"/>
              <a:t>Nb-255</a:t>
            </a:r>
            <a:r>
              <a:rPr lang="en-US" sz="800" i="1"/>
              <a:t> </a:t>
            </a:r>
            <a:r>
              <a:rPr lang="en-US" sz="800"/>
              <a:t> [YP_319531]</a:t>
            </a:r>
          </a:p>
        </p:txBody>
      </p:sp>
      <p:sp>
        <p:nvSpPr>
          <p:cNvPr id="29" name="Text Box 24"/>
          <p:cNvSpPr txBox="1">
            <a:spLocks noChangeArrowheads="1"/>
          </p:cNvSpPr>
          <p:nvPr/>
        </p:nvSpPr>
        <p:spPr bwMode="auto">
          <a:xfrm>
            <a:off x="4524108" y="5002213"/>
            <a:ext cx="25368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i="1"/>
              <a:t>Thiobacillus denitrificans</a:t>
            </a:r>
            <a:r>
              <a:rPr lang="en-US" sz="800"/>
              <a:t> ATCC 25259 [YP_316396]</a:t>
            </a:r>
          </a:p>
        </p:txBody>
      </p:sp>
      <p:sp>
        <p:nvSpPr>
          <p:cNvPr id="30" name="Rectangle 25"/>
          <p:cNvSpPr>
            <a:spLocks noChangeArrowheads="1"/>
          </p:cNvSpPr>
          <p:nvPr/>
        </p:nvSpPr>
        <p:spPr bwMode="auto">
          <a:xfrm>
            <a:off x="4613008" y="5159375"/>
            <a:ext cx="2400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800">
                <a:solidFill>
                  <a:srgbClr val="33CC33"/>
                </a:solidFill>
              </a:rPr>
              <a:t>uncultured SUP05 cluster bacterium [ACX30513]</a:t>
            </a:r>
          </a:p>
        </p:txBody>
      </p:sp>
      <p:sp>
        <p:nvSpPr>
          <p:cNvPr id="31" name="Rectangle 26"/>
          <p:cNvSpPr>
            <a:spLocks noChangeArrowheads="1"/>
          </p:cNvSpPr>
          <p:nvPr/>
        </p:nvSpPr>
        <p:spPr bwMode="auto">
          <a:xfrm>
            <a:off x="4747946" y="5326063"/>
            <a:ext cx="20558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800" i="1"/>
              <a:t>Candidatus</a:t>
            </a:r>
            <a:r>
              <a:rPr lang="en-US" sz="800"/>
              <a:t> Ruthia magnifica [ABL02438]</a:t>
            </a:r>
          </a:p>
        </p:txBody>
      </p:sp>
      <p:sp>
        <p:nvSpPr>
          <p:cNvPr id="32" name="Rectangle 27"/>
          <p:cNvSpPr>
            <a:spLocks noChangeArrowheads="1"/>
          </p:cNvSpPr>
          <p:nvPr/>
        </p:nvSpPr>
        <p:spPr bwMode="auto">
          <a:xfrm>
            <a:off x="4390758" y="5497513"/>
            <a:ext cx="20843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800" i="1"/>
              <a:t>Roseobacter sp. MED193 </a:t>
            </a:r>
            <a:r>
              <a:rPr lang="en-US" sz="800"/>
              <a:t>[ZP_01056409]</a:t>
            </a:r>
          </a:p>
        </p:txBody>
      </p:sp>
      <p:sp>
        <p:nvSpPr>
          <p:cNvPr id="33" name="Rectangle 28"/>
          <p:cNvSpPr>
            <a:spLocks noChangeArrowheads="1"/>
          </p:cNvSpPr>
          <p:nvPr/>
        </p:nvSpPr>
        <p:spPr bwMode="auto">
          <a:xfrm>
            <a:off x="4830496" y="5668963"/>
            <a:ext cx="2359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800" i="1"/>
              <a:t>Octadecabacter antarcticus </a:t>
            </a:r>
            <a:r>
              <a:rPr lang="en-US" sz="800"/>
              <a:t>307 [ZP_05051550]</a:t>
            </a:r>
          </a:p>
        </p:txBody>
      </p:sp>
      <p:sp>
        <p:nvSpPr>
          <p:cNvPr id="34" name="Text Box 29"/>
          <p:cNvSpPr txBox="1">
            <a:spLocks noChangeArrowheads="1"/>
          </p:cNvSpPr>
          <p:nvPr/>
        </p:nvSpPr>
        <p:spPr bwMode="auto">
          <a:xfrm>
            <a:off x="4838433" y="5835650"/>
            <a:ext cx="9445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FF0000"/>
                </a:solidFill>
              </a:rPr>
              <a:t>ANTSFO_11650</a:t>
            </a:r>
          </a:p>
        </p:txBody>
      </p:sp>
      <p:sp>
        <p:nvSpPr>
          <p:cNvPr id="35" name="Text Box 30"/>
          <p:cNvSpPr txBox="1">
            <a:spLocks noChangeArrowheads="1"/>
          </p:cNvSpPr>
          <p:nvPr/>
        </p:nvSpPr>
        <p:spPr bwMode="auto">
          <a:xfrm>
            <a:off x="4847958" y="6007100"/>
            <a:ext cx="996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AWFS_00000880</a:t>
            </a:r>
          </a:p>
        </p:txBody>
      </p:sp>
      <p:sp>
        <p:nvSpPr>
          <p:cNvPr id="36" name="Text Box 31"/>
          <p:cNvSpPr txBox="1">
            <a:spLocks noChangeArrowheads="1"/>
          </p:cNvSpPr>
          <p:nvPr/>
        </p:nvSpPr>
        <p:spPr bwMode="auto">
          <a:xfrm>
            <a:off x="5489308" y="1492250"/>
            <a:ext cx="361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n=6</a:t>
            </a:r>
          </a:p>
        </p:txBody>
      </p:sp>
      <p:sp>
        <p:nvSpPr>
          <p:cNvPr id="37" name="Line 33"/>
          <p:cNvSpPr>
            <a:spLocks noChangeShapeType="1"/>
          </p:cNvSpPr>
          <p:nvPr/>
        </p:nvSpPr>
        <p:spPr bwMode="auto">
          <a:xfrm>
            <a:off x="7524483" y="1577975"/>
            <a:ext cx="0" cy="2362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4"/>
          <p:cNvSpPr>
            <a:spLocks noChangeShapeType="1"/>
          </p:cNvSpPr>
          <p:nvPr/>
        </p:nvSpPr>
        <p:spPr bwMode="auto">
          <a:xfrm>
            <a:off x="7524483" y="4035425"/>
            <a:ext cx="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5"/>
          <p:cNvSpPr>
            <a:spLocks noChangeShapeType="1"/>
          </p:cNvSpPr>
          <p:nvPr/>
        </p:nvSpPr>
        <p:spPr bwMode="auto">
          <a:xfrm>
            <a:off x="7524483" y="5026025"/>
            <a:ext cx="0" cy="438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36"/>
          <p:cNvSpPr>
            <a:spLocks noChangeShapeType="1"/>
          </p:cNvSpPr>
          <p:nvPr/>
        </p:nvSpPr>
        <p:spPr bwMode="auto">
          <a:xfrm>
            <a:off x="7524483" y="5540375"/>
            <a:ext cx="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Text Box 37"/>
          <p:cNvSpPr txBox="1">
            <a:spLocks noChangeArrowheads="1"/>
          </p:cNvSpPr>
          <p:nvPr/>
        </p:nvSpPr>
        <p:spPr bwMode="auto">
          <a:xfrm rot="16200000">
            <a:off x="7298264" y="2721769"/>
            <a:ext cx="727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1200" dirty="0"/>
              <a:t>Form IA</a:t>
            </a:r>
          </a:p>
        </p:txBody>
      </p:sp>
      <p:sp>
        <p:nvSpPr>
          <p:cNvPr id="42" name="Text Box 38"/>
          <p:cNvSpPr txBox="1">
            <a:spLocks noChangeArrowheads="1"/>
          </p:cNvSpPr>
          <p:nvPr/>
        </p:nvSpPr>
        <p:spPr bwMode="auto">
          <a:xfrm rot="16200000">
            <a:off x="7294295" y="4351338"/>
            <a:ext cx="735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1200"/>
              <a:t>Form IC</a:t>
            </a:r>
          </a:p>
        </p:txBody>
      </p:sp>
      <p:sp>
        <p:nvSpPr>
          <p:cNvPr id="43" name="Text Box 39"/>
          <p:cNvSpPr txBox="1">
            <a:spLocks noChangeArrowheads="1"/>
          </p:cNvSpPr>
          <p:nvPr/>
        </p:nvSpPr>
        <p:spPr bwMode="auto">
          <a:xfrm rot="16200000">
            <a:off x="7327633" y="5114925"/>
            <a:ext cx="668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1200"/>
              <a:t>Form II</a:t>
            </a:r>
          </a:p>
        </p:txBody>
      </p:sp>
      <p:sp>
        <p:nvSpPr>
          <p:cNvPr id="44" name="Text Box 40"/>
          <p:cNvSpPr txBox="1">
            <a:spLocks noChangeArrowheads="1"/>
          </p:cNvSpPr>
          <p:nvPr/>
        </p:nvSpPr>
        <p:spPr bwMode="auto">
          <a:xfrm rot="16200000">
            <a:off x="7298264" y="5715794"/>
            <a:ext cx="727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1200"/>
              <a:t>Form IV</a:t>
            </a:r>
          </a:p>
        </p:txBody>
      </p:sp>
      <p:sp>
        <p:nvSpPr>
          <p:cNvPr id="45" name="Text Box 41"/>
          <p:cNvSpPr txBox="1">
            <a:spLocks noChangeArrowheads="1"/>
          </p:cNvSpPr>
          <p:nvPr/>
        </p:nvSpPr>
        <p:spPr bwMode="auto">
          <a:xfrm>
            <a:off x="5676633" y="4311650"/>
            <a:ext cx="361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800">
                <a:solidFill>
                  <a:srgbClr val="0000FF"/>
                </a:solidFill>
              </a:rPr>
              <a:t>n=2</a:t>
            </a:r>
          </a:p>
        </p:txBody>
      </p:sp>
      <p:sp>
        <p:nvSpPr>
          <p:cNvPr id="47" name="TextBox 46"/>
          <p:cNvSpPr txBox="1"/>
          <p:nvPr/>
        </p:nvSpPr>
        <p:spPr>
          <a:xfrm>
            <a:off x="8148683" y="6519547"/>
            <a:ext cx="2056973" cy="276999"/>
          </a:xfrm>
          <a:prstGeom prst="rect">
            <a:avLst/>
          </a:prstGeom>
          <a:noFill/>
        </p:spPr>
        <p:txBody>
          <a:bodyPr wrap="none" rtlCol="0">
            <a:spAutoFit/>
          </a:bodyPr>
          <a:lstStyle/>
          <a:p>
            <a:r>
              <a:rPr lang="en-US" sz="1200" dirty="0" err="1" smtClean="0">
                <a:solidFill>
                  <a:srgbClr val="FFFFFF"/>
                </a:solidFill>
              </a:rPr>
              <a:t>Grzymski</a:t>
            </a:r>
            <a:r>
              <a:rPr lang="en-US" sz="1200" dirty="0" smtClean="0">
                <a:solidFill>
                  <a:srgbClr val="FFFFFF"/>
                </a:solidFill>
              </a:rPr>
              <a:t> et al. ISMEJ  in press</a:t>
            </a:r>
            <a:endParaRPr lang="en-US" sz="1200" dirty="0">
              <a:solidFill>
                <a:srgbClr val="FFFFFF"/>
              </a:solidFill>
            </a:endParaRPr>
          </a:p>
        </p:txBody>
      </p:sp>
      <p:sp>
        <p:nvSpPr>
          <p:cNvPr id="3" name="TextBox 2"/>
          <p:cNvSpPr txBox="1"/>
          <p:nvPr/>
        </p:nvSpPr>
        <p:spPr>
          <a:xfrm>
            <a:off x="8148683" y="1706563"/>
            <a:ext cx="1620957" cy="369332"/>
          </a:xfrm>
          <a:prstGeom prst="rect">
            <a:avLst/>
          </a:prstGeom>
          <a:solidFill>
            <a:srgbClr val="3366FF"/>
          </a:solidFill>
          <a:ln>
            <a:solidFill>
              <a:srgbClr val="FFFFFF"/>
            </a:solidFill>
          </a:ln>
        </p:spPr>
        <p:txBody>
          <a:bodyPr wrap="none" rtlCol="0">
            <a:spAutoFit/>
          </a:bodyPr>
          <a:lstStyle/>
          <a:p>
            <a:r>
              <a:rPr lang="en-US" dirty="0" smtClean="0">
                <a:solidFill>
                  <a:srgbClr val="FFFFFF"/>
                </a:solidFill>
              </a:rPr>
              <a:t>Sulfur oxidizers</a:t>
            </a:r>
            <a:endParaRPr lang="en-US" dirty="0">
              <a:solidFill>
                <a:srgbClr val="FFFFFF"/>
              </a:solidFill>
            </a:endParaRPr>
          </a:p>
        </p:txBody>
      </p:sp>
      <p:sp>
        <p:nvSpPr>
          <p:cNvPr id="46" name="TextBox 45"/>
          <p:cNvSpPr txBox="1"/>
          <p:nvPr/>
        </p:nvSpPr>
        <p:spPr>
          <a:xfrm>
            <a:off x="8148683" y="3120680"/>
            <a:ext cx="1971476" cy="369332"/>
          </a:xfrm>
          <a:prstGeom prst="rect">
            <a:avLst/>
          </a:prstGeom>
          <a:solidFill>
            <a:srgbClr val="3366FF"/>
          </a:solidFill>
          <a:ln>
            <a:solidFill>
              <a:srgbClr val="FFFFFF"/>
            </a:solidFill>
          </a:ln>
        </p:spPr>
        <p:txBody>
          <a:bodyPr wrap="none" rtlCol="0">
            <a:spAutoFit/>
          </a:bodyPr>
          <a:lstStyle/>
          <a:p>
            <a:r>
              <a:rPr lang="en-US" dirty="0" smtClean="0">
                <a:solidFill>
                  <a:srgbClr val="FFFFFF"/>
                </a:solidFill>
              </a:rPr>
              <a:t>Ammonia oxidizers</a:t>
            </a:r>
            <a:endParaRPr lang="en-US" dirty="0">
              <a:solidFill>
                <a:srgbClr val="FFFFFF"/>
              </a:solidFill>
            </a:endParaRPr>
          </a:p>
        </p:txBody>
      </p:sp>
      <p:sp>
        <p:nvSpPr>
          <p:cNvPr id="48" name="TextBox 47"/>
          <p:cNvSpPr txBox="1"/>
          <p:nvPr/>
        </p:nvSpPr>
        <p:spPr>
          <a:xfrm>
            <a:off x="8148683" y="4220746"/>
            <a:ext cx="1971476" cy="369332"/>
          </a:xfrm>
          <a:prstGeom prst="rect">
            <a:avLst/>
          </a:prstGeom>
          <a:solidFill>
            <a:srgbClr val="3366FF"/>
          </a:solidFill>
          <a:ln>
            <a:solidFill>
              <a:srgbClr val="FFFFFF"/>
            </a:solidFill>
          </a:ln>
        </p:spPr>
        <p:txBody>
          <a:bodyPr wrap="none" rtlCol="0">
            <a:spAutoFit/>
          </a:bodyPr>
          <a:lstStyle/>
          <a:p>
            <a:r>
              <a:rPr lang="en-US" dirty="0" smtClean="0">
                <a:solidFill>
                  <a:srgbClr val="FFFFFF"/>
                </a:solidFill>
              </a:rPr>
              <a:t>Ammonia oxidizers</a:t>
            </a:r>
            <a:endParaRPr lang="en-US" dirty="0">
              <a:solidFill>
                <a:srgbClr val="FFFFFF"/>
              </a:solidFill>
            </a:endParaRPr>
          </a:p>
        </p:txBody>
      </p:sp>
      <p:sp>
        <p:nvSpPr>
          <p:cNvPr id="49" name="TextBox 48"/>
          <p:cNvSpPr txBox="1"/>
          <p:nvPr/>
        </p:nvSpPr>
        <p:spPr>
          <a:xfrm>
            <a:off x="8148683" y="5716651"/>
            <a:ext cx="1530662" cy="369332"/>
          </a:xfrm>
          <a:prstGeom prst="rect">
            <a:avLst/>
          </a:prstGeom>
          <a:solidFill>
            <a:srgbClr val="3366FF"/>
          </a:solidFill>
          <a:ln>
            <a:solidFill>
              <a:srgbClr val="FFFFFF"/>
            </a:solidFill>
          </a:ln>
        </p:spPr>
        <p:txBody>
          <a:bodyPr wrap="none" rtlCol="0">
            <a:spAutoFit/>
          </a:bodyPr>
          <a:lstStyle/>
          <a:p>
            <a:r>
              <a:rPr lang="en-US" dirty="0" smtClean="0">
                <a:solidFill>
                  <a:srgbClr val="FFFFFF"/>
                </a:solidFill>
              </a:rPr>
              <a:t>Not functional</a:t>
            </a:r>
            <a:endParaRPr lang="en-US" dirty="0">
              <a:solidFill>
                <a:srgbClr val="FFFFFF"/>
              </a:solidFill>
            </a:endParaRPr>
          </a:p>
        </p:txBody>
      </p:sp>
    </p:spTree>
    <p:extLst>
      <p:ext uri="{BB962C8B-B14F-4D97-AF65-F5344CB8AC3E}">
        <p14:creationId xmlns:p14="http://schemas.microsoft.com/office/powerpoint/2010/main" val="30642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9258300" cy="1143000"/>
          </a:xfrm>
        </p:spPr>
        <p:txBody>
          <a:bodyPr>
            <a:normAutofit/>
          </a:bodyPr>
          <a:lstStyle/>
          <a:p>
            <a:r>
              <a:rPr lang="en-US" sz="3200" dirty="0" smtClean="0">
                <a:solidFill>
                  <a:srgbClr val="FFFFFF"/>
                </a:solidFill>
              </a:rPr>
              <a:t>Proteome </a:t>
            </a:r>
            <a:r>
              <a:rPr lang="en-US" sz="3200" dirty="0" smtClean="0">
                <a:solidFill>
                  <a:srgbClr val="FFFFFF"/>
                </a:solidFill>
              </a:rPr>
              <a:t>comparisons support that the organisms are different – based on the proteins identified</a:t>
            </a:r>
            <a:endParaRPr lang="en-US" sz="3200" dirty="0">
              <a:solidFill>
                <a:srgbClr val="FFFFFF"/>
              </a:solidFill>
            </a:endParaRPr>
          </a:p>
        </p:txBody>
      </p:sp>
      <p:pic>
        <p:nvPicPr>
          <p:cNvPr id="4" name="Picture 3" descr="Fig. 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 y="1442727"/>
            <a:ext cx="10287000"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8683" y="6519547"/>
            <a:ext cx="2018501" cy="276999"/>
          </a:xfrm>
          <a:prstGeom prst="rect">
            <a:avLst/>
          </a:prstGeom>
          <a:noFill/>
        </p:spPr>
        <p:txBody>
          <a:bodyPr wrap="none" rtlCol="0">
            <a:spAutoFit/>
          </a:bodyPr>
          <a:lstStyle/>
          <a:p>
            <a:r>
              <a:rPr lang="en-US" sz="1200" dirty="0" smtClean="0">
                <a:solidFill>
                  <a:srgbClr val="FFFFFF"/>
                </a:solidFill>
              </a:rPr>
              <a:t>Williams et al. ISMEJ  in press</a:t>
            </a:r>
            <a:endParaRPr lang="en-US" sz="1200" dirty="0">
              <a:solidFill>
                <a:srgbClr val="FFFFFF"/>
              </a:solidFill>
            </a:endParaRPr>
          </a:p>
        </p:txBody>
      </p:sp>
      <p:sp>
        <p:nvSpPr>
          <p:cNvPr id="3" name="Oval 2"/>
          <p:cNvSpPr/>
          <p:nvPr/>
        </p:nvSpPr>
        <p:spPr>
          <a:xfrm>
            <a:off x="1623391" y="2749826"/>
            <a:ext cx="1314174" cy="88347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118139" y="4580835"/>
            <a:ext cx="1314174" cy="88347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17060" y="4048539"/>
            <a:ext cx="1914940" cy="109772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491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2400" y="383209"/>
            <a:ext cx="10134600" cy="838200"/>
          </a:xfrm>
        </p:spPr>
        <p:txBody>
          <a:bodyPr>
            <a:noAutofit/>
          </a:bodyPr>
          <a:lstStyle/>
          <a:p>
            <a:pPr eaLnBrk="1" hangingPunct="1"/>
            <a:r>
              <a:rPr lang="en-US" sz="2400" b="1" dirty="0">
                <a:solidFill>
                  <a:srgbClr val="FFFFFF"/>
                </a:solidFill>
                <a:latin typeface="Tahoma" charset="0"/>
              </a:rPr>
              <a:t>Environmental </a:t>
            </a:r>
            <a:r>
              <a:rPr lang="en-US" sz="2400" b="1" dirty="0" err="1">
                <a:solidFill>
                  <a:srgbClr val="FFFFFF"/>
                </a:solidFill>
                <a:latin typeface="Tahoma" charset="0"/>
              </a:rPr>
              <a:t>metaproteome</a:t>
            </a:r>
            <a:r>
              <a:rPr lang="en-US" sz="2400" b="1" dirty="0">
                <a:solidFill>
                  <a:srgbClr val="FFFFFF"/>
                </a:solidFill>
                <a:latin typeface="Tahoma" charset="0"/>
              </a:rPr>
              <a:t> confirms </a:t>
            </a:r>
            <a:r>
              <a:rPr lang="en-US" sz="2400" b="1" dirty="0" smtClean="0">
                <a:solidFill>
                  <a:srgbClr val="FFFFFF"/>
                </a:solidFill>
                <a:latin typeface="Tahoma" charset="0"/>
              </a:rPr>
              <a:t>the planktonic </a:t>
            </a:r>
            <a:r>
              <a:rPr lang="en-US" sz="2400" b="1" dirty="0" err="1" smtClean="0">
                <a:solidFill>
                  <a:srgbClr val="FFFFFF"/>
                </a:solidFill>
                <a:latin typeface="Tahoma" charset="0"/>
              </a:rPr>
              <a:t>archaea</a:t>
            </a:r>
            <a:r>
              <a:rPr lang="en-US" sz="2400" b="1" dirty="0" smtClean="0">
                <a:solidFill>
                  <a:srgbClr val="FFFFFF"/>
                </a:solidFill>
                <a:latin typeface="Tahoma" charset="0"/>
              </a:rPr>
              <a:t> (~ 20% of winter </a:t>
            </a:r>
            <a:r>
              <a:rPr lang="en-US" sz="2400" b="1" dirty="0" err="1" smtClean="0">
                <a:solidFill>
                  <a:srgbClr val="FFFFFF"/>
                </a:solidFill>
                <a:latin typeface="Tahoma" charset="0"/>
              </a:rPr>
              <a:t>bacterioplankton</a:t>
            </a:r>
            <a:r>
              <a:rPr lang="en-US" sz="2400" b="1" dirty="0" smtClean="0">
                <a:solidFill>
                  <a:srgbClr val="FFFFFF"/>
                </a:solidFill>
                <a:latin typeface="Tahoma" charset="0"/>
              </a:rPr>
              <a:t>) are fixing CO</a:t>
            </a:r>
            <a:r>
              <a:rPr lang="en-US" sz="2400" b="1" baseline="-25000" dirty="0" smtClean="0">
                <a:solidFill>
                  <a:srgbClr val="FFFFFF"/>
                </a:solidFill>
                <a:latin typeface="Tahoma" charset="0"/>
              </a:rPr>
              <a:t>2</a:t>
            </a:r>
            <a:r>
              <a:rPr lang="en-US" sz="2400" b="1" dirty="0" smtClean="0">
                <a:solidFill>
                  <a:srgbClr val="FFFFFF"/>
                </a:solidFill>
                <a:latin typeface="Tahoma" charset="0"/>
              </a:rPr>
              <a:t> </a:t>
            </a:r>
            <a:br>
              <a:rPr lang="en-US" sz="2400" b="1" dirty="0" smtClean="0">
                <a:solidFill>
                  <a:srgbClr val="FFFFFF"/>
                </a:solidFill>
                <a:latin typeface="Tahoma" charset="0"/>
              </a:rPr>
            </a:br>
            <a:endParaRPr lang="en-US" sz="2400" b="1" dirty="0">
              <a:solidFill>
                <a:srgbClr val="FFFFFF"/>
              </a:solidFill>
              <a:latin typeface="Tahoma" charset="0"/>
            </a:endParaRPr>
          </a:p>
        </p:txBody>
      </p:sp>
      <p:sp>
        <p:nvSpPr>
          <p:cNvPr id="17" name="TextBox 18"/>
          <p:cNvSpPr txBox="1">
            <a:spLocks noChangeArrowheads="1"/>
          </p:cNvSpPr>
          <p:nvPr/>
        </p:nvSpPr>
        <p:spPr bwMode="auto">
          <a:xfrm>
            <a:off x="3904462" y="5955159"/>
            <a:ext cx="5977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marL="285750" indent="-285750">
              <a:buFont typeface="Wingdings" charset="2"/>
              <a:buChar char="²"/>
            </a:pPr>
            <a:r>
              <a:rPr lang="en-US" sz="1800" b="0" dirty="0" smtClean="0">
                <a:solidFill>
                  <a:srgbClr val="FFFFFF"/>
                </a:solidFill>
              </a:rPr>
              <a:t>A number </a:t>
            </a:r>
            <a:r>
              <a:rPr lang="en-US" sz="1800" b="0" dirty="0">
                <a:solidFill>
                  <a:srgbClr val="FFFFFF"/>
                </a:solidFill>
              </a:rPr>
              <a:t>of the genes and proteins involved </a:t>
            </a:r>
            <a:r>
              <a:rPr lang="en-US" sz="1800" b="0" dirty="0" smtClean="0">
                <a:solidFill>
                  <a:srgbClr val="FFFFFF"/>
                </a:solidFill>
              </a:rPr>
              <a:t>in</a:t>
            </a:r>
          </a:p>
          <a:p>
            <a:r>
              <a:rPr lang="en-US" sz="1800" b="0" dirty="0" smtClean="0">
                <a:solidFill>
                  <a:srgbClr val="FFFFFF"/>
                </a:solidFill>
              </a:rPr>
              <a:t>    </a:t>
            </a:r>
            <a:r>
              <a:rPr lang="en-US" sz="1800" b="0" dirty="0">
                <a:solidFill>
                  <a:srgbClr val="FFFFFF"/>
                </a:solidFill>
              </a:rPr>
              <a:t>ammonia transport and oxidation </a:t>
            </a:r>
            <a:r>
              <a:rPr lang="en-US" sz="1800" b="0" dirty="0" smtClean="0">
                <a:solidFill>
                  <a:srgbClr val="FFFFFF"/>
                </a:solidFill>
              </a:rPr>
              <a:t>were also </a:t>
            </a:r>
            <a:r>
              <a:rPr lang="en-US" sz="1800" b="0" dirty="0">
                <a:solidFill>
                  <a:srgbClr val="FFFFFF"/>
                </a:solidFill>
              </a:rPr>
              <a:t>detected</a:t>
            </a:r>
          </a:p>
        </p:txBody>
      </p:sp>
      <p:pic>
        <p:nvPicPr>
          <p:cNvPr id="18" name="Picture 17" descr="Figure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083" y="1388614"/>
            <a:ext cx="5449545" cy="4494213"/>
          </a:xfrm>
          <a:prstGeom prst="rect">
            <a:avLst/>
          </a:prstGeom>
        </p:spPr>
      </p:pic>
      <p:sp>
        <p:nvSpPr>
          <p:cNvPr id="19" name="TextBox 18"/>
          <p:cNvSpPr txBox="1"/>
          <p:nvPr/>
        </p:nvSpPr>
        <p:spPr>
          <a:xfrm>
            <a:off x="8148683" y="6519547"/>
            <a:ext cx="2018501" cy="276999"/>
          </a:xfrm>
          <a:prstGeom prst="rect">
            <a:avLst/>
          </a:prstGeom>
          <a:noFill/>
        </p:spPr>
        <p:txBody>
          <a:bodyPr wrap="none" rtlCol="0">
            <a:spAutoFit/>
          </a:bodyPr>
          <a:lstStyle/>
          <a:p>
            <a:r>
              <a:rPr lang="en-US" sz="1200" dirty="0" smtClean="0">
                <a:solidFill>
                  <a:srgbClr val="FFFFFF"/>
                </a:solidFill>
              </a:rPr>
              <a:t>Williams et al. ISMEJ  in press</a:t>
            </a:r>
            <a:endParaRPr lang="en-US" sz="1200" dirty="0">
              <a:solidFill>
                <a:srgbClr val="FFFFFF"/>
              </a:solidFill>
            </a:endParaRPr>
          </a:p>
        </p:txBody>
      </p:sp>
      <p:sp>
        <p:nvSpPr>
          <p:cNvPr id="2" name="Rectangle 1"/>
          <p:cNvSpPr/>
          <p:nvPr/>
        </p:nvSpPr>
        <p:spPr>
          <a:xfrm>
            <a:off x="1113183" y="1388614"/>
            <a:ext cx="2710162" cy="1477328"/>
          </a:xfrm>
          <a:prstGeom prst="rect">
            <a:avLst/>
          </a:prstGeom>
        </p:spPr>
        <p:txBody>
          <a:bodyPr wrap="square">
            <a:spAutoFit/>
          </a:bodyPr>
          <a:lstStyle/>
          <a:p>
            <a:pPr algn="r"/>
            <a:r>
              <a:rPr lang="en-US" dirty="0" smtClean="0">
                <a:solidFill>
                  <a:srgbClr val="FFFFFF"/>
                </a:solidFill>
                <a:latin typeface="Tahoma" charset="0"/>
              </a:rPr>
              <a:t>Environmental expression </a:t>
            </a:r>
            <a:r>
              <a:rPr lang="en-US" dirty="0">
                <a:solidFill>
                  <a:srgbClr val="FFFFFF"/>
                </a:solidFill>
                <a:latin typeface="Tahoma" charset="0"/>
              </a:rPr>
              <a:t>of the 3-Hydroxyproprionate/4-hydroxybutyrate pathway</a:t>
            </a:r>
            <a:endParaRPr lang="en-US" dirty="0"/>
          </a:p>
        </p:txBody>
      </p:sp>
    </p:spTree>
    <p:extLst>
      <p:ext uri="{BB962C8B-B14F-4D97-AF65-F5344CB8AC3E}">
        <p14:creationId xmlns:p14="http://schemas.microsoft.com/office/powerpoint/2010/main" val="4167255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p:cNvPicPr>
            <a:picLocks noChangeAspect="1"/>
          </p:cNvPicPr>
          <p:nvPr/>
        </p:nvPicPr>
        <p:blipFill rotWithShape="1">
          <a:blip r:embed="rId3">
            <a:extLst>
              <a:ext uri="{28A0092B-C50C-407E-A947-70E740481C1C}">
                <a14:useLocalDpi xmlns:a14="http://schemas.microsoft.com/office/drawing/2010/main" val="0"/>
              </a:ext>
            </a:extLst>
          </a:blip>
          <a:srcRect l="12326" t="9229" r="12519" b="9141"/>
          <a:stretch/>
        </p:blipFill>
        <p:spPr>
          <a:xfrm rot="5400000">
            <a:off x="2334366" y="-28044"/>
            <a:ext cx="5648960" cy="7940247"/>
          </a:xfrm>
          <a:prstGeom prst="rect">
            <a:avLst/>
          </a:prstGeom>
        </p:spPr>
      </p:pic>
      <p:sp>
        <p:nvSpPr>
          <p:cNvPr id="5" name="TextBox 4"/>
          <p:cNvSpPr txBox="1"/>
          <p:nvPr/>
        </p:nvSpPr>
        <p:spPr>
          <a:xfrm>
            <a:off x="813244" y="169147"/>
            <a:ext cx="9165515" cy="892552"/>
          </a:xfrm>
          <a:prstGeom prst="rect">
            <a:avLst/>
          </a:prstGeom>
          <a:noFill/>
        </p:spPr>
        <p:txBody>
          <a:bodyPr wrap="none" rtlCol="0">
            <a:spAutoFit/>
          </a:bodyPr>
          <a:lstStyle/>
          <a:p>
            <a:r>
              <a:rPr lang="en-US" sz="2800" dirty="0" smtClean="0">
                <a:solidFill>
                  <a:srgbClr val="FFFFFF"/>
                </a:solidFill>
              </a:rPr>
              <a:t>Seasonal differences in surface-associated </a:t>
            </a:r>
            <a:r>
              <a:rPr lang="en-US" sz="2800" dirty="0" err="1" smtClean="0">
                <a:solidFill>
                  <a:srgbClr val="FFFFFF"/>
                </a:solidFill>
              </a:rPr>
              <a:t>bacterioplankton</a:t>
            </a:r>
            <a:r>
              <a:rPr lang="en-US" sz="2800" dirty="0" smtClean="0">
                <a:solidFill>
                  <a:srgbClr val="FFFFFF"/>
                </a:solidFill>
              </a:rPr>
              <a:t> </a:t>
            </a:r>
            <a:r>
              <a:rPr lang="en-US" sz="2800" dirty="0" smtClean="0">
                <a:solidFill>
                  <a:srgbClr val="FFFFFF"/>
                </a:solidFill>
              </a:rPr>
              <a:t>–</a:t>
            </a:r>
            <a:endParaRPr lang="en-US" sz="2800" dirty="0" smtClean="0">
              <a:solidFill>
                <a:srgbClr val="FFFFFF"/>
              </a:solidFill>
            </a:endParaRPr>
          </a:p>
          <a:p>
            <a:r>
              <a:rPr lang="en-US" sz="2400" b="1" dirty="0" err="1" smtClean="0">
                <a:solidFill>
                  <a:srgbClr val="FFFFFF"/>
                </a:solidFill>
              </a:rPr>
              <a:t>bacterioplankton</a:t>
            </a:r>
            <a:r>
              <a:rPr lang="en-US" sz="2400" b="1" dirty="0" smtClean="0">
                <a:solidFill>
                  <a:srgbClr val="FFFFFF"/>
                </a:solidFill>
              </a:rPr>
              <a:t> </a:t>
            </a:r>
            <a:r>
              <a:rPr lang="en-US" sz="2400" b="1" dirty="0" smtClean="0">
                <a:solidFill>
                  <a:srgbClr val="FFFFFF"/>
                </a:solidFill>
              </a:rPr>
              <a:t>carbon fixation is a winter-time mode of growth</a:t>
            </a:r>
            <a:endParaRPr lang="en-US" sz="2400" b="1" dirty="0">
              <a:solidFill>
                <a:srgbClr val="FFFFFF"/>
              </a:solidFill>
            </a:endParaRPr>
          </a:p>
        </p:txBody>
      </p:sp>
      <p:sp>
        <p:nvSpPr>
          <p:cNvPr id="6" name="TextBox 5"/>
          <p:cNvSpPr txBox="1"/>
          <p:nvPr/>
        </p:nvSpPr>
        <p:spPr>
          <a:xfrm>
            <a:off x="9128971" y="6304895"/>
            <a:ext cx="1158030" cy="461665"/>
          </a:xfrm>
          <a:prstGeom prst="rect">
            <a:avLst/>
          </a:prstGeom>
          <a:noFill/>
        </p:spPr>
        <p:txBody>
          <a:bodyPr wrap="square" rtlCol="0">
            <a:spAutoFit/>
          </a:bodyPr>
          <a:lstStyle/>
          <a:p>
            <a:r>
              <a:rPr lang="en-US" sz="1200" dirty="0" err="1" smtClean="0">
                <a:solidFill>
                  <a:srgbClr val="FFFFFF"/>
                </a:solidFill>
              </a:rPr>
              <a:t>Grzymski</a:t>
            </a:r>
            <a:r>
              <a:rPr lang="en-US" sz="1200" dirty="0" smtClean="0">
                <a:solidFill>
                  <a:srgbClr val="FFFFFF"/>
                </a:solidFill>
              </a:rPr>
              <a:t> et al. ISMEJ in press</a:t>
            </a:r>
            <a:endParaRPr lang="en-US" sz="1200" dirty="0">
              <a:solidFill>
                <a:srgbClr val="FFFFFF"/>
              </a:solidFill>
            </a:endParaRPr>
          </a:p>
        </p:txBody>
      </p:sp>
    </p:spTree>
    <p:extLst>
      <p:ext uri="{BB962C8B-B14F-4D97-AF65-F5344CB8AC3E}">
        <p14:creationId xmlns:p14="http://schemas.microsoft.com/office/powerpoint/2010/main" val="10070899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89" y="749333"/>
            <a:ext cx="8746882" cy="1143000"/>
          </a:xfrm>
        </p:spPr>
        <p:txBody>
          <a:bodyPr>
            <a:noAutofit/>
          </a:bodyPr>
          <a:lstStyle/>
          <a:p>
            <a:pPr algn="l"/>
            <a:r>
              <a:rPr lang="en-US" sz="2800" i="1" dirty="0" smtClean="0">
                <a:solidFill>
                  <a:srgbClr val="FFFFFF"/>
                </a:solidFill>
              </a:rPr>
              <a:t>Suggestion: structure </a:t>
            </a:r>
            <a:r>
              <a:rPr lang="en-US" sz="2800" i="1" dirty="0" smtClean="0">
                <a:solidFill>
                  <a:srgbClr val="FFFFFF"/>
                </a:solidFill>
              </a:rPr>
              <a:t>(diversity) and functional profiles (transcripts and proteins) from natural microbial communities </a:t>
            </a:r>
            <a:r>
              <a:rPr lang="en-US" sz="2800" i="1" dirty="0" smtClean="0">
                <a:solidFill>
                  <a:srgbClr val="FFFFFF"/>
                </a:solidFill>
              </a:rPr>
              <a:t>be </a:t>
            </a:r>
            <a:r>
              <a:rPr lang="en-US" sz="2800" i="1" dirty="0" smtClean="0">
                <a:solidFill>
                  <a:srgbClr val="FFFFFF"/>
                </a:solidFill>
              </a:rPr>
              <a:t>used as ecosystem indictors of environmental status?</a:t>
            </a:r>
            <a:endParaRPr lang="en-US" sz="2800" i="1" dirty="0">
              <a:solidFill>
                <a:srgbClr val="FFFFFF"/>
              </a:solidFill>
            </a:endParaRPr>
          </a:p>
        </p:txBody>
      </p:sp>
      <p:sp>
        <p:nvSpPr>
          <p:cNvPr id="5" name="TextBox 4"/>
          <p:cNvSpPr txBox="1"/>
          <p:nvPr/>
        </p:nvSpPr>
        <p:spPr>
          <a:xfrm>
            <a:off x="1139581" y="2736255"/>
            <a:ext cx="6545382" cy="2492990"/>
          </a:xfrm>
          <a:prstGeom prst="rect">
            <a:avLst/>
          </a:prstGeom>
          <a:noFill/>
        </p:spPr>
        <p:txBody>
          <a:bodyPr wrap="square" rtlCol="0">
            <a:spAutoFit/>
          </a:bodyPr>
          <a:lstStyle/>
          <a:p>
            <a:r>
              <a:rPr lang="en-US" sz="2400" dirty="0" smtClean="0">
                <a:solidFill>
                  <a:schemeClr val="bg1"/>
                </a:solidFill>
              </a:rPr>
              <a:t>Plankton are </a:t>
            </a:r>
            <a:r>
              <a:rPr lang="en-US" sz="2400" dirty="0" smtClean="0">
                <a:solidFill>
                  <a:schemeClr val="bg1"/>
                </a:solidFill>
              </a:rPr>
              <a:t>ultimate modulators, </a:t>
            </a:r>
          </a:p>
          <a:p>
            <a:r>
              <a:rPr lang="en-US" sz="2400" dirty="0" smtClean="0">
                <a:solidFill>
                  <a:schemeClr val="bg1"/>
                </a:solidFill>
              </a:rPr>
              <a:t>and potentially useful reporters of change</a:t>
            </a:r>
          </a:p>
          <a:p>
            <a:pPr marL="742950" lvl="1" indent="-285750">
              <a:buFont typeface="Wingdings" charset="2"/>
              <a:buChar char="Ø"/>
            </a:pPr>
            <a:r>
              <a:rPr lang="en-US" dirty="0" smtClean="0">
                <a:solidFill>
                  <a:schemeClr val="bg1"/>
                </a:solidFill>
              </a:rPr>
              <a:t>Variable levels of genome-encoded plasticity</a:t>
            </a:r>
          </a:p>
          <a:p>
            <a:pPr marL="742950" lvl="1" indent="-285750">
              <a:buFont typeface="Wingdings" charset="2"/>
              <a:buChar char="Ø"/>
            </a:pPr>
            <a:r>
              <a:rPr lang="en-US" dirty="0" smtClean="0">
                <a:solidFill>
                  <a:schemeClr val="bg1"/>
                </a:solidFill>
              </a:rPr>
              <a:t>Vast depth of phylogenetic and physiological diversity to tap</a:t>
            </a:r>
          </a:p>
          <a:p>
            <a:pPr marL="742950" lvl="1" indent="-285750">
              <a:buFont typeface="Wingdings" charset="2"/>
              <a:buChar char="Ø"/>
            </a:pPr>
            <a:endParaRPr lang="en-US" dirty="0" smtClean="0">
              <a:solidFill>
                <a:schemeClr val="bg1"/>
              </a:solidFill>
            </a:endParaRPr>
          </a:p>
          <a:p>
            <a:pPr marL="1200150" lvl="2" indent="-285750">
              <a:buFont typeface="Wingdings" charset="2"/>
              <a:buChar char="²"/>
            </a:pPr>
            <a:r>
              <a:rPr lang="en-US" dirty="0" smtClean="0">
                <a:solidFill>
                  <a:schemeClr val="bg1"/>
                </a:solidFill>
              </a:rPr>
              <a:t>Signatures of environmental RNA or protein can be used as evidence of ecosystem condition (e.g. nutrient limitation) </a:t>
            </a:r>
            <a:r>
              <a:rPr lang="en-US" dirty="0">
                <a:solidFill>
                  <a:schemeClr val="bg1"/>
                </a:solidFill>
              </a:rPr>
              <a:t>	</a:t>
            </a:r>
            <a:endParaRPr lang="en-US" dirty="0" smtClean="0">
              <a:solidFill>
                <a:schemeClr val="bg1"/>
              </a:solidFill>
            </a:endParaRPr>
          </a:p>
        </p:txBody>
      </p:sp>
      <p:pic>
        <p:nvPicPr>
          <p:cNvPr id="10" name="Picture 9" descr="Moran_2009_ASMN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962" y="2246923"/>
            <a:ext cx="2454154" cy="3966308"/>
          </a:xfrm>
          <a:prstGeom prst="rect">
            <a:avLst/>
          </a:prstGeom>
          <a:ln w="12700" cmpd="sng">
            <a:solidFill>
              <a:srgbClr val="FFFFFF"/>
            </a:solidFill>
          </a:ln>
        </p:spPr>
      </p:pic>
      <p:sp>
        <p:nvSpPr>
          <p:cNvPr id="3" name="Rectangle 2"/>
          <p:cNvSpPr/>
          <p:nvPr/>
        </p:nvSpPr>
        <p:spPr>
          <a:xfrm>
            <a:off x="7684962" y="6213231"/>
            <a:ext cx="2348832" cy="369332"/>
          </a:xfrm>
          <a:prstGeom prst="rect">
            <a:avLst/>
          </a:prstGeom>
        </p:spPr>
        <p:txBody>
          <a:bodyPr wrap="none">
            <a:spAutoFit/>
          </a:bodyPr>
          <a:lstStyle/>
          <a:p>
            <a:r>
              <a:rPr lang="en-US" dirty="0" smtClean="0">
                <a:solidFill>
                  <a:schemeClr val="bg1"/>
                </a:solidFill>
              </a:rPr>
              <a:t>Moran, 2009. Microbe.</a:t>
            </a:r>
            <a:endParaRPr lang="en-US" dirty="0"/>
          </a:p>
        </p:txBody>
      </p:sp>
    </p:spTree>
    <p:extLst>
      <p:ext uri="{BB962C8B-B14F-4D97-AF65-F5344CB8AC3E}">
        <p14:creationId xmlns:p14="http://schemas.microsoft.com/office/powerpoint/2010/main" val="193358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4"/>
          <p:cNvSpPr>
            <a:spLocks noGrp="1"/>
          </p:cNvSpPr>
          <p:nvPr>
            <p:ph type="ctrTitle"/>
          </p:nvPr>
        </p:nvSpPr>
        <p:spPr>
          <a:xfrm>
            <a:off x="896938" y="375421"/>
            <a:ext cx="9260305" cy="1430588"/>
          </a:xfrm>
        </p:spPr>
        <p:txBody>
          <a:bodyPr>
            <a:normAutofit fontScale="90000"/>
          </a:bodyPr>
          <a:lstStyle/>
          <a:p>
            <a:pPr algn="l"/>
            <a:r>
              <a:rPr lang="en-US" sz="3600" i="1" dirty="0">
                <a:solidFill>
                  <a:prstClr val="white"/>
                </a:solidFill>
                <a:latin typeface="Trebuchet MS"/>
              </a:rPr>
              <a:t>Musings of why we might want to consider the microbes in a Ross Sea conservation framework: </a:t>
            </a:r>
            <a:r>
              <a:rPr lang="en-US" dirty="0" smtClean="0">
                <a:solidFill>
                  <a:schemeClr val="bg1"/>
                </a:solidFill>
              </a:rPr>
              <a:t/>
            </a:r>
            <a:br>
              <a:rPr lang="en-US" dirty="0" smtClean="0">
                <a:solidFill>
                  <a:schemeClr val="bg1"/>
                </a:solidFill>
              </a:rPr>
            </a:br>
            <a:r>
              <a:rPr lang="en-US" sz="1200" dirty="0" smtClean="0">
                <a:solidFill>
                  <a:schemeClr val="bg1"/>
                </a:solidFill>
              </a:rPr>
              <a:t> </a:t>
            </a:r>
            <a:endParaRPr lang="en-US" i="1" dirty="0" smtClean="0">
              <a:solidFill>
                <a:schemeClr val="bg1"/>
              </a:solidFill>
            </a:endParaRPr>
          </a:p>
        </p:txBody>
      </p:sp>
      <p:sp>
        <p:nvSpPr>
          <p:cNvPr id="7" name="Content Placeholder 2"/>
          <p:cNvSpPr txBox="1">
            <a:spLocks/>
          </p:cNvSpPr>
          <p:nvPr/>
        </p:nvSpPr>
        <p:spPr>
          <a:xfrm>
            <a:off x="1268169" y="1828800"/>
            <a:ext cx="7466012" cy="420846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2800" i="1" dirty="0" smtClean="0">
                <a:solidFill>
                  <a:srgbClr val="FFFFFF"/>
                </a:solidFill>
              </a:rPr>
              <a:t>They are small… but important</a:t>
            </a:r>
          </a:p>
          <a:p>
            <a:pPr marL="342900" indent="-342900" algn="l">
              <a:buFont typeface="Arial"/>
              <a:buChar char="•"/>
            </a:pPr>
            <a:r>
              <a:rPr lang="en-US" sz="2800" i="1" dirty="0" smtClean="0">
                <a:solidFill>
                  <a:srgbClr val="FFFFFF"/>
                </a:solidFill>
              </a:rPr>
              <a:t>The Southern Ocean </a:t>
            </a:r>
            <a:r>
              <a:rPr lang="en-US" sz="2800" i="1" dirty="0" err="1" smtClean="0">
                <a:solidFill>
                  <a:srgbClr val="FFFFFF"/>
                </a:solidFill>
              </a:rPr>
              <a:t>bacterioplankton</a:t>
            </a:r>
            <a:r>
              <a:rPr lang="en-US" sz="2800" i="1" dirty="0">
                <a:solidFill>
                  <a:srgbClr val="FFFFFF"/>
                </a:solidFill>
              </a:rPr>
              <a:t> </a:t>
            </a:r>
            <a:r>
              <a:rPr lang="en-US" sz="2800" i="1" dirty="0" smtClean="0">
                <a:solidFill>
                  <a:srgbClr val="FFFFFF"/>
                </a:solidFill>
              </a:rPr>
              <a:t>harbor a unique diversity</a:t>
            </a:r>
            <a:r>
              <a:rPr lang="en-US" sz="2800" i="1" dirty="0">
                <a:solidFill>
                  <a:srgbClr val="FFFFFF"/>
                </a:solidFill>
              </a:rPr>
              <a:t> </a:t>
            </a:r>
            <a:endParaRPr lang="en-US" sz="2800" i="1" dirty="0" smtClean="0">
              <a:solidFill>
                <a:srgbClr val="FFFFFF"/>
              </a:solidFill>
            </a:endParaRPr>
          </a:p>
          <a:p>
            <a:pPr marL="342900" indent="-342900" algn="l">
              <a:buFont typeface="Arial"/>
              <a:buChar char="•"/>
            </a:pPr>
            <a:r>
              <a:rPr lang="en-US" sz="2800" i="1" dirty="0" smtClean="0">
                <a:solidFill>
                  <a:srgbClr val="FFFFFF"/>
                </a:solidFill>
              </a:rPr>
              <a:t>‘</a:t>
            </a:r>
            <a:r>
              <a:rPr lang="en-US" sz="2800" i="1" dirty="0" err="1" smtClean="0">
                <a:solidFill>
                  <a:srgbClr val="FFFFFF"/>
                </a:solidFill>
              </a:rPr>
              <a:t>omics</a:t>
            </a:r>
            <a:r>
              <a:rPr lang="en-US" sz="2800" i="1" dirty="0" smtClean="0">
                <a:solidFill>
                  <a:srgbClr val="FFFFFF"/>
                </a:solidFill>
              </a:rPr>
              <a:t> is revealing </a:t>
            </a:r>
            <a:r>
              <a:rPr lang="en-US" sz="2800" i="1" dirty="0" smtClean="0">
                <a:solidFill>
                  <a:srgbClr val="FFFFFF"/>
                </a:solidFill>
              </a:rPr>
              <a:t>new information about </a:t>
            </a:r>
            <a:r>
              <a:rPr lang="en-US" sz="2800" i="1" dirty="0" smtClean="0">
                <a:solidFill>
                  <a:srgbClr val="FFFFFF"/>
                </a:solidFill>
              </a:rPr>
              <a:t>function</a:t>
            </a:r>
          </a:p>
          <a:p>
            <a:pPr marL="342900" indent="-342900" algn="l">
              <a:buFont typeface="Arial"/>
              <a:buChar char="•"/>
            </a:pPr>
            <a:r>
              <a:rPr lang="en-US" sz="2800" i="1" dirty="0" smtClean="0">
                <a:solidFill>
                  <a:srgbClr val="FFFFFF"/>
                </a:solidFill>
              </a:rPr>
              <a:t>Climate change impacts </a:t>
            </a:r>
          </a:p>
          <a:p>
            <a:pPr algn="l"/>
            <a:r>
              <a:rPr lang="en-US" sz="2800" i="1" dirty="0" smtClean="0">
                <a:solidFill>
                  <a:srgbClr val="FFFFFF"/>
                </a:solidFill>
              </a:rPr>
              <a:t>        </a:t>
            </a:r>
            <a:r>
              <a:rPr lang="en-US" sz="2800" i="1" dirty="0" smtClean="0">
                <a:solidFill>
                  <a:srgbClr val="FFFFFF"/>
                </a:solidFill>
              </a:rPr>
              <a:t>From </a:t>
            </a:r>
            <a:r>
              <a:rPr lang="en-US" sz="2800" i="1" dirty="0" smtClean="0">
                <a:solidFill>
                  <a:srgbClr val="FFFFFF"/>
                </a:solidFill>
              </a:rPr>
              <a:t>a microbial </a:t>
            </a:r>
            <a:r>
              <a:rPr lang="en-US" sz="2800" i="1" dirty="0" smtClean="0">
                <a:solidFill>
                  <a:srgbClr val="FFFFFF"/>
                </a:solidFill>
              </a:rPr>
              <a:t>perspective… </a:t>
            </a:r>
          </a:p>
          <a:p>
            <a:pPr algn="l"/>
            <a:r>
              <a:rPr lang="en-US" sz="2800" i="1" dirty="0">
                <a:solidFill>
                  <a:srgbClr val="FFFFFF"/>
                </a:solidFill>
              </a:rPr>
              <a:t> </a:t>
            </a:r>
            <a:r>
              <a:rPr lang="en-US" sz="2800" i="1" dirty="0" smtClean="0">
                <a:solidFill>
                  <a:srgbClr val="FFFFFF"/>
                </a:solidFill>
              </a:rPr>
              <a:t>      </a:t>
            </a:r>
            <a:r>
              <a:rPr lang="en-US" sz="2800" i="1" dirty="0" smtClean="0">
                <a:solidFill>
                  <a:srgbClr val="FFFFFF"/>
                </a:solidFill>
              </a:rPr>
              <a:t>Potential roles, feedbacks, responses of the </a:t>
            </a:r>
          </a:p>
          <a:p>
            <a:pPr algn="l"/>
            <a:r>
              <a:rPr lang="en-US" sz="2800" i="1" dirty="0">
                <a:solidFill>
                  <a:srgbClr val="FFFFFF"/>
                </a:solidFill>
              </a:rPr>
              <a:t> </a:t>
            </a:r>
            <a:r>
              <a:rPr lang="en-US" sz="2800" i="1" dirty="0" smtClean="0">
                <a:solidFill>
                  <a:srgbClr val="FFFFFF"/>
                </a:solidFill>
              </a:rPr>
              <a:t>    </a:t>
            </a:r>
            <a:r>
              <a:rPr lang="en-US" sz="2800" i="1" dirty="0" smtClean="0">
                <a:solidFill>
                  <a:srgbClr val="FFFFFF"/>
                </a:solidFill>
              </a:rPr>
              <a:t> microbes</a:t>
            </a:r>
            <a:endParaRPr lang="en-US" sz="2800" dirty="0" smtClean="0">
              <a:solidFill>
                <a:srgbClr val="FFFFFF"/>
              </a:solidFill>
            </a:endParaRPr>
          </a:p>
          <a:p>
            <a:pPr lvl="3" algn="l"/>
            <a:endParaRPr lang="en-US" sz="2800" dirty="0">
              <a:solidFill>
                <a:srgbClr val="FFFFFF"/>
              </a:solidFill>
            </a:endParaRPr>
          </a:p>
        </p:txBody>
      </p:sp>
    </p:spTree>
    <p:extLst>
      <p:ext uri="{BB962C8B-B14F-4D97-AF65-F5344CB8AC3E}">
        <p14:creationId xmlns:p14="http://schemas.microsoft.com/office/powerpoint/2010/main" val="23131192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580" y="285507"/>
            <a:ext cx="3852497" cy="1143000"/>
          </a:xfrm>
        </p:spPr>
        <p:txBody>
          <a:bodyPr>
            <a:noAutofit/>
          </a:bodyPr>
          <a:lstStyle/>
          <a:p>
            <a:pPr algn="l"/>
            <a:r>
              <a:rPr lang="en-US" sz="2800" i="1" dirty="0" smtClean="0">
                <a:solidFill>
                  <a:srgbClr val="FFFFFF"/>
                </a:solidFill>
              </a:rPr>
              <a:t>Example: Iron limitation in phytoplankton</a:t>
            </a:r>
            <a:endParaRPr lang="en-US" sz="2800" i="1" dirty="0">
              <a:solidFill>
                <a:srgbClr val="FFFFFF"/>
              </a:solidFill>
            </a:endParaRPr>
          </a:p>
        </p:txBody>
      </p:sp>
      <p:sp>
        <p:nvSpPr>
          <p:cNvPr id="5" name="TextBox 4"/>
          <p:cNvSpPr txBox="1"/>
          <p:nvPr/>
        </p:nvSpPr>
        <p:spPr>
          <a:xfrm>
            <a:off x="5323138" y="6453788"/>
            <a:ext cx="4555881" cy="276999"/>
          </a:xfrm>
          <a:prstGeom prst="rect">
            <a:avLst/>
          </a:prstGeom>
          <a:noFill/>
        </p:spPr>
        <p:txBody>
          <a:bodyPr wrap="square" rtlCol="0">
            <a:spAutoFit/>
          </a:bodyPr>
          <a:lstStyle/>
          <a:p>
            <a:r>
              <a:rPr lang="en-US" sz="1200" dirty="0" err="1" smtClean="0">
                <a:solidFill>
                  <a:srgbClr val="FFFFFF"/>
                </a:solidFill>
              </a:rPr>
              <a:t>Marchetti</a:t>
            </a:r>
            <a:r>
              <a:rPr lang="en-US" sz="1200" dirty="0" smtClean="0">
                <a:solidFill>
                  <a:srgbClr val="FFFFFF"/>
                </a:solidFill>
              </a:rPr>
              <a:t> et al. PNAS 2012 </a:t>
            </a:r>
            <a:r>
              <a:rPr lang="pl-PL" sz="1200" dirty="0" smtClean="0">
                <a:solidFill>
                  <a:srgbClr val="FFFFFF"/>
                </a:solidFill>
              </a:rPr>
              <a:t>doi</a:t>
            </a:r>
            <a:r>
              <a:rPr lang="pl-PL" sz="1200" dirty="0">
                <a:solidFill>
                  <a:srgbClr val="FFFFFF"/>
                </a:solidFill>
              </a:rPr>
              <a:t>:</a:t>
            </a:r>
            <a:r>
              <a:rPr lang="pl-PL" sz="1200" dirty="0" smtClean="0">
                <a:solidFill>
                  <a:srgbClr val="FFFFFF"/>
                </a:solidFill>
              </a:rPr>
              <a:t>10.1073/pnas.1118408109</a:t>
            </a:r>
            <a:r>
              <a:rPr lang="en-US" sz="1200" dirty="0">
                <a:solidFill>
                  <a:srgbClr val="FFFFFF"/>
                </a:solidFill>
              </a:rPr>
              <a:t>	</a:t>
            </a:r>
            <a:endParaRPr lang="en-US" sz="1200" dirty="0" smtClean="0">
              <a:solidFill>
                <a:srgbClr val="FFFFFF"/>
              </a:solidFill>
            </a:endParaRPr>
          </a:p>
        </p:txBody>
      </p:sp>
      <p:pic>
        <p:nvPicPr>
          <p:cNvPr id="9" name="Picture 8" descr="Screen shot 2012-03-27 at 6.03.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935" y="175846"/>
            <a:ext cx="4714012" cy="6207826"/>
          </a:xfrm>
          <a:prstGeom prst="rect">
            <a:avLst/>
          </a:prstGeom>
        </p:spPr>
      </p:pic>
      <p:pic>
        <p:nvPicPr>
          <p:cNvPr id="3" name="Picture 2" descr="Screen shot 2012-03-27 at 6.21.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71" y="1781165"/>
            <a:ext cx="4638252" cy="3881315"/>
          </a:xfrm>
          <a:prstGeom prst="rect">
            <a:avLst/>
          </a:prstGeom>
        </p:spPr>
      </p:pic>
      <p:sp>
        <p:nvSpPr>
          <p:cNvPr id="4" name="TextBox 3"/>
          <p:cNvSpPr txBox="1"/>
          <p:nvPr/>
        </p:nvSpPr>
        <p:spPr>
          <a:xfrm>
            <a:off x="275671" y="5737341"/>
            <a:ext cx="2786039" cy="923330"/>
          </a:xfrm>
          <a:prstGeom prst="rect">
            <a:avLst/>
          </a:prstGeom>
          <a:solidFill>
            <a:schemeClr val="bg1"/>
          </a:solidFill>
        </p:spPr>
        <p:txBody>
          <a:bodyPr wrap="none" rtlCol="0">
            <a:spAutoFit/>
          </a:bodyPr>
          <a:lstStyle/>
          <a:p>
            <a:r>
              <a:rPr lang="en-US" dirty="0" smtClean="0">
                <a:solidFill>
                  <a:srgbClr val="008000"/>
                </a:solidFill>
              </a:rPr>
              <a:t>Green = </a:t>
            </a:r>
            <a:r>
              <a:rPr lang="en-US" dirty="0">
                <a:solidFill>
                  <a:srgbClr val="008000"/>
                </a:solidFill>
              </a:rPr>
              <a:t>photosynthesis</a:t>
            </a:r>
            <a:endParaRPr lang="en-US" dirty="0" smtClean="0">
              <a:solidFill>
                <a:srgbClr val="008000"/>
              </a:solidFill>
            </a:endParaRPr>
          </a:p>
          <a:p>
            <a:r>
              <a:rPr lang="en-US" dirty="0" smtClean="0">
                <a:solidFill>
                  <a:srgbClr val="FF6600"/>
                </a:solidFill>
              </a:rPr>
              <a:t>Orange = carbon fixation</a:t>
            </a:r>
          </a:p>
          <a:p>
            <a:r>
              <a:rPr lang="en-US" dirty="0" smtClean="0">
                <a:solidFill>
                  <a:srgbClr val="0000FF"/>
                </a:solidFill>
              </a:rPr>
              <a:t>Blue = nitrogen assimilation </a:t>
            </a:r>
            <a:endParaRPr lang="en-US" dirty="0">
              <a:solidFill>
                <a:srgbClr val="0000FF"/>
              </a:solidFill>
            </a:endParaRPr>
          </a:p>
        </p:txBody>
      </p:sp>
      <p:sp>
        <p:nvSpPr>
          <p:cNvPr id="6" name="Rectangle 5"/>
          <p:cNvSpPr/>
          <p:nvPr/>
        </p:nvSpPr>
        <p:spPr>
          <a:xfrm>
            <a:off x="3400141" y="1897130"/>
            <a:ext cx="1390124" cy="369332"/>
          </a:xfrm>
          <a:prstGeom prst="rect">
            <a:avLst/>
          </a:prstGeom>
        </p:spPr>
        <p:txBody>
          <a:bodyPr wrap="none">
            <a:spAutoFit/>
          </a:bodyPr>
          <a:lstStyle/>
          <a:p>
            <a:r>
              <a:rPr lang="en-US" dirty="0" err="1" smtClean="0"/>
              <a:t>Haptophytes</a:t>
            </a:r>
            <a:endParaRPr lang="en-US" dirty="0"/>
          </a:p>
        </p:txBody>
      </p:sp>
    </p:spTree>
    <p:extLst>
      <p:ext uri="{BB962C8B-B14F-4D97-AF65-F5344CB8AC3E}">
        <p14:creationId xmlns:p14="http://schemas.microsoft.com/office/powerpoint/2010/main" val="35390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01901"/>
            <a:ext cx="9258300" cy="1143000"/>
          </a:xfrm>
        </p:spPr>
        <p:txBody>
          <a:bodyPr>
            <a:normAutofit fontScale="90000"/>
          </a:bodyPr>
          <a:lstStyle/>
          <a:p>
            <a:pPr algn="l"/>
            <a:r>
              <a:rPr lang="en-US" i="1" dirty="0" smtClean="0">
                <a:solidFill>
                  <a:srgbClr val="FFFFFF"/>
                </a:solidFill>
              </a:rPr>
              <a:t>Climate change impacts from a microbial </a:t>
            </a:r>
            <a:r>
              <a:rPr lang="en-US" i="1" dirty="0" smtClean="0">
                <a:solidFill>
                  <a:srgbClr val="FFFFFF"/>
                </a:solidFill>
              </a:rPr>
              <a:t>perspective</a:t>
            </a:r>
            <a:br>
              <a:rPr lang="en-US" i="1" dirty="0" smtClean="0">
                <a:solidFill>
                  <a:srgbClr val="FFFFFF"/>
                </a:solidFill>
              </a:rPr>
            </a:br>
            <a:endParaRPr lang="en-US" dirty="0">
              <a:solidFill>
                <a:srgbClr val="FFFFFF"/>
              </a:solidFill>
            </a:endParaRPr>
          </a:p>
        </p:txBody>
      </p:sp>
      <p:pic>
        <p:nvPicPr>
          <p:cNvPr id="4" name="Content Placeholder 3" descr="Oliver and Falkowski NatRevMicro Foodweb fig.bmp"/>
          <p:cNvPicPr>
            <a:picLocks noGrp="1" noChangeAspect="1"/>
          </p:cNvPicPr>
          <p:nvPr>
            <p:ph idx="1"/>
          </p:nvPr>
        </p:nvPicPr>
        <p:blipFill rotWithShape="1">
          <a:blip r:embed="rId3">
            <a:extLst>
              <a:ext uri="{28A0092B-C50C-407E-A947-70E740481C1C}">
                <a14:useLocalDpi xmlns:a14="http://schemas.microsoft.com/office/drawing/2010/main" val="0"/>
              </a:ext>
            </a:extLst>
          </a:blip>
          <a:srcRect l="-217" r="394"/>
          <a:stretch/>
        </p:blipFill>
        <p:spPr>
          <a:xfrm>
            <a:off x="5854121" y="1661507"/>
            <a:ext cx="4324206" cy="3067918"/>
          </a:xfrm>
        </p:spPr>
      </p:pic>
      <p:sp>
        <p:nvSpPr>
          <p:cNvPr id="16" name="TextBox 15"/>
          <p:cNvSpPr txBox="1"/>
          <p:nvPr/>
        </p:nvSpPr>
        <p:spPr>
          <a:xfrm>
            <a:off x="6511788" y="4449536"/>
            <a:ext cx="3666539" cy="276999"/>
          </a:xfrm>
          <a:prstGeom prst="rect">
            <a:avLst/>
          </a:prstGeom>
          <a:noFill/>
        </p:spPr>
        <p:txBody>
          <a:bodyPr wrap="none" rtlCol="0">
            <a:spAutoFit/>
          </a:bodyPr>
          <a:lstStyle/>
          <a:p>
            <a:r>
              <a:rPr lang="en-US" sz="1200" dirty="0" err="1" smtClean="0">
                <a:solidFill>
                  <a:srgbClr val="FFFFFF"/>
                </a:solidFill>
              </a:rPr>
              <a:t>Falkowski</a:t>
            </a:r>
            <a:r>
              <a:rPr lang="en-US" sz="1200" dirty="0" smtClean="0">
                <a:solidFill>
                  <a:srgbClr val="FFFFFF"/>
                </a:solidFill>
              </a:rPr>
              <a:t> &amp; Oliver, 2007 Nat. Rev. </a:t>
            </a:r>
            <a:r>
              <a:rPr lang="en-US" sz="1200" dirty="0" err="1" smtClean="0">
                <a:solidFill>
                  <a:srgbClr val="FFFFFF"/>
                </a:solidFill>
              </a:rPr>
              <a:t>Microbiol</a:t>
            </a:r>
            <a:r>
              <a:rPr lang="en-US" sz="1200" dirty="0" smtClean="0">
                <a:solidFill>
                  <a:srgbClr val="FFFFFF"/>
                </a:solidFill>
              </a:rPr>
              <a:t>. 5:813-819</a:t>
            </a:r>
          </a:p>
        </p:txBody>
      </p:sp>
    </p:spTree>
    <p:extLst>
      <p:ext uri="{BB962C8B-B14F-4D97-AF65-F5344CB8AC3E}">
        <p14:creationId xmlns:p14="http://schemas.microsoft.com/office/powerpoint/2010/main" val="41204179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01901"/>
            <a:ext cx="9258300" cy="1143000"/>
          </a:xfrm>
        </p:spPr>
        <p:txBody>
          <a:bodyPr>
            <a:normAutofit fontScale="90000"/>
          </a:bodyPr>
          <a:lstStyle/>
          <a:p>
            <a:pPr algn="l"/>
            <a:r>
              <a:rPr lang="en-US" i="1" dirty="0" smtClean="0">
                <a:solidFill>
                  <a:srgbClr val="FFFFFF"/>
                </a:solidFill>
              </a:rPr>
              <a:t>Climate change impacts from a microbial </a:t>
            </a:r>
            <a:r>
              <a:rPr lang="en-US" i="1" dirty="0" smtClean="0">
                <a:solidFill>
                  <a:srgbClr val="FFFFFF"/>
                </a:solidFill>
              </a:rPr>
              <a:t>perspective</a:t>
            </a:r>
            <a:br>
              <a:rPr lang="en-US" i="1" dirty="0" smtClean="0">
                <a:solidFill>
                  <a:srgbClr val="FFFFFF"/>
                </a:solidFill>
              </a:rPr>
            </a:br>
            <a:endParaRPr lang="en-US" dirty="0">
              <a:solidFill>
                <a:srgbClr val="FFFFFF"/>
              </a:solidFill>
            </a:endParaRPr>
          </a:p>
        </p:txBody>
      </p:sp>
      <p:pic>
        <p:nvPicPr>
          <p:cNvPr id="4" name="Content Placeholder 3" descr="Oliver and Falkowski NatRevMicro Foodweb fig.bmp"/>
          <p:cNvPicPr>
            <a:picLocks noGrp="1" noChangeAspect="1"/>
          </p:cNvPicPr>
          <p:nvPr>
            <p:ph idx="1"/>
          </p:nvPr>
        </p:nvPicPr>
        <p:blipFill rotWithShape="1">
          <a:blip r:embed="rId3">
            <a:extLst>
              <a:ext uri="{28A0092B-C50C-407E-A947-70E740481C1C}">
                <a14:useLocalDpi xmlns:a14="http://schemas.microsoft.com/office/drawing/2010/main" val="0"/>
              </a:ext>
            </a:extLst>
          </a:blip>
          <a:srcRect l="-217" r="394"/>
          <a:stretch/>
        </p:blipFill>
        <p:spPr>
          <a:xfrm>
            <a:off x="5854121" y="1661507"/>
            <a:ext cx="4324206" cy="3067918"/>
          </a:xfrm>
        </p:spPr>
      </p:pic>
      <p:sp>
        <p:nvSpPr>
          <p:cNvPr id="3" name="TextBox 2"/>
          <p:cNvSpPr txBox="1"/>
          <p:nvPr/>
        </p:nvSpPr>
        <p:spPr>
          <a:xfrm>
            <a:off x="1066010" y="1644901"/>
            <a:ext cx="1441420" cy="369332"/>
          </a:xfrm>
          <a:prstGeom prst="rect">
            <a:avLst/>
          </a:prstGeom>
          <a:noFill/>
        </p:spPr>
        <p:txBody>
          <a:bodyPr wrap="none" rtlCol="0">
            <a:spAutoFit/>
          </a:bodyPr>
          <a:lstStyle/>
          <a:p>
            <a:r>
              <a:rPr lang="en-US" b="1" u="sng" dirty="0" smtClean="0">
                <a:solidFill>
                  <a:srgbClr val="FFFFFF"/>
                </a:solidFill>
              </a:rPr>
              <a:t>Temperature</a:t>
            </a:r>
          </a:p>
        </p:txBody>
      </p:sp>
      <p:cxnSp>
        <p:nvCxnSpPr>
          <p:cNvPr id="6" name="Straight Arrow Connector 5"/>
          <p:cNvCxnSpPr/>
          <p:nvPr/>
        </p:nvCxnSpPr>
        <p:spPr>
          <a:xfrm>
            <a:off x="3599287" y="4745439"/>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092121" y="5015036"/>
            <a:ext cx="2448469" cy="369332"/>
          </a:xfrm>
          <a:prstGeom prst="rect">
            <a:avLst/>
          </a:prstGeom>
        </p:spPr>
        <p:txBody>
          <a:bodyPr wrap="none">
            <a:spAutoFit/>
          </a:bodyPr>
          <a:lstStyle/>
          <a:p>
            <a:r>
              <a:rPr lang="en-US" dirty="0" smtClean="0">
                <a:solidFill>
                  <a:srgbClr val="FFFFFF"/>
                </a:solidFill>
              </a:rPr>
              <a:t>Distribution of nutrients</a:t>
            </a:r>
            <a:endParaRPr lang="en-US" dirty="0">
              <a:solidFill>
                <a:srgbClr val="FFFFFF"/>
              </a:solidFill>
            </a:endParaRPr>
          </a:p>
        </p:txBody>
      </p:sp>
      <p:sp>
        <p:nvSpPr>
          <p:cNvPr id="9" name="Rectangle 8"/>
          <p:cNvSpPr/>
          <p:nvPr/>
        </p:nvSpPr>
        <p:spPr>
          <a:xfrm>
            <a:off x="2637907" y="4360093"/>
            <a:ext cx="2852063" cy="369332"/>
          </a:xfrm>
          <a:prstGeom prst="rect">
            <a:avLst/>
          </a:prstGeom>
        </p:spPr>
        <p:txBody>
          <a:bodyPr wrap="none">
            <a:spAutoFit/>
          </a:bodyPr>
          <a:lstStyle/>
          <a:p>
            <a:r>
              <a:rPr lang="en-US" b="1" u="sng" dirty="0">
                <a:solidFill>
                  <a:srgbClr val="FFFFFF"/>
                </a:solidFill>
              </a:rPr>
              <a:t>Shifts in wind-driven mixing</a:t>
            </a:r>
          </a:p>
        </p:txBody>
      </p:sp>
      <p:cxnSp>
        <p:nvCxnSpPr>
          <p:cNvPr id="10" name="Straight Arrow Connector 9"/>
          <p:cNvCxnSpPr/>
          <p:nvPr/>
        </p:nvCxnSpPr>
        <p:spPr>
          <a:xfrm>
            <a:off x="4140255" y="5384368"/>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621013" y="5675561"/>
            <a:ext cx="3566389" cy="923330"/>
          </a:xfrm>
          <a:prstGeom prst="rect">
            <a:avLst/>
          </a:prstGeom>
        </p:spPr>
        <p:txBody>
          <a:bodyPr wrap="square">
            <a:spAutoFit/>
          </a:bodyPr>
          <a:lstStyle/>
          <a:p>
            <a:r>
              <a:rPr lang="en-US" dirty="0" smtClean="0">
                <a:solidFill>
                  <a:srgbClr val="FFFFFF"/>
                </a:solidFill>
              </a:rPr>
              <a:t>Distribution of biogeochemical processes &amp; organisms (size and taxonomic distribution)</a:t>
            </a:r>
            <a:endParaRPr lang="en-US" dirty="0">
              <a:solidFill>
                <a:srgbClr val="FFFFFF"/>
              </a:solidFill>
            </a:endParaRPr>
          </a:p>
        </p:txBody>
      </p:sp>
      <p:cxnSp>
        <p:nvCxnSpPr>
          <p:cNvPr id="12" name="Straight Arrow Connector 11"/>
          <p:cNvCxnSpPr/>
          <p:nvPr/>
        </p:nvCxnSpPr>
        <p:spPr>
          <a:xfrm>
            <a:off x="1955139" y="2014233"/>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768790" y="2305281"/>
            <a:ext cx="1421783" cy="369332"/>
          </a:xfrm>
          <a:prstGeom prst="rect">
            <a:avLst/>
          </a:prstGeom>
        </p:spPr>
        <p:txBody>
          <a:bodyPr wrap="none">
            <a:spAutoFit/>
          </a:bodyPr>
          <a:lstStyle/>
          <a:p>
            <a:r>
              <a:rPr lang="en-US" dirty="0" smtClean="0">
                <a:solidFill>
                  <a:srgbClr val="FFFFFF"/>
                </a:solidFill>
              </a:rPr>
              <a:t>Growth rates</a:t>
            </a:r>
            <a:endParaRPr lang="en-US" dirty="0">
              <a:solidFill>
                <a:srgbClr val="FFFFFF"/>
              </a:solidFill>
            </a:endParaRPr>
          </a:p>
        </p:txBody>
      </p:sp>
      <p:cxnSp>
        <p:nvCxnSpPr>
          <p:cNvPr id="14" name="Straight Arrow Connector 13"/>
          <p:cNvCxnSpPr/>
          <p:nvPr/>
        </p:nvCxnSpPr>
        <p:spPr>
          <a:xfrm>
            <a:off x="2496107" y="2634407"/>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440147" y="2920018"/>
            <a:ext cx="3294348" cy="923330"/>
          </a:xfrm>
          <a:prstGeom prst="rect">
            <a:avLst/>
          </a:prstGeom>
        </p:spPr>
        <p:txBody>
          <a:bodyPr wrap="square">
            <a:spAutoFit/>
          </a:bodyPr>
          <a:lstStyle/>
          <a:p>
            <a:r>
              <a:rPr lang="en-US" dirty="0" smtClean="0">
                <a:solidFill>
                  <a:srgbClr val="FFFFFF"/>
                </a:solidFill>
              </a:rPr>
              <a:t>Shifts in resource utilization (balance of carbon cycle &amp; increased CO</a:t>
            </a:r>
            <a:r>
              <a:rPr lang="en-US" baseline="-25000" dirty="0" smtClean="0">
                <a:solidFill>
                  <a:srgbClr val="FFFFFF"/>
                </a:solidFill>
              </a:rPr>
              <a:t>2</a:t>
            </a:r>
            <a:r>
              <a:rPr lang="en-US" dirty="0" smtClean="0">
                <a:solidFill>
                  <a:srgbClr val="FFFFFF"/>
                </a:solidFill>
              </a:rPr>
              <a:t> respiration)</a:t>
            </a:r>
            <a:endParaRPr lang="en-US" dirty="0">
              <a:solidFill>
                <a:srgbClr val="FFFFFF"/>
              </a:solidFill>
            </a:endParaRPr>
          </a:p>
        </p:txBody>
      </p:sp>
      <p:sp>
        <p:nvSpPr>
          <p:cNvPr id="16" name="TextBox 15"/>
          <p:cNvSpPr txBox="1"/>
          <p:nvPr/>
        </p:nvSpPr>
        <p:spPr>
          <a:xfrm>
            <a:off x="6511788" y="4449536"/>
            <a:ext cx="3666539" cy="276999"/>
          </a:xfrm>
          <a:prstGeom prst="rect">
            <a:avLst/>
          </a:prstGeom>
          <a:noFill/>
        </p:spPr>
        <p:txBody>
          <a:bodyPr wrap="none" rtlCol="0">
            <a:spAutoFit/>
          </a:bodyPr>
          <a:lstStyle/>
          <a:p>
            <a:r>
              <a:rPr lang="en-US" sz="1200" dirty="0" err="1" smtClean="0">
                <a:solidFill>
                  <a:srgbClr val="FFFFFF"/>
                </a:solidFill>
              </a:rPr>
              <a:t>Falkowski</a:t>
            </a:r>
            <a:r>
              <a:rPr lang="en-US" sz="1200" dirty="0" smtClean="0">
                <a:solidFill>
                  <a:srgbClr val="FFFFFF"/>
                </a:solidFill>
              </a:rPr>
              <a:t> &amp; Oliver, 2007 Nat. Rev. </a:t>
            </a:r>
            <a:r>
              <a:rPr lang="en-US" sz="1200" dirty="0" err="1" smtClean="0">
                <a:solidFill>
                  <a:srgbClr val="FFFFFF"/>
                </a:solidFill>
              </a:rPr>
              <a:t>Microbiol</a:t>
            </a:r>
            <a:r>
              <a:rPr lang="en-US" sz="1200" dirty="0" smtClean="0">
                <a:solidFill>
                  <a:srgbClr val="FFFFFF"/>
                </a:solidFill>
              </a:rPr>
              <a:t>. 5:813-819</a:t>
            </a:r>
          </a:p>
        </p:txBody>
      </p:sp>
      <p:sp>
        <p:nvSpPr>
          <p:cNvPr id="17" name="TextBox 16"/>
          <p:cNvSpPr txBox="1"/>
          <p:nvPr/>
        </p:nvSpPr>
        <p:spPr>
          <a:xfrm>
            <a:off x="3361462" y="1292175"/>
            <a:ext cx="1379968" cy="369332"/>
          </a:xfrm>
          <a:prstGeom prst="rect">
            <a:avLst/>
          </a:prstGeom>
          <a:noFill/>
        </p:spPr>
        <p:txBody>
          <a:bodyPr wrap="none" rtlCol="0">
            <a:spAutoFit/>
          </a:bodyPr>
          <a:lstStyle/>
          <a:p>
            <a:r>
              <a:rPr lang="en-US" b="1" u="sng" dirty="0" smtClean="0">
                <a:solidFill>
                  <a:srgbClr val="FFFFFF"/>
                </a:solidFill>
              </a:rPr>
              <a:t>Acidification</a:t>
            </a:r>
          </a:p>
        </p:txBody>
      </p:sp>
      <p:sp>
        <p:nvSpPr>
          <p:cNvPr id="18" name="TextBox 17"/>
          <p:cNvSpPr txBox="1"/>
          <p:nvPr/>
        </p:nvSpPr>
        <p:spPr>
          <a:xfrm>
            <a:off x="6316771" y="4846384"/>
            <a:ext cx="2475449" cy="369332"/>
          </a:xfrm>
          <a:prstGeom prst="rect">
            <a:avLst/>
          </a:prstGeom>
          <a:noFill/>
        </p:spPr>
        <p:txBody>
          <a:bodyPr wrap="square" rtlCol="0">
            <a:spAutoFit/>
          </a:bodyPr>
          <a:lstStyle/>
          <a:p>
            <a:r>
              <a:rPr lang="en-US" b="1" u="sng" dirty="0" smtClean="0">
                <a:solidFill>
                  <a:srgbClr val="FFFFFF"/>
                </a:solidFill>
              </a:rPr>
              <a:t>Reduction in sea ice </a:t>
            </a:r>
          </a:p>
        </p:txBody>
      </p:sp>
      <p:cxnSp>
        <p:nvCxnSpPr>
          <p:cNvPr id="19" name="Straight Arrow Connector 18"/>
          <p:cNvCxnSpPr/>
          <p:nvPr/>
        </p:nvCxnSpPr>
        <p:spPr>
          <a:xfrm>
            <a:off x="7266249" y="5283377"/>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964131" y="1688416"/>
            <a:ext cx="352247" cy="285611"/>
          </a:xfrm>
          <a:prstGeom prst="straightConnector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781610" y="2015179"/>
            <a:ext cx="2162183" cy="646331"/>
          </a:xfrm>
          <a:prstGeom prst="rect">
            <a:avLst/>
          </a:prstGeom>
        </p:spPr>
        <p:txBody>
          <a:bodyPr wrap="none">
            <a:spAutoFit/>
          </a:bodyPr>
          <a:lstStyle/>
          <a:p>
            <a:r>
              <a:rPr lang="en-US" dirty="0" smtClean="0">
                <a:solidFill>
                  <a:srgbClr val="FFFFFF"/>
                </a:solidFill>
              </a:rPr>
              <a:t>Rapid evolution</a:t>
            </a:r>
            <a:r>
              <a:rPr lang="en-US" dirty="0" smtClean="0">
                <a:solidFill>
                  <a:srgbClr val="FFFFFF"/>
                </a:solidFill>
              </a:rPr>
              <a:t>/</a:t>
            </a:r>
          </a:p>
          <a:p>
            <a:r>
              <a:rPr lang="en-US" dirty="0" smtClean="0">
                <a:solidFill>
                  <a:srgbClr val="FFFFFF"/>
                </a:solidFill>
              </a:rPr>
              <a:t>Adaptation/selection</a:t>
            </a:r>
            <a:endParaRPr lang="en-US" dirty="0">
              <a:solidFill>
                <a:srgbClr val="FFFFFF"/>
              </a:solidFill>
            </a:endParaRPr>
          </a:p>
        </p:txBody>
      </p:sp>
      <p:sp>
        <p:nvSpPr>
          <p:cNvPr id="22" name="Rectangle 21"/>
          <p:cNvSpPr/>
          <p:nvPr/>
        </p:nvSpPr>
        <p:spPr>
          <a:xfrm>
            <a:off x="7039294" y="5563006"/>
            <a:ext cx="2998410" cy="923330"/>
          </a:xfrm>
          <a:prstGeom prst="rect">
            <a:avLst/>
          </a:prstGeom>
        </p:spPr>
        <p:txBody>
          <a:bodyPr wrap="square">
            <a:spAutoFit/>
          </a:bodyPr>
          <a:lstStyle/>
          <a:p>
            <a:pPr marL="285750" indent="-285750">
              <a:buFont typeface="Arial"/>
              <a:buChar char="•"/>
            </a:pPr>
            <a:r>
              <a:rPr lang="en-US" dirty="0" smtClean="0">
                <a:solidFill>
                  <a:srgbClr val="FFFFFF"/>
                </a:solidFill>
              </a:rPr>
              <a:t>Impact on carbon cycle</a:t>
            </a:r>
          </a:p>
          <a:p>
            <a:pPr marL="285750" indent="-285750">
              <a:buFont typeface="Arial"/>
              <a:buChar char="•"/>
            </a:pPr>
            <a:r>
              <a:rPr lang="en-US" dirty="0" smtClean="0">
                <a:solidFill>
                  <a:srgbClr val="FFFFFF"/>
                </a:solidFill>
              </a:rPr>
              <a:t>Habitat loss leading to shifts in microbial diversity</a:t>
            </a:r>
            <a:endParaRPr lang="en-US" dirty="0">
              <a:solidFill>
                <a:srgbClr val="FFFFFF"/>
              </a:solidFill>
            </a:endParaRPr>
          </a:p>
        </p:txBody>
      </p:sp>
      <p:sp>
        <p:nvSpPr>
          <p:cNvPr id="8" name="Up Arrow 7"/>
          <p:cNvSpPr/>
          <p:nvPr/>
        </p:nvSpPr>
        <p:spPr>
          <a:xfrm>
            <a:off x="7023649" y="1974027"/>
            <a:ext cx="285226" cy="1626147"/>
          </a:xfrm>
          <a:prstGeom prst="upArrow">
            <a:avLst/>
          </a:prstGeom>
          <a:gradFill flip="none" rotWithShape="1">
            <a:gsLst>
              <a:gs pos="0">
                <a:srgbClr val="FF0000"/>
              </a:gs>
              <a:gs pos="100000">
                <a:srgbClr val="FFFFFF"/>
              </a:gs>
            </a:gsLst>
            <a:lin ang="167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018055" y="2920018"/>
            <a:ext cx="291629" cy="369332"/>
          </a:xfrm>
          <a:prstGeom prst="rect">
            <a:avLst/>
          </a:prstGeom>
        </p:spPr>
        <p:txBody>
          <a:bodyPr wrap="none">
            <a:spAutoFit/>
          </a:bodyPr>
          <a:lstStyle/>
          <a:p>
            <a:r>
              <a:rPr lang="en-US" dirty="0" smtClean="0">
                <a:solidFill>
                  <a:srgbClr val="FFFFFF"/>
                </a:solidFill>
              </a:rPr>
              <a:t>?</a:t>
            </a:r>
            <a:endParaRPr lang="en-US" dirty="0"/>
          </a:p>
        </p:txBody>
      </p:sp>
    </p:spTree>
    <p:extLst>
      <p:ext uri="{BB962C8B-B14F-4D97-AF65-F5344CB8AC3E}">
        <p14:creationId xmlns:p14="http://schemas.microsoft.com/office/powerpoint/2010/main" val="42356217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01901"/>
            <a:ext cx="9258300" cy="1143000"/>
          </a:xfrm>
        </p:spPr>
        <p:txBody>
          <a:bodyPr>
            <a:normAutofit fontScale="90000"/>
          </a:bodyPr>
          <a:lstStyle/>
          <a:p>
            <a:pPr algn="l"/>
            <a:r>
              <a:rPr lang="en-US" i="1" dirty="0" smtClean="0">
                <a:solidFill>
                  <a:srgbClr val="FFFFFF"/>
                </a:solidFill>
              </a:rPr>
              <a:t>Climate change impacts from a microbial </a:t>
            </a:r>
            <a:r>
              <a:rPr lang="en-US" i="1" dirty="0" smtClean="0">
                <a:solidFill>
                  <a:srgbClr val="FFFFFF"/>
                </a:solidFill>
              </a:rPr>
              <a:t>perspective</a:t>
            </a:r>
            <a:br>
              <a:rPr lang="en-US" i="1" dirty="0" smtClean="0">
                <a:solidFill>
                  <a:srgbClr val="FFFFFF"/>
                </a:solidFill>
              </a:rPr>
            </a:br>
            <a:endParaRPr lang="en-US" dirty="0">
              <a:solidFill>
                <a:srgbClr val="FFFFFF"/>
              </a:solidFill>
            </a:endParaRPr>
          </a:p>
        </p:txBody>
      </p:sp>
      <p:pic>
        <p:nvPicPr>
          <p:cNvPr id="4" name="Content Placeholder 3" descr="Oliver and Falkowski NatRevMicro Foodweb fig.bmp"/>
          <p:cNvPicPr>
            <a:picLocks noGrp="1" noChangeAspect="1"/>
          </p:cNvPicPr>
          <p:nvPr>
            <p:ph idx="1"/>
          </p:nvPr>
        </p:nvPicPr>
        <p:blipFill rotWithShape="1">
          <a:blip r:embed="rId3">
            <a:extLst>
              <a:ext uri="{28A0092B-C50C-407E-A947-70E740481C1C}">
                <a14:useLocalDpi xmlns:a14="http://schemas.microsoft.com/office/drawing/2010/main" val="0"/>
              </a:ext>
            </a:extLst>
          </a:blip>
          <a:srcRect l="-217" r="394"/>
          <a:stretch/>
        </p:blipFill>
        <p:spPr>
          <a:xfrm>
            <a:off x="5854121" y="1661507"/>
            <a:ext cx="4324206" cy="3067918"/>
          </a:xfrm>
        </p:spPr>
      </p:pic>
      <p:sp>
        <p:nvSpPr>
          <p:cNvPr id="16" name="TextBox 15"/>
          <p:cNvSpPr txBox="1"/>
          <p:nvPr/>
        </p:nvSpPr>
        <p:spPr>
          <a:xfrm>
            <a:off x="6511788" y="4449536"/>
            <a:ext cx="3666539" cy="276999"/>
          </a:xfrm>
          <a:prstGeom prst="rect">
            <a:avLst/>
          </a:prstGeom>
          <a:noFill/>
        </p:spPr>
        <p:txBody>
          <a:bodyPr wrap="none" rtlCol="0">
            <a:spAutoFit/>
          </a:bodyPr>
          <a:lstStyle/>
          <a:p>
            <a:r>
              <a:rPr lang="en-US" sz="1200" dirty="0" err="1" smtClean="0">
                <a:solidFill>
                  <a:srgbClr val="FFFFFF"/>
                </a:solidFill>
              </a:rPr>
              <a:t>Falkowski</a:t>
            </a:r>
            <a:r>
              <a:rPr lang="en-US" sz="1200" dirty="0" smtClean="0">
                <a:solidFill>
                  <a:srgbClr val="FFFFFF"/>
                </a:solidFill>
              </a:rPr>
              <a:t> &amp; Oliver, 2007 Nat. Rev. </a:t>
            </a:r>
            <a:r>
              <a:rPr lang="en-US" sz="1200" dirty="0" err="1" smtClean="0">
                <a:solidFill>
                  <a:srgbClr val="FFFFFF"/>
                </a:solidFill>
              </a:rPr>
              <a:t>Microbiol</a:t>
            </a:r>
            <a:r>
              <a:rPr lang="en-US" sz="1200" dirty="0" smtClean="0">
                <a:solidFill>
                  <a:srgbClr val="FFFFFF"/>
                </a:solidFill>
              </a:rPr>
              <a:t>. 5:813-819</a:t>
            </a:r>
          </a:p>
        </p:txBody>
      </p:sp>
      <p:sp>
        <p:nvSpPr>
          <p:cNvPr id="5" name="TextBox 4"/>
          <p:cNvSpPr txBox="1"/>
          <p:nvPr/>
        </p:nvSpPr>
        <p:spPr>
          <a:xfrm>
            <a:off x="1054617" y="1543954"/>
            <a:ext cx="4665904" cy="1200329"/>
          </a:xfrm>
          <a:prstGeom prst="rect">
            <a:avLst/>
          </a:prstGeom>
          <a:solidFill>
            <a:srgbClr val="FFFFFF"/>
          </a:solidFill>
        </p:spPr>
        <p:txBody>
          <a:bodyPr wrap="square" rtlCol="0">
            <a:spAutoFit/>
          </a:bodyPr>
          <a:lstStyle/>
          <a:p>
            <a:r>
              <a:rPr lang="en-US" dirty="0"/>
              <a:t>I</a:t>
            </a:r>
            <a:r>
              <a:rPr lang="en-US" dirty="0" smtClean="0"/>
              <a:t>ncreased </a:t>
            </a:r>
            <a:r>
              <a:rPr lang="en-US" dirty="0"/>
              <a:t>levels of production by smaller cells and enhancement of the microbial loop which may promote carbon </a:t>
            </a:r>
            <a:r>
              <a:rPr lang="en-US" dirty="0" err="1"/>
              <a:t>remineralization</a:t>
            </a:r>
            <a:r>
              <a:rPr lang="en-US" dirty="0"/>
              <a:t> and decrease the ability for CO</a:t>
            </a:r>
            <a:r>
              <a:rPr lang="en-US" baseline="-25000" dirty="0"/>
              <a:t>2</a:t>
            </a:r>
            <a:r>
              <a:rPr lang="en-US" dirty="0"/>
              <a:t> drawdown</a:t>
            </a:r>
            <a:r>
              <a:rPr lang="en-US" dirty="0"/>
              <a:t> </a:t>
            </a:r>
          </a:p>
        </p:txBody>
      </p:sp>
      <p:sp>
        <p:nvSpPr>
          <p:cNvPr id="8" name="Up Arrow 7"/>
          <p:cNvSpPr/>
          <p:nvPr/>
        </p:nvSpPr>
        <p:spPr>
          <a:xfrm>
            <a:off x="7023649" y="1974027"/>
            <a:ext cx="285226" cy="1626147"/>
          </a:xfrm>
          <a:prstGeom prst="upArrow">
            <a:avLst/>
          </a:prstGeom>
          <a:gradFill flip="none" rotWithShape="1">
            <a:gsLst>
              <a:gs pos="0">
                <a:srgbClr val="FF0000"/>
              </a:gs>
              <a:gs pos="100000">
                <a:srgbClr val="FFFFFF"/>
              </a:gs>
            </a:gsLst>
            <a:lin ang="167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018055" y="2920018"/>
            <a:ext cx="291629" cy="369332"/>
          </a:xfrm>
          <a:prstGeom prst="rect">
            <a:avLst/>
          </a:prstGeom>
        </p:spPr>
        <p:txBody>
          <a:bodyPr wrap="none">
            <a:spAutoFit/>
          </a:bodyPr>
          <a:lstStyle/>
          <a:p>
            <a:r>
              <a:rPr lang="en-US" dirty="0" smtClean="0">
                <a:solidFill>
                  <a:srgbClr val="FFFFFF"/>
                </a:solidFill>
              </a:rPr>
              <a:t>?</a:t>
            </a:r>
            <a:endParaRPr lang="en-US" dirty="0"/>
          </a:p>
        </p:txBody>
      </p:sp>
      <p:sp>
        <p:nvSpPr>
          <p:cNvPr id="24" name="Rectangle 23"/>
          <p:cNvSpPr/>
          <p:nvPr/>
        </p:nvSpPr>
        <p:spPr>
          <a:xfrm>
            <a:off x="1187112" y="2853182"/>
            <a:ext cx="4533409" cy="3662541"/>
          </a:xfrm>
          <a:prstGeom prst="rect">
            <a:avLst/>
          </a:prstGeom>
        </p:spPr>
        <p:txBody>
          <a:bodyPr wrap="square">
            <a:spAutoFit/>
          </a:bodyPr>
          <a:lstStyle/>
          <a:p>
            <a:pPr marL="285750" indent="-285750">
              <a:spcAft>
                <a:spcPts val="600"/>
              </a:spcAft>
              <a:buFont typeface="Arial"/>
              <a:buChar char="•"/>
            </a:pPr>
            <a:r>
              <a:rPr lang="en-US" dirty="0">
                <a:solidFill>
                  <a:srgbClr val="FFFFFF"/>
                </a:solidFill>
              </a:rPr>
              <a:t>Southward shifts in frontal zones were used as indicators to predict future </a:t>
            </a:r>
            <a:r>
              <a:rPr lang="en-US" dirty="0" smtClean="0">
                <a:solidFill>
                  <a:srgbClr val="FFFFFF"/>
                </a:solidFill>
              </a:rPr>
              <a:t>Sub-Antarctic </a:t>
            </a:r>
            <a:r>
              <a:rPr lang="en-US" dirty="0">
                <a:solidFill>
                  <a:srgbClr val="FFFFFF"/>
                </a:solidFill>
              </a:rPr>
              <a:t>zone oceanographic </a:t>
            </a:r>
            <a:r>
              <a:rPr lang="en-US" dirty="0" smtClean="0">
                <a:solidFill>
                  <a:srgbClr val="FFFFFF"/>
                </a:solidFill>
              </a:rPr>
              <a:t>conditions </a:t>
            </a:r>
            <a:r>
              <a:rPr lang="en-US" sz="1200" i="1" dirty="0" smtClean="0">
                <a:solidFill>
                  <a:srgbClr val="FFFFFF"/>
                </a:solidFill>
              </a:rPr>
              <a:t>(</a:t>
            </a:r>
            <a:r>
              <a:rPr lang="en-US" sz="1200" i="1" dirty="0">
                <a:solidFill>
                  <a:srgbClr val="FFFFFF"/>
                </a:solidFill>
              </a:rPr>
              <a:t>Evans et al. 2011</a:t>
            </a:r>
            <a:r>
              <a:rPr lang="en-US" sz="1200" i="1" dirty="0">
                <a:solidFill>
                  <a:srgbClr val="FFFFFF"/>
                </a:solidFill>
              </a:rPr>
              <a:t> </a:t>
            </a:r>
            <a:r>
              <a:rPr lang="en-US" sz="1200" i="1" dirty="0" smtClean="0">
                <a:solidFill>
                  <a:srgbClr val="FFFFFF"/>
                </a:solidFill>
              </a:rPr>
              <a:t> </a:t>
            </a:r>
            <a:r>
              <a:rPr lang="en-US" sz="1200" i="1" dirty="0">
                <a:solidFill>
                  <a:srgbClr val="FFFFFF"/>
                </a:solidFill>
              </a:rPr>
              <a:t>DSRII 58:2150-2161</a:t>
            </a:r>
            <a:r>
              <a:rPr lang="en-US" sz="1200" i="1" dirty="0">
                <a:solidFill>
                  <a:srgbClr val="FFFFFF"/>
                </a:solidFill>
              </a:rPr>
              <a:t> </a:t>
            </a:r>
            <a:r>
              <a:rPr lang="en-US" sz="1200" i="1" dirty="0" smtClean="0">
                <a:solidFill>
                  <a:srgbClr val="FFFFFF"/>
                </a:solidFill>
              </a:rPr>
              <a:t>)</a:t>
            </a:r>
          </a:p>
          <a:p>
            <a:pPr marL="285750" indent="-285750">
              <a:spcAft>
                <a:spcPts val="600"/>
              </a:spcAft>
              <a:buFont typeface="Arial"/>
              <a:buChar char="•"/>
            </a:pPr>
            <a:r>
              <a:rPr lang="en-US" dirty="0">
                <a:solidFill>
                  <a:srgbClr val="FFFFFF"/>
                </a:solidFill>
              </a:rPr>
              <a:t>L</a:t>
            </a:r>
            <a:r>
              <a:rPr lang="en-US" dirty="0" smtClean="0">
                <a:solidFill>
                  <a:srgbClr val="FFFFFF"/>
                </a:solidFill>
              </a:rPr>
              <a:t>ow </a:t>
            </a:r>
            <a:r>
              <a:rPr lang="en-US" dirty="0">
                <a:solidFill>
                  <a:srgbClr val="FFFFFF"/>
                </a:solidFill>
              </a:rPr>
              <a:t>sea </a:t>
            </a:r>
            <a:r>
              <a:rPr lang="en-US" dirty="0" smtClean="0">
                <a:solidFill>
                  <a:srgbClr val="FFFFFF"/>
                </a:solidFill>
              </a:rPr>
              <a:t>ice – melt </a:t>
            </a:r>
            <a:r>
              <a:rPr lang="en-US" dirty="0">
                <a:solidFill>
                  <a:srgbClr val="FFFFFF"/>
                </a:solidFill>
              </a:rPr>
              <a:t>waters </a:t>
            </a:r>
            <a:r>
              <a:rPr lang="en-US" dirty="0" smtClean="0">
                <a:solidFill>
                  <a:srgbClr val="FFFFFF"/>
                </a:solidFill>
              </a:rPr>
              <a:t>in </a:t>
            </a:r>
            <a:r>
              <a:rPr lang="en-US" dirty="0">
                <a:solidFill>
                  <a:srgbClr val="FFFFFF"/>
                </a:solidFill>
              </a:rPr>
              <a:t>the </a:t>
            </a:r>
            <a:r>
              <a:rPr lang="en-US" dirty="0" smtClean="0">
                <a:solidFill>
                  <a:srgbClr val="FFFFFF"/>
                </a:solidFill>
              </a:rPr>
              <a:t>Arctic observed increased levels of production and carbohydrate respiration </a:t>
            </a:r>
            <a:r>
              <a:rPr lang="en-US" sz="1200" i="1" dirty="0" smtClean="0">
                <a:solidFill>
                  <a:srgbClr val="FFFFFF"/>
                </a:solidFill>
              </a:rPr>
              <a:t>(</a:t>
            </a:r>
            <a:r>
              <a:rPr lang="en-US" sz="1200" i="1" dirty="0">
                <a:solidFill>
                  <a:srgbClr val="FFFFFF"/>
                </a:solidFill>
              </a:rPr>
              <a:t>Montserrat et al. 2010, Polar Biology </a:t>
            </a:r>
            <a:r>
              <a:rPr lang="en-US" sz="1200" i="1" dirty="0" smtClean="0">
                <a:solidFill>
                  <a:srgbClr val="FFFFFF"/>
                </a:solidFill>
              </a:rPr>
              <a:t>33:</a:t>
            </a:r>
            <a:r>
              <a:rPr lang="en-US" sz="1200" i="1" dirty="0">
                <a:solidFill>
                  <a:srgbClr val="FFFFFF"/>
                </a:solidFill>
              </a:rPr>
              <a:t>16833-1694) </a:t>
            </a:r>
            <a:endParaRPr lang="en-US" sz="1200" i="1" dirty="0" smtClean="0">
              <a:solidFill>
                <a:srgbClr val="FFFFFF"/>
              </a:solidFill>
            </a:endParaRPr>
          </a:p>
          <a:p>
            <a:pPr marL="285750" indent="-285750">
              <a:buFont typeface="Arial"/>
              <a:buChar char="•"/>
            </a:pPr>
            <a:r>
              <a:rPr lang="en-US" dirty="0">
                <a:solidFill>
                  <a:srgbClr val="FFFFFF"/>
                </a:solidFill>
              </a:rPr>
              <a:t>I</a:t>
            </a:r>
            <a:r>
              <a:rPr lang="en-US" dirty="0" smtClean="0">
                <a:solidFill>
                  <a:srgbClr val="FFFFFF"/>
                </a:solidFill>
              </a:rPr>
              <a:t>ncreased production of </a:t>
            </a:r>
            <a:r>
              <a:rPr lang="en-US" dirty="0">
                <a:solidFill>
                  <a:srgbClr val="FFFFFF"/>
                </a:solidFill>
              </a:rPr>
              <a:t>particulate organic carbon (POC) leads to </a:t>
            </a:r>
            <a:r>
              <a:rPr lang="en-US" dirty="0" smtClean="0">
                <a:solidFill>
                  <a:srgbClr val="FFFFFF"/>
                </a:solidFill>
              </a:rPr>
              <a:t>increased efficiency </a:t>
            </a:r>
            <a:r>
              <a:rPr lang="en-US" dirty="0">
                <a:solidFill>
                  <a:srgbClr val="FFFFFF"/>
                </a:solidFill>
              </a:rPr>
              <a:t>of </a:t>
            </a:r>
            <a:r>
              <a:rPr lang="en-US" dirty="0" err="1">
                <a:solidFill>
                  <a:srgbClr val="FFFFFF"/>
                </a:solidFill>
              </a:rPr>
              <a:t>remineralization</a:t>
            </a:r>
            <a:r>
              <a:rPr lang="en-US" dirty="0">
                <a:solidFill>
                  <a:srgbClr val="FFFFFF"/>
                </a:solidFill>
              </a:rPr>
              <a:t> of </a:t>
            </a:r>
            <a:r>
              <a:rPr lang="en-US" dirty="0" smtClean="0">
                <a:solidFill>
                  <a:srgbClr val="FFFFFF"/>
                </a:solidFill>
              </a:rPr>
              <a:t>POC – response is local </a:t>
            </a:r>
            <a:r>
              <a:rPr lang="en-US" sz="1200" i="1" dirty="0" smtClean="0">
                <a:solidFill>
                  <a:srgbClr val="FFFFFF"/>
                </a:solidFill>
              </a:rPr>
              <a:t>(Miki et </a:t>
            </a:r>
            <a:r>
              <a:rPr lang="en-US" sz="1200" i="1" dirty="0">
                <a:solidFill>
                  <a:srgbClr val="FFFFFF"/>
                </a:solidFill>
              </a:rPr>
              <a:t>al. 2008, </a:t>
            </a:r>
            <a:r>
              <a:rPr lang="en-US" sz="1200" i="1" dirty="0" smtClean="0">
                <a:solidFill>
                  <a:srgbClr val="FFFFFF"/>
                </a:solidFill>
              </a:rPr>
              <a:t>MEPS </a:t>
            </a:r>
            <a:r>
              <a:rPr lang="en-US" sz="1200" i="1" dirty="0">
                <a:solidFill>
                  <a:srgbClr val="FFFFFF"/>
                </a:solidFill>
              </a:rPr>
              <a:t>366: 1-14</a:t>
            </a:r>
            <a:r>
              <a:rPr lang="en-US" sz="1200" i="1" dirty="0" smtClean="0">
                <a:solidFill>
                  <a:srgbClr val="FFFFFF"/>
                </a:solidFill>
              </a:rPr>
              <a:t>)</a:t>
            </a:r>
          </a:p>
          <a:p>
            <a:pPr marL="285750" indent="-285750">
              <a:buFont typeface="Arial"/>
              <a:buChar char="•"/>
            </a:pPr>
            <a:endParaRPr lang="en-US" dirty="0">
              <a:solidFill>
                <a:srgbClr val="FFFFFF"/>
              </a:solidFill>
            </a:endParaRPr>
          </a:p>
        </p:txBody>
      </p:sp>
      <p:sp>
        <p:nvSpPr>
          <p:cNvPr id="25" name="Rectangle 24"/>
          <p:cNvSpPr/>
          <p:nvPr/>
        </p:nvSpPr>
        <p:spPr>
          <a:xfrm>
            <a:off x="5720520" y="4882923"/>
            <a:ext cx="4566479" cy="1738937"/>
          </a:xfrm>
          <a:prstGeom prst="rect">
            <a:avLst/>
          </a:prstGeom>
        </p:spPr>
        <p:txBody>
          <a:bodyPr wrap="square">
            <a:spAutoFit/>
          </a:bodyPr>
          <a:lstStyle/>
          <a:p>
            <a:pPr marL="285750" indent="-285750">
              <a:spcAft>
                <a:spcPts val="600"/>
              </a:spcAft>
              <a:buFont typeface="Arial"/>
              <a:buChar char="•"/>
            </a:pPr>
            <a:r>
              <a:rPr lang="en-US" dirty="0" smtClean="0">
                <a:solidFill>
                  <a:srgbClr val="FFFFFF"/>
                </a:solidFill>
              </a:rPr>
              <a:t>More </a:t>
            </a:r>
            <a:r>
              <a:rPr lang="en-US" dirty="0">
                <a:solidFill>
                  <a:srgbClr val="FFFFFF"/>
                </a:solidFill>
              </a:rPr>
              <a:t>carbon will be routed through dissolved organic carbon and bacteria </a:t>
            </a:r>
            <a:r>
              <a:rPr lang="en-US" sz="1200" dirty="0" smtClean="0">
                <a:solidFill>
                  <a:srgbClr val="FFFFFF"/>
                </a:solidFill>
              </a:rPr>
              <a:t>(</a:t>
            </a:r>
            <a:r>
              <a:rPr lang="en-US" sz="1200" dirty="0" err="1" smtClean="0">
                <a:solidFill>
                  <a:srgbClr val="FFFFFF"/>
                </a:solidFill>
              </a:rPr>
              <a:t>Kirchman</a:t>
            </a:r>
            <a:r>
              <a:rPr lang="en-US" sz="1200" dirty="0" smtClean="0">
                <a:solidFill>
                  <a:srgbClr val="FFFFFF"/>
                </a:solidFill>
              </a:rPr>
              <a:t> </a:t>
            </a:r>
            <a:r>
              <a:rPr lang="en-US" sz="1200" dirty="0">
                <a:solidFill>
                  <a:srgbClr val="FFFFFF"/>
                </a:solidFill>
              </a:rPr>
              <a:t>et al. 2009 Nat. Rev. </a:t>
            </a:r>
            <a:r>
              <a:rPr lang="en-US" sz="1200" dirty="0" err="1">
                <a:solidFill>
                  <a:srgbClr val="FFFFFF"/>
                </a:solidFill>
              </a:rPr>
              <a:t>Microbiol</a:t>
            </a:r>
            <a:r>
              <a:rPr lang="en-US" sz="1200" dirty="0">
                <a:solidFill>
                  <a:srgbClr val="FFFFFF"/>
                </a:solidFill>
              </a:rPr>
              <a:t>. 7:451-459</a:t>
            </a:r>
            <a:r>
              <a:rPr lang="en-US" sz="1200" dirty="0" smtClean="0">
                <a:solidFill>
                  <a:srgbClr val="FFFFFF"/>
                </a:solidFill>
              </a:rPr>
              <a:t>) </a:t>
            </a:r>
          </a:p>
          <a:p>
            <a:pPr marL="285750" indent="-285750">
              <a:buFont typeface="Arial"/>
              <a:buChar char="•"/>
            </a:pPr>
            <a:r>
              <a:rPr lang="en-US" dirty="0" smtClean="0">
                <a:solidFill>
                  <a:srgbClr val="FFFFFF"/>
                </a:solidFill>
              </a:rPr>
              <a:t>Potential for reaching temperature-driven tipping point in enzymatic potential for respiration and growth</a:t>
            </a:r>
            <a:endParaRPr lang="en-US" i="1" dirty="0">
              <a:solidFill>
                <a:srgbClr val="FFFFFF"/>
              </a:solidFill>
            </a:endParaRPr>
          </a:p>
        </p:txBody>
      </p:sp>
    </p:spTree>
    <p:extLst>
      <p:ext uri="{BB962C8B-B14F-4D97-AF65-F5344CB8AC3E}">
        <p14:creationId xmlns:p14="http://schemas.microsoft.com/office/powerpoint/2010/main" val="1596920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ome_triang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538" y="3159817"/>
            <a:ext cx="5265616" cy="3510410"/>
          </a:xfrm>
          <a:prstGeom prst="rect">
            <a:avLst/>
          </a:prstGeom>
        </p:spPr>
      </p:pic>
      <p:sp>
        <p:nvSpPr>
          <p:cNvPr id="5" name="TextBox 4"/>
          <p:cNvSpPr txBox="1"/>
          <p:nvPr/>
        </p:nvSpPr>
        <p:spPr>
          <a:xfrm>
            <a:off x="808281" y="1757940"/>
            <a:ext cx="9170357" cy="4970591"/>
          </a:xfrm>
          <a:prstGeom prst="rect">
            <a:avLst/>
          </a:prstGeom>
          <a:noFill/>
        </p:spPr>
        <p:txBody>
          <a:bodyPr wrap="square" rtlCol="0">
            <a:spAutoFit/>
          </a:bodyPr>
          <a:lstStyle/>
          <a:p>
            <a:pPr marL="342900" indent="-342900">
              <a:spcAft>
                <a:spcPts val="600"/>
              </a:spcAft>
              <a:buFont typeface="Arial"/>
              <a:buChar char="•"/>
            </a:pPr>
            <a:r>
              <a:rPr lang="en-US" sz="2000" dirty="0" smtClean="0">
                <a:solidFill>
                  <a:schemeClr val="bg1"/>
                </a:solidFill>
              </a:rPr>
              <a:t>Innovation in physiological complexity is bottom up (resource) driven; p</a:t>
            </a:r>
            <a:r>
              <a:rPr lang="en-US" sz="2000" dirty="0" smtClean="0">
                <a:solidFill>
                  <a:schemeClr val="bg1"/>
                </a:solidFill>
              </a:rPr>
              <a:t>erhaps unique to, and extensive in the Southern Ocean</a:t>
            </a:r>
            <a:endParaRPr lang="en-US" sz="2000" dirty="0" smtClean="0">
              <a:solidFill>
                <a:schemeClr val="bg1"/>
              </a:solidFill>
            </a:endParaRPr>
          </a:p>
          <a:p>
            <a:pPr marL="342900" indent="-342900">
              <a:spcAft>
                <a:spcPts val="600"/>
              </a:spcAft>
              <a:buFont typeface="Arial"/>
              <a:buChar char="•"/>
            </a:pPr>
            <a:r>
              <a:rPr lang="en-US" sz="2000" dirty="0" smtClean="0">
                <a:solidFill>
                  <a:schemeClr val="bg1"/>
                </a:solidFill>
              </a:rPr>
              <a:t>Expression of this innovation is detectable, increasingly more accessible, and informative</a:t>
            </a:r>
          </a:p>
          <a:p>
            <a:pPr marL="285750" indent="-285750">
              <a:buFont typeface="Arial"/>
              <a:buChar char="•"/>
            </a:pPr>
            <a:r>
              <a:rPr lang="en-US" sz="2000" dirty="0" smtClean="0">
                <a:solidFill>
                  <a:schemeClr val="bg1"/>
                </a:solidFill>
              </a:rPr>
              <a:t>New view of seasonality </a:t>
            </a:r>
          </a:p>
          <a:p>
            <a:r>
              <a:rPr lang="en-US" sz="2000" dirty="0" smtClean="0">
                <a:solidFill>
                  <a:schemeClr val="bg1"/>
                </a:solidFill>
              </a:rPr>
              <a:t>     in biogeochemical cycling</a:t>
            </a:r>
          </a:p>
          <a:p>
            <a:r>
              <a:rPr lang="en-US" sz="2000" dirty="0">
                <a:solidFill>
                  <a:schemeClr val="bg1"/>
                </a:solidFill>
              </a:rPr>
              <a:t> </a:t>
            </a:r>
            <a:r>
              <a:rPr lang="en-US" sz="2000" dirty="0" smtClean="0">
                <a:solidFill>
                  <a:schemeClr val="bg1"/>
                </a:solidFill>
              </a:rPr>
              <a:t>    suggests importance of newly </a:t>
            </a:r>
          </a:p>
          <a:p>
            <a:pPr>
              <a:spcAft>
                <a:spcPts val="600"/>
              </a:spcAft>
            </a:pPr>
            <a:r>
              <a:rPr lang="en-US" sz="2000" dirty="0" smtClean="0">
                <a:solidFill>
                  <a:schemeClr val="bg1"/>
                </a:solidFill>
              </a:rPr>
              <a:t>     recognized pathways</a:t>
            </a:r>
          </a:p>
          <a:p>
            <a:pPr marL="285750" indent="-285750">
              <a:buFont typeface="Arial"/>
              <a:buChar char="•"/>
            </a:pPr>
            <a:r>
              <a:rPr lang="en-US" sz="2000" dirty="0">
                <a:solidFill>
                  <a:schemeClr val="bg1"/>
                </a:solidFill>
              </a:rPr>
              <a:t>P</a:t>
            </a:r>
            <a:r>
              <a:rPr lang="en-US" sz="2000" dirty="0" smtClean="0">
                <a:solidFill>
                  <a:schemeClr val="bg1"/>
                </a:solidFill>
              </a:rPr>
              <a:t>otential for increased </a:t>
            </a:r>
            <a:r>
              <a:rPr lang="en-US" sz="2000" dirty="0">
                <a:solidFill>
                  <a:schemeClr val="bg1"/>
                </a:solidFill>
              </a:rPr>
              <a:t>carbon </a:t>
            </a:r>
          </a:p>
          <a:p>
            <a:r>
              <a:rPr lang="en-US" sz="2000" dirty="0">
                <a:solidFill>
                  <a:schemeClr val="bg1"/>
                </a:solidFill>
              </a:rPr>
              <a:t>     production – and the </a:t>
            </a:r>
          </a:p>
          <a:p>
            <a:r>
              <a:rPr lang="en-US" sz="2000" dirty="0">
                <a:solidFill>
                  <a:schemeClr val="bg1"/>
                </a:solidFill>
              </a:rPr>
              <a:t>     primary response relies </a:t>
            </a:r>
          </a:p>
          <a:p>
            <a:r>
              <a:rPr lang="en-US" sz="2000" dirty="0">
                <a:solidFill>
                  <a:schemeClr val="bg1"/>
                </a:solidFill>
              </a:rPr>
              <a:t>     on how the microbial </a:t>
            </a:r>
          </a:p>
          <a:p>
            <a:r>
              <a:rPr lang="en-US" sz="2000" dirty="0">
                <a:solidFill>
                  <a:schemeClr val="bg1"/>
                </a:solidFill>
              </a:rPr>
              <a:t>     loop responds </a:t>
            </a:r>
          </a:p>
          <a:p>
            <a:endParaRPr lang="en-US" dirty="0">
              <a:solidFill>
                <a:schemeClr val="bg1"/>
              </a:solidFill>
            </a:endParaRPr>
          </a:p>
          <a:p>
            <a:pPr marL="342900" indent="-342900">
              <a:buFont typeface="Arial"/>
              <a:buChar char="•"/>
            </a:pPr>
            <a:endParaRPr lang="en-US" sz="2400" dirty="0" smtClean="0">
              <a:solidFill>
                <a:schemeClr val="bg1"/>
              </a:solidFill>
            </a:endParaRPr>
          </a:p>
        </p:txBody>
      </p:sp>
      <p:sp>
        <p:nvSpPr>
          <p:cNvPr id="7" name="Title 1"/>
          <p:cNvSpPr>
            <a:spLocks noGrp="1"/>
          </p:cNvSpPr>
          <p:nvPr>
            <p:ph type="title"/>
          </p:nvPr>
        </p:nvSpPr>
        <p:spPr>
          <a:xfrm>
            <a:off x="437046" y="394226"/>
            <a:ext cx="9258300" cy="1143000"/>
          </a:xfrm>
        </p:spPr>
        <p:txBody>
          <a:bodyPr>
            <a:noAutofit/>
          </a:bodyPr>
          <a:lstStyle/>
          <a:p>
            <a:pPr algn="l"/>
            <a:r>
              <a:rPr lang="en-US" sz="3200" i="1" dirty="0" smtClean="0">
                <a:solidFill>
                  <a:srgbClr val="FFFFFF"/>
                </a:solidFill>
              </a:rPr>
              <a:t>Climate change impacts from a microbial </a:t>
            </a:r>
            <a:r>
              <a:rPr lang="en-US" sz="3200" i="1" dirty="0" smtClean="0">
                <a:solidFill>
                  <a:srgbClr val="FFFFFF"/>
                </a:solidFill>
              </a:rPr>
              <a:t>perspective – </a:t>
            </a:r>
            <a:br>
              <a:rPr lang="en-US" sz="3200" i="1" dirty="0" smtClean="0">
                <a:solidFill>
                  <a:srgbClr val="FFFFFF"/>
                </a:solidFill>
              </a:rPr>
            </a:br>
            <a:r>
              <a:rPr lang="en-US" sz="3200" i="1" dirty="0" smtClean="0">
                <a:solidFill>
                  <a:srgbClr val="FFFFFF"/>
                </a:solidFill>
              </a:rPr>
              <a:t>substantial biogeochemical feedbacks that may be driven by “the unseen majority” </a:t>
            </a:r>
            <a:endParaRPr lang="en-US" sz="3200" dirty="0">
              <a:solidFill>
                <a:srgbClr val="FFFFFF"/>
              </a:solidFill>
            </a:endParaRPr>
          </a:p>
        </p:txBody>
      </p:sp>
      <p:sp>
        <p:nvSpPr>
          <p:cNvPr id="8" name="TextBox 7"/>
          <p:cNvSpPr txBox="1"/>
          <p:nvPr/>
        </p:nvSpPr>
        <p:spPr>
          <a:xfrm>
            <a:off x="5830957" y="3333881"/>
            <a:ext cx="2970660" cy="369332"/>
          </a:xfrm>
          <a:prstGeom prst="rect">
            <a:avLst/>
          </a:prstGeom>
          <a:solidFill>
            <a:schemeClr val="bg1"/>
          </a:solidFill>
        </p:spPr>
        <p:txBody>
          <a:bodyPr wrap="none" rtlCol="0">
            <a:spAutoFit/>
          </a:bodyPr>
          <a:lstStyle/>
          <a:p>
            <a:r>
              <a:rPr lang="en-US" dirty="0" smtClean="0"/>
              <a:t>Ecosystem ‘</a:t>
            </a:r>
            <a:r>
              <a:rPr lang="en-US" dirty="0" err="1" smtClean="0"/>
              <a:t>omic</a:t>
            </a:r>
            <a:r>
              <a:rPr lang="en-US" dirty="0" smtClean="0"/>
              <a:t> </a:t>
            </a:r>
            <a:r>
              <a:rPr lang="en-US" dirty="0" err="1" smtClean="0"/>
              <a:t>biosignature</a:t>
            </a:r>
            <a:endParaRPr lang="en-US" dirty="0"/>
          </a:p>
        </p:txBody>
      </p:sp>
    </p:spTree>
    <p:extLst>
      <p:ext uri="{BB962C8B-B14F-4D97-AF65-F5344CB8AC3E}">
        <p14:creationId xmlns:p14="http://schemas.microsoft.com/office/powerpoint/2010/main" val="2513282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Rot="1" noChangeArrowheads="1"/>
          </p:cNvSpPr>
          <p:nvPr>
            <p:ph type="title"/>
          </p:nvPr>
        </p:nvSpPr>
        <p:spPr>
          <a:xfrm>
            <a:off x="514350" y="292100"/>
            <a:ext cx="9258300" cy="1384300"/>
          </a:xfrm>
        </p:spPr>
        <p:txBody>
          <a:bodyPr/>
          <a:lstStyle/>
          <a:p>
            <a:pPr eaLnBrk="1" hangingPunct="1"/>
            <a:r>
              <a:rPr lang="en-US" i="1">
                <a:solidFill>
                  <a:srgbClr val="FFFFFF"/>
                </a:solidFill>
                <a:latin typeface="Gill Sans MT" charset="0"/>
              </a:rPr>
              <a:t>Acknowledgements</a:t>
            </a:r>
          </a:p>
        </p:txBody>
      </p:sp>
      <p:sp>
        <p:nvSpPr>
          <p:cNvPr id="5" name="Text Box 10"/>
          <p:cNvSpPr txBox="1">
            <a:spLocks noChangeArrowheads="1"/>
          </p:cNvSpPr>
          <p:nvPr/>
        </p:nvSpPr>
        <p:spPr bwMode="auto">
          <a:xfrm>
            <a:off x="6032988" y="2254533"/>
            <a:ext cx="373966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r>
              <a:rPr lang="en-US" sz="1600" b="0" dirty="0" smtClean="0">
                <a:solidFill>
                  <a:srgbClr val="FFFFFF"/>
                </a:solidFill>
                <a:latin typeface="Gill Sans MT" charset="0"/>
              </a:rPr>
              <a:t>Collaborators: </a:t>
            </a:r>
          </a:p>
          <a:p>
            <a:r>
              <a:rPr lang="en-US" sz="1600" b="0" dirty="0" smtClean="0">
                <a:solidFill>
                  <a:srgbClr val="FFFFFF"/>
                </a:solidFill>
                <a:latin typeface="Gill Sans MT" charset="0"/>
              </a:rPr>
              <a:t>Joe </a:t>
            </a:r>
            <a:r>
              <a:rPr lang="en-US" sz="1600" b="0" dirty="0" err="1">
                <a:solidFill>
                  <a:srgbClr val="FFFFFF"/>
                </a:solidFill>
                <a:latin typeface="Gill Sans MT" charset="0"/>
              </a:rPr>
              <a:t>Grzymski</a:t>
            </a:r>
            <a:r>
              <a:rPr lang="en-US" sz="1600" b="0" dirty="0">
                <a:solidFill>
                  <a:srgbClr val="FFFFFF"/>
                </a:solidFill>
                <a:latin typeface="Gill Sans MT" charset="0"/>
              </a:rPr>
              <a:t> (DRI)</a:t>
            </a:r>
          </a:p>
          <a:p>
            <a:r>
              <a:rPr lang="en-US" sz="1600" b="0" dirty="0">
                <a:solidFill>
                  <a:srgbClr val="FFFFFF"/>
                </a:solidFill>
                <a:latin typeface="Gill Sans MT" charset="0"/>
              </a:rPr>
              <a:t>Christian </a:t>
            </a:r>
            <a:r>
              <a:rPr lang="en-US" sz="1600" b="0" dirty="0" err="1">
                <a:solidFill>
                  <a:srgbClr val="FFFFFF"/>
                </a:solidFill>
                <a:latin typeface="Gill Sans MT" charset="0"/>
              </a:rPr>
              <a:t>Riesenfeld</a:t>
            </a:r>
            <a:r>
              <a:rPr lang="en-US" sz="1600" b="0" dirty="0">
                <a:solidFill>
                  <a:srgbClr val="FFFFFF"/>
                </a:solidFill>
                <a:latin typeface="Gill Sans MT" charset="0"/>
              </a:rPr>
              <a:t> (DRI)</a:t>
            </a:r>
          </a:p>
          <a:p>
            <a:r>
              <a:rPr lang="en-US" sz="1600" b="0" dirty="0">
                <a:solidFill>
                  <a:srgbClr val="FFFFFF"/>
                </a:solidFill>
                <a:latin typeface="Gill Sans MT" charset="0"/>
              </a:rPr>
              <a:t>Vivian </a:t>
            </a:r>
            <a:r>
              <a:rPr lang="en-US" sz="1600" b="0" dirty="0" err="1">
                <a:solidFill>
                  <a:srgbClr val="FFFFFF"/>
                </a:solidFill>
                <a:latin typeface="Gill Sans MT" charset="0"/>
              </a:rPr>
              <a:t>Peng</a:t>
            </a:r>
            <a:r>
              <a:rPr lang="en-US" sz="1600" b="0" dirty="0">
                <a:solidFill>
                  <a:srgbClr val="FFFFFF"/>
                </a:solidFill>
                <a:latin typeface="Gill Sans MT" charset="0"/>
              </a:rPr>
              <a:t> (DRI)</a:t>
            </a:r>
          </a:p>
          <a:p>
            <a:r>
              <a:rPr lang="en-US" sz="1600" b="0" dirty="0">
                <a:solidFill>
                  <a:srgbClr val="FFFFFF"/>
                </a:solidFill>
                <a:latin typeface="Gill Sans MT" charset="0"/>
              </a:rPr>
              <a:t>Hugh </a:t>
            </a:r>
            <a:r>
              <a:rPr lang="en-US" sz="1600" b="0" dirty="0" err="1">
                <a:solidFill>
                  <a:srgbClr val="FFFFFF"/>
                </a:solidFill>
                <a:latin typeface="Gill Sans MT" charset="0"/>
              </a:rPr>
              <a:t>Ducklow</a:t>
            </a:r>
            <a:r>
              <a:rPr lang="en-US" sz="1600" b="0" dirty="0">
                <a:solidFill>
                  <a:srgbClr val="FFFFFF"/>
                </a:solidFill>
                <a:latin typeface="Gill Sans MT" charset="0"/>
              </a:rPr>
              <a:t> (MBL</a:t>
            </a:r>
            <a:r>
              <a:rPr lang="en-US" sz="1600" b="0" dirty="0" smtClean="0">
                <a:solidFill>
                  <a:srgbClr val="FFFFFF"/>
                </a:solidFill>
                <a:latin typeface="Gill Sans MT" charset="0"/>
              </a:rPr>
              <a:t>)</a:t>
            </a:r>
            <a:endParaRPr lang="en-US" sz="1600" b="0" dirty="0">
              <a:solidFill>
                <a:srgbClr val="FFFFFF"/>
              </a:solidFill>
              <a:latin typeface="Gill Sans MT" charset="0"/>
            </a:endParaRPr>
          </a:p>
          <a:p>
            <a:r>
              <a:rPr lang="en-US" sz="1600" b="0" dirty="0">
                <a:solidFill>
                  <a:srgbClr val="FFFFFF"/>
                </a:solidFill>
                <a:latin typeface="Gill Sans MT" charset="0"/>
              </a:rPr>
              <a:t>Kristen Myers (Brown-MBL) </a:t>
            </a:r>
          </a:p>
          <a:p>
            <a:r>
              <a:rPr lang="en-US" sz="1600" b="0" dirty="0">
                <a:solidFill>
                  <a:srgbClr val="FFFFFF"/>
                </a:solidFill>
                <a:latin typeface="Gill Sans MT" charset="0"/>
              </a:rPr>
              <a:t>Mathew Erickson (MBL)</a:t>
            </a:r>
          </a:p>
          <a:p>
            <a:r>
              <a:rPr lang="en-US" sz="1600" b="0" dirty="0" smtClean="0">
                <a:solidFill>
                  <a:srgbClr val="FFFFFF"/>
                </a:solidFill>
                <a:latin typeface="Gill Sans MT" charset="0"/>
              </a:rPr>
              <a:t>Rick </a:t>
            </a:r>
            <a:r>
              <a:rPr lang="en-US" sz="1600" b="0" dirty="0" err="1">
                <a:solidFill>
                  <a:srgbClr val="FFFFFF"/>
                </a:solidFill>
                <a:latin typeface="Gill Sans MT" charset="0"/>
              </a:rPr>
              <a:t>Cavicchioli</a:t>
            </a:r>
            <a:r>
              <a:rPr lang="en-US" sz="1600" b="0" dirty="0">
                <a:solidFill>
                  <a:srgbClr val="FFFFFF"/>
                </a:solidFill>
                <a:latin typeface="Gill Sans MT" charset="0"/>
              </a:rPr>
              <a:t> (UNSW)</a:t>
            </a:r>
          </a:p>
          <a:p>
            <a:r>
              <a:rPr lang="en-US" sz="1600" b="0" dirty="0">
                <a:solidFill>
                  <a:srgbClr val="FFFFFF"/>
                </a:solidFill>
                <a:latin typeface="Gill Sans MT" charset="0"/>
              </a:rPr>
              <a:t>Tim Williams (UNSW</a:t>
            </a:r>
            <a:r>
              <a:rPr lang="en-US" sz="1600" b="0" dirty="0" smtClean="0">
                <a:solidFill>
                  <a:srgbClr val="FFFFFF"/>
                </a:solidFill>
                <a:latin typeface="Gill Sans MT" charset="0"/>
              </a:rPr>
              <a:t>)</a:t>
            </a:r>
          </a:p>
          <a:p>
            <a:r>
              <a:rPr lang="en-US" sz="1600" b="0" dirty="0" smtClean="0">
                <a:solidFill>
                  <a:srgbClr val="FFFFFF"/>
                </a:solidFill>
                <a:latin typeface="Gill Sans MT" charset="0"/>
              </a:rPr>
              <a:t>Jean-Francois </a:t>
            </a:r>
            <a:r>
              <a:rPr lang="en-US" sz="1600" b="0" dirty="0" err="1" smtClean="0">
                <a:solidFill>
                  <a:srgbClr val="FFFFFF"/>
                </a:solidFill>
                <a:latin typeface="Gill Sans MT" charset="0"/>
              </a:rPr>
              <a:t>Ghiglione</a:t>
            </a:r>
            <a:r>
              <a:rPr lang="en-US" sz="1600" b="0" dirty="0" smtClean="0">
                <a:solidFill>
                  <a:srgbClr val="FFFFFF"/>
                </a:solidFill>
                <a:latin typeface="Gill Sans MT" charset="0"/>
              </a:rPr>
              <a:t> </a:t>
            </a:r>
            <a:r>
              <a:rPr lang="en-US" sz="1600" b="0" dirty="0">
                <a:solidFill>
                  <a:srgbClr val="FFFFFF"/>
                </a:solidFill>
                <a:latin typeface="Gill Sans MT" charset="0"/>
              </a:rPr>
              <a:t> (CNRS-</a:t>
            </a:r>
            <a:r>
              <a:rPr lang="en-US" sz="1600" b="0" dirty="0" err="1">
                <a:solidFill>
                  <a:srgbClr val="FFFFFF"/>
                </a:solidFill>
                <a:latin typeface="Gill Sans MT" charset="0"/>
              </a:rPr>
              <a:t>Banyuls</a:t>
            </a:r>
            <a:r>
              <a:rPr lang="en-US" sz="1600" b="0" dirty="0">
                <a:solidFill>
                  <a:srgbClr val="FFFFFF"/>
                </a:solidFill>
                <a:latin typeface="Gill Sans MT" charset="0"/>
              </a:rPr>
              <a:t>)</a:t>
            </a:r>
          </a:p>
          <a:p>
            <a:r>
              <a:rPr lang="en-US" sz="1600" b="0" dirty="0" smtClean="0">
                <a:solidFill>
                  <a:srgbClr val="FFFFFF"/>
                </a:solidFill>
                <a:latin typeface="Gill Sans MT" charset="0"/>
              </a:rPr>
              <a:t>Carlos </a:t>
            </a:r>
            <a:r>
              <a:rPr lang="en-US" sz="1600" b="0" dirty="0" err="1" smtClean="0">
                <a:solidFill>
                  <a:srgbClr val="FFFFFF"/>
                </a:solidFill>
                <a:latin typeface="Gill Sans MT" charset="0"/>
              </a:rPr>
              <a:t>Pedros-Alio</a:t>
            </a:r>
            <a:r>
              <a:rPr lang="en-US" sz="1600" b="0" dirty="0" smtClean="0">
                <a:solidFill>
                  <a:srgbClr val="FFFFFF"/>
                </a:solidFill>
                <a:latin typeface="Gill Sans MT" charset="0"/>
              </a:rPr>
              <a:t> (CSIC, Barcelona)</a:t>
            </a:r>
          </a:p>
          <a:p>
            <a:r>
              <a:rPr lang="en-US" sz="1600" b="0" dirty="0" smtClean="0">
                <a:solidFill>
                  <a:srgbClr val="FFFFFF"/>
                </a:solidFill>
                <a:latin typeface="Gill Sans MT" charset="0"/>
              </a:rPr>
              <a:t>Pierre </a:t>
            </a:r>
            <a:r>
              <a:rPr lang="en-US" sz="1600" b="0" dirty="0" err="1" smtClean="0">
                <a:solidFill>
                  <a:srgbClr val="FFFFFF"/>
                </a:solidFill>
                <a:latin typeface="Gill Sans MT" charset="0"/>
              </a:rPr>
              <a:t>Galand</a:t>
            </a:r>
            <a:r>
              <a:rPr lang="en-US" sz="1600" b="0" dirty="0" smtClean="0">
                <a:solidFill>
                  <a:srgbClr val="FFFFFF"/>
                </a:solidFill>
                <a:latin typeface="Gill Sans MT" charset="0"/>
              </a:rPr>
              <a:t> (CNRS-</a:t>
            </a:r>
            <a:r>
              <a:rPr lang="en-US" sz="1600" b="0" dirty="0" err="1" smtClean="0">
                <a:solidFill>
                  <a:srgbClr val="FFFFFF"/>
                </a:solidFill>
                <a:latin typeface="Gill Sans MT" charset="0"/>
              </a:rPr>
              <a:t>Banyuls</a:t>
            </a:r>
            <a:r>
              <a:rPr lang="en-US" sz="1600" b="0" dirty="0" smtClean="0">
                <a:solidFill>
                  <a:srgbClr val="FFFFFF"/>
                </a:solidFill>
                <a:latin typeface="Gill Sans MT" charset="0"/>
              </a:rPr>
              <a:t>)</a:t>
            </a:r>
          </a:p>
          <a:p>
            <a:r>
              <a:rPr lang="en-US" sz="1600" b="0" dirty="0" smtClean="0">
                <a:solidFill>
                  <a:srgbClr val="FFFFFF"/>
                </a:solidFill>
                <a:latin typeface="Gill Sans MT" charset="0"/>
              </a:rPr>
              <a:t>Thomas </a:t>
            </a:r>
            <a:r>
              <a:rPr lang="en-US" sz="1600" b="0" dirty="0" err="1" smtClean="0">
                <a:solidFill>
                  <a:srgbClr val="FFFFFF"/>
                </a:solidFill>
                <a:latin typeface="Gill Sans MT" charset="0"/>
              </a:rPr>
              <a:t>Pommier</a:t>
            </a:r>
            <a:r>
              <a:rPr lang="en-US" sz="1600" b="0" dirty="0" smtClean="0">
                <a:solidFill>
                  <a:srgbClr val="FFFFFF"/>
                </a:solidFill>
                <a:latin typeface="Gill Sans MT" charset="0"/>
              </a:rPr>
              <a:t> (Univ. Lyon)</a:t>
            </a:r>
          </a:p>
          <a:p>
            <a:r>
              <a:rPr lang="en-US" sz="1600" b="0" dirty="0" err="1" smtClean="0">
                <a:solidFill>
                  <a:srgbClr val="FFFFFF"/>
                </a:solidFill>
                <a:latin typeface="Gill Sans MT" charset="0"/>
              </a:rPr>
              <a:t>Els</a:t>
            </a:r>
            <a:r>
              <a:rPr lang="en-US" sz="1600" b="0" dirty="0" smtClean="0">
                <a:solidFill>
                  <a:srgbClr val="FFFFFF"/>
                </a:solidFill>
                <a:latin typeface="Gill Sans MT" charset="0"/>
              </a:rPr>
              <a:t> Maas (NIWA</a:t>
            </a:r>
            <a:r>
              <a:rPr lang="en-US" sz="1600" b="0" dirty="0" smtClean="0">
                <a:solidFill>
                  <a:srgbClr val="FFFFFF"/>
                </a:solidFill>
                <a:latin typeface="Gill Sans MT" charset="0"/>
              </a:rPr>
              <a:t>, NZ</a:t>
            </a:r>
            <a:r>
              <a:rPr lang="en-US" sz="1600" b="0" dirty="0" smtClean="0">
                <a:solidFill>
                  <a:srgbClr val="FFFFFF"/>
                </a:solidFill>
                <a:latin typeface="Gill Sans MT" charset="0"/>
              </a:rPr>
              <a:t>)</a:t>
            </a:r>
            <a:endParaRPr lang="en-US" sz="1600" b="0" dirty="0">
              <a:solidFill>
                <a:srgbClr val="FFFFFF"/>
              </a:solidFill>
              <a:latin typeface="Gill Sans MT" charset="0"/>
            </a:endParaRPr>
          </a:p>
        </p:txBody>
      </p:sp>
      <p:pic>
        <p:nvPicPr>
          <p:cNvPr id="6" name="Picture 13" descr="USAP Logo 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796" y="2865438"/>
            <a:ext cx="12192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AM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4339981"/>
            <a:ext cx="1447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drilogo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869" y="175846"/>
            <a:ext cx="1866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IP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308" y="4216156"/>
            <a:ext cx="1978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JGI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2425" y="3205162"/>
            <a:ext cx="1752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nsf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6"/>
          <p:cNvGrpSpPr>
            <a:grpSpLocks/>
          </p:cNvGrpSpPr>
          <p:nvPr/>
        </p:nvGrpSpPr>
        <p:grpSpPr bwMode="auto">
          <a:xfrm>
            <a:off x="2781300" y="2254533"/>
            <a:ext cx="1219200" cy="838200"/>
            <a:chOff x="1032" y="2976"/>
            <a:chExt cx="768" cy="528"/>
          </a:xfrm>
        </p:grpSpPr>
        <p:sp>
          <p:nvSpPr>
            <p:cNvPr id="13" name="AutoShape 24"/>
            <p:cNvSpPr>
              <a:spLocks noChangeArrowheads="1"/>
            </p:cNvSpPr>
            <p:nvPr/>
          </p:nvSpPr>
          <p:spPr bwMode="auto">
            <a:xfrm>
              <a:off x="1032" y="2976"/>
              <a:ext cx="768" cy="528"/>
            </a:xfrm>
            <a:prstGeom prst="wave">
              <a:avLst>
                <a:gd name="adj1" fmla="val 13005"/>
                <a:gd name="adj2" fmla="val 0"/>
              </a:avLst>
            </a:prstGeom>
            <a:solidFill>
              <a:schemeClr val="accent1"/>
            </a:solidFill>
            <a:ln w="9525">
              <a:solidFill>
                <a:schemeClr val="tx1"/>
              </a:solidFill>
              <a:round/>
              <a:headEnd/>
              <a:tailEnd/>
            </a:ln>
          </p:spPr>
          <p:txBody>
            <a:bodyPr wrap="none" anchor="ctr"/>
            <a:lstStyle/>
            <a:p>
              <a:pPr algn="ctr"/>
              <a:endParaRPr lang="en-US" sz="2400">
                <a:solidFill>
                  <a:srgbClr val="FFFFFF"/>
                </a:solidFill>
                <a:latin typeface="Garamond" charset="0"/>
              </a:endParaRPr>
            </a:p>
          </p:txBody>
        </p:sp>
        <p:sp>
          <p:nvSpPr>
            <p:cNvPr id="14" name="Rectangle 25"/>
            <p:cNvSpPr>
              <a:spLocks noChangeArrowheads="1"/>
            </p:cNvSpPr>
            <p:nvPr/>
          </p:nvSpPr>
          <p:spPr bwMode="auto">
            <a:xfrm>
              <a:off x="1120" y="3095"/>
              <a:ext cx="5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solidFill>
                    <a:srgbClr val="FFFFFF"/>
                  </a:solidFill>
                  <a:latin typeface="Gill Sans MT" charset="0"/>
                </a:rPr>
                <a:t>RPSC</a:t>
              </a:r>
            </a:p>
          </p:txBody>
        </p:sp>
      </p:grpSp>
      <p:sp>
        <p:nvSpPr>
          <p:cNvPr id="15" name="Text Box 27"/>
          <p:cNvSpPr txBox="1">
            <a:spLocks noChangeArrowheads="1"/>
          </p:cNvSpPr>
          <p:nvPr/>
        </p:nvSpPr>
        <p:spPr bwMode="auto">
          <a:xfrm>
            <a:off x="2227838" y="1431191"/>
            <a:ext cx="31085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Maiandra GD" charset="0"/>
                <a:ea typeface="ＭＳ Ｐゴシック" charset="0"/>
                <a:cs typeface="ＭＳ Ｐゴシック" charset="0"/>
              </a:defRPr>
            </a:lvl1pPr>
            <a:lvl2pPr marL="37931725" indent="-37474525">
              <a:defRPr sz="2400" b="1">
                <a:solidFill>
                  <a:schemeClr val="bg1"/>
                </a:solidFill>
                <a:latin typeface="Maiandra GD" charset="0"/>
                <a:ea typeface="ＭＳ Ｐゴシック" charset="0"/>
              </a:defRPr>
            </a:lvl2pPr>
            <a:lvl3pPr>
              <a:defRPr sz="2400" b="1">
                <a:solidFill>
                  <a:schemeClr val="bg1"/>
                </a:solidFill>
                <a:latin typeface="Maiandra GD" charset="0"/>
                <a:ea typeface="ＭＳ Ｐゴシック" charset="0"/>
              </a:defRPr>
            </a:lvl3pPr>
            <a:lvl4pPr>
              <a:defRPr sz="2400" b="1">
                <a:solidFill>
                  <a:schemeClr val="bg1"/>
                </a:solidFill>
                <a:latin typeface="Maiandra GD" charset="0"/>
                <a:ea typeface="ＭＳ Ｐゴシック" charset="0"/>
              </a:defRPr>
            </a:lvl4pPr>
            <a:lvl5pPr>
              <a:defRPr sz="2400" b="1">
                <a:solidFill>
                  <a:schemeClr val="bg1"/>
                </a:solidFill>
                <a:latin typeface="Maiandra GD" charset="0"/>
                <a:ea typeface="ＭＳ Ｐゴシック" charset="0"/>
              </a:defRPr>
            </a:lvl5pPr>
            <a:lvl6pPr marL="457200" eaLnBrk="0" fontAlgn="base" hangingPunct="0">
              <a:spcBef>
                <a:spcPct val="0"/>
              </a:spcBef>
              <a:spcAft>
                <a:spcPct val="0"/>
              </a:spcAft>
              <a:defRPr sz="2400" b="1">
                <a:solidFill>
                  <a:schemeClr val="bg1"/>
                </a:solidFill>
                <a:latin typeface="Maiandra GD" charset="0"/>
                <a:ea typeface="ＭＳ Ｐゴシック" charset="0"/>
              </a:defRPr>
            </a:lvl6pPr>
            <a:lvl7pPr marL="914400" eaLnBrk="0" fontAlgn="base" hangingPunct="0">
              <a:spcBef>
                <a:spcPct val="0"/>
              </a:spcBef>
              <a:spcAft>
                <a:spcPct val="0"/>
              </a:spcAft>
              <a:defRPr sz="2400" b="1">
                <a:solidFill>
                  <a:schemeClr val="bg1"/>
                </a:solidFill>
                <a:latin typeface="Maiandra GD" charset="0"/>
                <a:ea typeface="ＭＳ Ｐゴシック" charset="0"/>
              </a:defRPr>
            </a:lvl7pPr>
            <a:lvl8pPr marL="1371600" eaLnBrk="0" fontAlgn="base" hangingPunct="0">
              <a:spcBef>
                <a:spcPct val="0"/>
              </a:spcBef>
              <a:spcAft>
                <a:spcPct val="0"/>
              </a:spcAft>
              <a:defRPr sz="2400" b="1">
                <a:solidFill>
                  <a:schemeClr val="bg1"/>
                </a:solidFill>
                <a:latin typeface="Maiandra GD" charset="0"/>
                <a:ea typeface="ＭＳ Ｐゴシック" charset="0"/>
              </a:defRPr>
            </a:lvl8pPr>
            <a:lvl9pPr marL="1828800" eaLnBrk="0" fontAlgn="base" hangingPunct="0">
              <a:spcBef>
                <a:spcPct val="0"/>
              </a:spcBef>
              <a:spcAft>
                <a:spcPct val="0"/>
              </a:spcAft>
              <a:defRPr sz="2400" b="1">
                <a:solidFill>
                  <a:schemeClr val="bg1"/>
                </a:solidFill>
                <a:latin typeface="Maiandra GD" charset="0"/>
                <a:ea typeface="ＭＳ Ｐゴシック" charset="0"/>
              </a:defRPr>
            </a:lvl9pPr>
          </a:lstStyle>
          <a:p>
            <a:pPr>
              <a:buFontTx/>
              <a:buChar char="•"/>
            </a:pPr>
            <a:r>
              <a:rPr lang="en-US" sz="2800" b="0" dirty="0">
                <a:solidFill>
                  <a:srgbClr val="FFFFFF"/>
                </a:solidFill>
                <a:latin typeface="Gill Sans MT" charset="0"/>
              </a:rPr>
              <a:t> Support: NSF-OPP </a:t>
            </a:r>
          </a:p>
          <a:p>
            <a:r>
              <a:rPr lang="en-US" sz="2800" b="0" dirty="0">
                <a:solidFill>
                  <a:srgbClr val="FFFFFF"/>
                </a:solidFill>
                <a:latin typeface="Gill Sans MT" charset="0"/>
              </a:rPr>
              <a:t>	     </a:t>
            </a:r>
            <a:r>
              <a:rPr lang="en-US" sz="2800" b="0" dirty="0" smtClean="0">
                <a:solidFill>
                  <a:srgbClr val="FFFFFF"/>
                </a:solidFill>
                <a:latin typeface="Gill Sans MT" charset="0"/>
              </a:rPr>
              <a:t>     JGI</a:t>
            </a:r>
            <a:r>
              <a:rPr lang="en-US" sz="2800" b="0" dirty="0">
                <a:solidFill>
                  <a:srgbClr val="FFFFFF"/>
                </a:solidFill>
                <a:latin typeface="Gill Sans MT" charset="0"/>
              </a:rPr>
              <a:t>-CSP</a:t>
            </a:r>
          </a:p>
        </p:txBody>
      </p:sp>
    </p:spTree>
    <p:extLst>
      <p:ext uri="{BB962C8B-B14F-4D97-AF65-F5344CB8AC3E}">
        <p14:creationId xmlns:p14="http://schemas.microsoft.com/office/powerpoint/2010/main" val="209902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894" y="0"/>
            <a:ext cx="9258300" cy="1143000"/>
          </a:xfrm>
        </p:spPr>
        <p:txBody>
          <a:bodyPr/>
          <a:lstStyle/>
          <a:p>
            <a:pPr marL="342900" indent="-342900" algn="l"/>
            <a:r>
              <a:rPr lang="en-US" i="1" dirty="0" smtClean="0">
                <a:solidFill>
                  <a:srgbClr val="FFFFFF"/>
                </a:solidFill>
              </a:rPr>
              <a:t>Major role in C-N-S-P-Fe cycling</a:t>
            </a:r>
          </a:p>
        </p:txBody>
      </p:sp>
      <p:pic>
        <p:nvPicPr>
          <p:cNvPr id="9" name="Picture 8" descr="n-cycle.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38061" y="4174151"/>
            <a:ext cx="3047453" cy="2630968"/>
          </a:xfrm>
          <a:prstGeom prst="rect">
            <a:avLst/>
          </a:prstGeom>
        </p:spPr>
      </p:pic>
      <p:pic>
        <p:nvPicPr>
          <p:cNvPr id="8" name="Content Placeholder 7" descr="CO2Pump_Chisholm.jpg"/>
          <p:cNvPicPr>
            <a:picLocks noGrp="1" noChangeAspect="1"/>
          </p:cNvPicPr>
          <p:nvPr>
            <p:ph idx="1"/>
          </p:nvPr>
        </p:nvPicPr>
        <p:blipFill rotWithShape="1">
          <a:blip r:embed="rId5">
            <a:extLst>
              <a:ext uri="{28A0092B-C50C-407E-A947-70E740481C1C}">
                <a14:useLocalDpi xmlns:a14="http://schemas.microsoft.com/office/drawing/2010/main" val="0"/>
              </a:ext>
            </a:extLst>
          </a:blip>
          <a:srcRect l="4257" r="1367" b="13208"/>
          <a:stretch/>
        </p:blipFill>
        <p:spPr>
          <a:xfrm>
            <a:off x="122504" y="1533769"/>
            <a:ext cx="3341663" cy="3057769"/>
          </a:xfrm>
        </p:spPr>
      </p:pic>
      <p:sp>
        <p:nvSpPr>
          <p:cNvPr id="3" name="TextBox 2"/>
          <p:cNvSpPr txBox="1"/>
          <p:nvPr/>
        </p:nvSpPr>
        <p:spPr>
          <a:xfrm>
            <a:off x="3315919" y="3714219"/>
            <a:ext cx="1090004" cy="646331"/>
          </a:xfrm>
          <a:prstGeom prst="rect">
            <a:avLst/>
          </a:prstGeom>
          <a:solidFill>
            <a:srgbClr val="3366FF"/>
          </a:solidFill>
          <a:ln>
            <a:solidFill>
              <a:srgbClr val="BBE0E3"/>
            </a:solidFill>
          </a:ln>
        </p:spPr>
        <p:txBody>
          <a:bodyPr wrap="square" rtlCol="0">
            <a:spAutoFit/>
          </a:bodyPr>
          <a:lstStyle/>
          <a:p>
            <a:r>
              <a:rPr lang="en-US" dirty="0" smtClean="0">
                <a:solidFill>
                  <a:schemeClr val="bg1"/>
                </a:solidFill>
              </a:rPr>
              <a:t>Nitrogen Cycle</a:t>
            </a:r>
            <a:endParaRPr lang="en-US" dirty="0">
              <a:solidFill>
                <a:schemeClr val="bg1"/>
              </a:solidFill>
            </a:endParaRPr>
          </a:p>
        </p:txBody>
      </p:sp>
      <p:sp>
        <p:nvSpPr>
          <p:cNvPr id="7" name="TextBox 6"/>
          <p:cNvSpPr txBox="1"/>
          <p:nvPr/>
        </p:nvSpPr>
        <p:spPr>
          <a:xfrm>
            <a:off x="40460" y="1430704"/>
            <a:ext cx="1408258"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Carbon Cycle</a:t>
            </a:r>
            <a:endParaRPr lang="en-US" dirty="0">
              <a:solidFill>
                <a:schemeClr val="bg1"/>
              </a:solidFill>
            </a:endParaRPr>
          </a:p>
        </p:txBody>
      </p:sp>
      <p:pic>
        <p:nvPicPr>
          <p:cNvPr id="11" name="Picture 10" descr="White_etal_Bacteria-PCycle.jpg"/>
          <p:cNvPicPr>
            <a:picLocks noChangeAspect="1"/>
          </p:cNvPicPr>
          <p:nvPr/>
        </p:nvPicPr>
        <p:blipFill rotWithShape="1">
          <a:blip r:embed="rId6">
            <a:extLst>
              <a:ext uri="{28A0092B-C50C-407E-A947-70E740481C1C}">
                <a14:useLocalDpi xmlns:a14="http://schemas.microsoft.com/office/drawing/2010/main" val="0"/>
              </a:ext>
            </a:extLst>
          </a:blip>
          <a:srcRect l="3687" t="4762"/>
          <a:stretch/>
        </p:blipFill>
        <p:spPr>
          <a:xfrm>
            <a:off x="5793144" y="3417207"/>
            <a:ext cx="2888280" cy="1922716"/>
          </a:xfrm>
          <a:prstGeom prst="rect">
            <a:avLst/>
          </a:prstGeom>
        </p:spPr>
      </p:pic>
      <p:pic>
        <p:nvPicPr>
          <p:cNvPr id="14" name="Picture 13" descr="Tortell_Fe-ccl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428" y="1141975"/>
            <a:ext cx="2893944" cy="2074958"/>
          </a:xfrm>
          <a:prstGeom prst="rect">
            <a:avLst/>
          </a:prstGeom>
        </p:spPr>
      </p:pic>
      <p:sp>
        <p:nvSpPr>
          <p:cNvPr id="13" name="TextBox 12"/>
          <p:cNvSpPr txBox="1"/>
          <p:nvPr/>
        </p:nvSpPr>
        <p:spPr>
          <a:xfrm>
            <a:off x="7504848" y="4815451"/>
            <a:ext cx="1336306" cy="646331"/>
          </a:xfrm>
          <a:prstGeom prst="rect">
            <a:avLst/>
          </a:prstGeom>
          <a:solidFill>
            <a:srgbClr val="3366FF"/>
          </a:solidFill>
          <a:ln>
            <a:solidFill>
              <a:srgbClr val="BBE0E3"/>
            </a:solidFill>
          </a:ln>
        </p:spPr>
        <p:txBody>
          <a:bodyPr wrap="square" rtlCol="0">
            <a:spAutoFit/>
          </a:bodyPr>
          <a:lstStyle/>
          <a:p>
            <a:r>
              <a:rPr lang="en-US" dirty="0" smtClean="0">
                <a:solidFill>
                  <a:schemeClr val="bg1"/>
                </a:solidFill>
              </a:rPr>
              <a:t>Phosphorus Cycle</a:t>
            </a:r>
            <a:endParaRPr lang="en-US" dirty="0">
              <a:solidFill>
                <a:schemeClr val="bg1"/>
              </a:solidFill>
            </a:endParaRPr>
          </a:p>
        </p:txBody>
      </p:sp>
      <p:sp>
        <p:nvSpPr>
          <p:cNvPr id="12" name="TextBox 11"/>
          <p:cNvSpPr txBox="1"/>
          <p:nvPr/>
        </p:nvSpPr>
        <p:spPr>
          <a:xfrm>
            <a:off x="9107924" y="876706"/>
            <a:ext cx="1111490"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Iron Cycle                </a:t>
            </a:r>
            <a:endParaRPr lang="en-US" dirty="0">
              <a:solidFill>
                <a:schemeClr val="bg1"/>
              </a:solidFill>
            </a:endParaRPr>
          </a:p>
        </p:txBody>
      </p:sp>
      <p:sp>
        <p:nvSpPr>
          <p:cNvPr id="16" name="TextBox 15"/>
          <p:cNvSpPr txBox="1"/>
          <p:nvPr/>
        </p:nvSpPr>
        <p:spPr>
          <a:xfrm>
            <a:off x="5985514" y="5554655"/>
            <a:ext cx="4194824" cy="923330"/>
          </a:xfrm>
          <a:prstGeom prst="rect">
            <a:avLst/>
          </a:prstGeom>
          <a:noFill/>
        </p:spPr>
        <p:txBody>
          <a:bodyPr wrap="square" rtlCol="0">
            <a:spAutoFit/>
          </a:bodyPr>
          <a:lstStyle/>
          <a:p>
            <a:r>
              <a:rPr lang="en-US" i="1" dirty="0" err="1" smtClean="0">
                <a:solidFill>
                  <a:srgbClr val="FFFFFF"/>
                </a:solidFill>
              </a:rPr>
              <a:t>Bacterioplankton</a:t>
            </a:r>
            <a:r>
              <a:rPr lang="en-US" i="1" dirty="0" smtClean="0">
                <a:solidFill>
                  <a:srgbClr val="FFFFFF"/>
                </a:solidFill>
              </a:rPr>
              <a:t> play critical roles in providing nutrients for other microbes, and the rest of the pelagic biota</a:t>
            </a:r>
            <a:endParaRPr lang="en-US" i="1" dirty="0">
              <a:solidFill>
                <a:srgbClr val="FFFFFF"/>
              </a:solidFill>
            </a:endParaRPr>
          </a:p>
        </p:txBody>
      </p:sp>
      <p:pic>
        <p:nvPicPr>
          <p:cNvPr id="6" name="Picture 5" descr="Gabric_etal_2001_Chemosphe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331" y="1141975"/>
            <a:ext cx="2898440" cy="2166760"/>
          </a:xfrm>
          <a:prstGeom prst="rect">
            <a:avLst/>
          </a:prstGeom>
        </p:spPr>
      </p:pic>
      <p:sp>
        <p:nvSpPr>
          <p:cNvPr id="22" name="TextBox 21"/>
          <p:cNvSpPr txBox="1"/>
          <p:nvPr/>
        </p:nvSpPr>
        <p:spPr>
          <a:xfrm>
            <a:off x="2635662" y="1003782"/>
            <a:ext cx="1282360"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Sulfur Cycle</a:t>
            </a:r>
            <a:endParaRPr lang="en-US" dirty="0">
              <a:solidFill>
                <a:schemeClr val="bg1"/>
              </a:solidFill>
            </a:endParaRPr>
          </a:p>
        </p:txBody>
      </p:sp>
    </p:spTree>
    <p:extLst>
      <p:ext uri="{BB962C8B-B14F-4D97-AF65-F5344CB8AC3E}">
        <p14:creationId xmlns:p14="http://schemas.microsoft.com/office/powerpoint/2010/main" val="35609468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894" y="0"/>
            <a:ext cx="9258300" cy="1143000"/>
          </a:xfrm>
        </p:spPr>
        <p:txBody>
          <a:bodyPr/>
          <a:lstStyle/>
          <a:p>
            <a:pPr marL="342900" indent="-342900" algn="l"/>
            <a:r>
              <a:rPr lang="en-US" i="1" dirty="0" smtClean="0">
                <a:solidFill>
                  <a:srgbClr val="FFFFFF"/>
                </a:solidFill>
              </a:rPr>
              <a:t>Major role in C-N-S-P-Fe cycling</a:t>
            </a:r>
          </a:p>
        </p:txBody>
      </p:sp>
      <p:pic>
        <p:nvPicPr>
          <p:cNvPr id="9" name="Picture 8" descr="n-cycle.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38061" y="4174151"/>
            <a:ext cx="3047453" cy="2630968"/>
          </a:xfrm>
          <a:prstGeom prst="rect">
            <a:avLst/>
          </a:prstGeom>
        </p:spPr>
      </p:pic>
      <p:pic>
        <p:nvPicPr>
          <p:cNvPr id="8" name="Content Placeholder 7" descr="CO2Pump_Chisholm.jpg"/>
          <p:cNvPicPr>
            <a:picLocks noGrp="1" noChangeAspect="1"/>
          </p:cNvPicPr>
          <p:nvPr>
            <p:ph idx="1"/>
          </p:nvPr>
        </p:nvPicPr>
        <p:blipFill rotWithShape="1">
          <a:blip r:embed="rId5">
            <a:extLst>
              <a:ext uri="{28A0092B-C50C-407E-A947-70E740481C1C}">
                <a14:useLocalDpi xmlns:a14="http://schemas.microsoft.com/office/drawing/2010/main" val="0"/>
              </a:ext>
            </a:extLst>
          </a:blip>
          <a:srcRect l="4257" r="1367" b="13208"/>
          <a:stretch/>
        </p:blipFill>
        <p:spPr>
          <a:xfrm>
            <a:off x="122504" y="1533769"/>
            <a:ext cx="3341663" cy="3057769"/>
          </a:xfrm>
        </p:spPr>
      </p:pic>
      <p:sp>
        <p:nvSpPr>
          <p:cNvPr id="3" name="TextBox 2"/>
          <p:cNvSpPr txBox="1"/>
          <p:nvPr/>
        </p:nvSpPr>
        <p:spPr>
          <a:xfrm>
            <a:off x="3315919" y="3714219"/>
            <a:ext cx="1090004" cy="646331"/>
          </a:xfrm>
          <a:prstGeom prst="rect">
            <a:avLst/>
          </a:prstGeom>
          <a:solidFill>
            <a:srgbClr val="3366FF"/>
          </a:solidFill>
          <a:ln>
            <a:solidFill>
              <a:srgbClr val="BBE0E3"/>
            </a:solidFill>
          </a:ln>
        </p:spPr>
        <p:txBody>
          <a:bodyPr wrap="square" rtlCol="0">
            <a:spAutoFit/>
          </a:bodyPr>
          <a:lstStyle/>
          <a:p>
            <a:r>
              <a:rPr lang="en-US" dirty="0" smtClean="0">
                <a:solidFill>
                  <a:schemeClr val="bg1"/>
                </a:solidFill>
              </a:rPr>
              <a:t>Nitrogen Cycle</a:t>
            </a:r>
            <a:endParaRPr lang="en-US" dirty="0">
              <a:solidFill>
                <a:schemeClr val="bg1"/>
              </a:solidFill>
            </a:endParaRPr>
          </a:p>
        </p:txBody>
      </p:sp>
      <p:sp>
        <p:nvSpPr>
          <p:cNvPr id="7" name="TextBox 6"/>
          <p:cNvSpPr txBox="1"/>
          <p:nvPr/>
        </p:nvSpPr>
        <p:spPr>
          <a:xfrm>
            <a:off x="40460" y="1430704"/>
            <a:ext cx="1408258"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Carbon Cycle</a:t>
            </a:r>
            <a:endParaRPr lang="en-US" dirty="0">
              <a:solidFill>
                <a:schemeClr val="bg1"/>
              </a:solidFill>
            </a:endParaRPr>
          </a:p>
        </p:txBody>
      </p:sp>
      <p:pic>
        <p:nvPicPr>
          <p:cNvPr id="11" name="Picture 10" descr="White_etal_Bacteria-PCycle.jpg"/>
          <p:cNvPicPr>
            <a:picLocks noChangeAspect="1"/>
          </p:cNvPicPr>
          <p:nvPr/>
        </p:nvPicPr>
        <p:blipFill rotWithShape="1">
          <a:blip r:embed="rId6">
            <a:extLst>
              <a:ext uri="{28A0092B-C50C-407E-A947-70E740481C1C}">
                <a14:useLocalDpi xmlns:a14="http://schemas.microsoft.com/office/drawing/2010/main" val="0"/>
              </a:ext>
            </a:extLst>
          </a:blip>
          <a:srcRect l="3687" t="4762"/>
          <a:stretch/>
        </p:blipFill>
        <p:spPr>
          <a:xfrm>
            <a:off x="5793144" y="3417207"/>
            <a:ext cx="2888280" cy="1922716"/>
          </a:xfrm>
          <a:prstGeom prst="rect">
            <a:avLst/>
          </a:prstGeom>
        </p:spPr>
      </p:pic>
      <p:pic>
        <p:nvPicPr>
          <p:cNvPr id="14" name="Picture 13" descr="Tortell_Fe-ccl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428" y="1141975"/>
            <a:ext cx="2893944" cy="2074958"/>
          </a:xfrm>
          <a:prstGeom prst="rect">
            <a:avLst/>
          </a:prstGeom>
        </p:spPr>
      </p:pic>
      <p:sp>
        <p:nvSpPr>
          <p:cNvPr id="13" name="TextBox 12"/>
          <p:cNvSpPr txBox="1"/>
          <p:nvPr/>
        </p:nvSpPr>
        <p:spPr>
          <a:xfrm>
            <a:off x="7504848" y="4815451"/>
            <a:ext cx="1336306" cy="646331"/>
          </a:xfrm>
          <a:prstGeom prst="rect">
            <a:avLst/>
          </a:prstGeom>
          <a:solidFill>
            <a:srgbClr val="3366FF"/>
          </a:solidFill>
          <a:ln>
            <a:solidFill>
              <a:srgbClr val="BBE0E3"/>
            </a:solidFill>
          </a:ln>
        </p:spPr>
        <p:txBody>
          <a:bodyPr wrap="square" rtlCol="0">
            <a:spAutoFit/>
          </a:bodyPr>
          <a:lstStyle/>
          <a:p>
            <a:r>
              <a:rPr lang="en-US" dirty="0" smtClean="0">
                <a:solidFill>
                  <a:schemeClr val="bg1"/>
                </a:solidFill>
              </a:rPr>
              <a:t>Phosphorus Cycle</a:t>
            </a:r>
            <a:endParaRPr lang="en-US" dirty="0">
              <a:solidFill>
                <a:schemeClr val="bg1"/>
              </a:solidFill>
            </a:endParaRPr>
          </a:p>
        </p:txBody>
      </p:sp>
      <p:sp>
        <p:nvSpPr>
          <p:cNvPr id="12" name="TextBox 11"/>
          <p:cNvSpPr txBox="1"/>
          <p:nvPr/>
        </p:nvSpPr>
        <p:spPr>
          <a:xfrm>
            <a:off x="9107924" y="876706"/>
            <a:ext cx="1111490"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Iron Cycle                </a:t>
            </a:r>
            <a:endParaRPr lang="en-US" dirty="0">
              <a:solidFill>
                <a:schemeClr val="bg1"/>
              </a:solidFill>
            </a:endParaRPr>
          </a:p>
        </p:txBody>
      </p:sp>
      <p:sp>
        <p:nvSpPr>
          <p:cNvPr id="16" name="TextBox 15"/>
          <p:cNvSpPr txBox="1"/>
          <p:nvPr/>
        </p:nvSpPr>
        <p:spPr>
          <a:xfrm>
            <a:off x="5985514" y="5565698"/>
            <a:ext cx="4194824" cy="923330"/>
          </a:xfrm>
          <a:prstGeom prst="rect">
            <a:avLst/>
          </a:prstGeom>
          <a:noFill/>
        </p:spPr>
        <p:txBody>
          <a:bodyPr wrap="square" rtlCol="0">
            <a:spAutoFit/>
          </a:bodyPr>
          <a:lstStyle/>
          <a:p>
            <a:r>
              <a:rPr lang="en-US" i="1" dirty="0" err="1" smtClean="0">
                <a:solidFill>
                  <a:srgbClr val="FFFFFF"/>
                </a:solidFill>
              </a:rPr>
              <a:t>Bacterioplankton</a:t>
            </a:r>
            <a:r>
              <a:rPr lang="en-US" i="1" dirty="0" smtClean="0">
                <a:solidFill>
                  <a:srgbClr val="FFFFFF"/>
                </a:solidFill>
              </a:rPr>
              <a:t> play critical roles in providing nutrients for other microbes, and the rest of the pelagic biota</a:t>
            </a:r>
            <a:endParaRPr lang="en-US" i="1" dirty="0">
              <a:solidFill>
                <a:srgbClr val="FFFFFF"/>
              </a:solidFill>
            </a:endParaRPr>
          </a:p>
        </p:txBody>
      </p:sp>
      <p:sp>
        <p:nvSpPr>
          <p:cNvPr id="5" name="Oval 4"/>
          <p:cNvSpPr/>
          <p:nvPr/>
        </p:nvSpPr>
        <p:spPr>
          <a:xfrm>
            <a:off x="752231" y="3048000"/>
            <a:ext cx="879231" cy="53730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7664" y="3922301"/>
            <a:ext cx="488462" cy="42398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040921" y="4552462"/>
            <a:ext cx="722916" cy="5861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464167" y="4523155"/>
            <a:ext cx="722916" cy="5861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315918" y="5134771"/>
            <a:ext cx="2669595" cy="5861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762629" y="1949937"/>
            <a:ext cx="814756" cy="5861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501181" y="1345980"/>
            <a:ext cx="1652757" cy="96932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abric_etal_2001_Chemosphe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331" y="1141975"/>
            <a:ext cx="2898440" cy="2166760"/>
          </a:xfrm>
          <a:prstGeom prst="rect">
            <a:avLst/>
          </a:prstGeom>
        </p:spPr>
      </p:pic>
      <p:sp>
        <p:nvSpPr>
          <p:cNvPr id="22" name="TextBox 21"/>
          <p:cNvSpPr txBox="1"/>
          <p:nvPr/>
        </p:nvSpPr>
        <p:spPr>
          <a:xfrm>
            <a:off x="2635662" y="1003782"/>
            <a:ext cx="1282360" cy="369332"/>
          </a:xfrm>
          <a:prstGeom prst="rect">
            <a:avLst/>
          </a:prstGeom>
          <a:solidFill>
            <a:srgbClr val="3366FF"/>
          </a:solidFill>
          <a:ln>
            <a:solidFill>
              <a:srgbClr val="BBE0E3"/>
            </a:solidFill>
          </a:ln>
        </p:spPr>
        <p:txBody>
          <a:bodyPr wrap="none" rtlCol="0">
            <a:spAutoFit/>
          </a:bodyPr>
          <a:lstStyle/>
          <a:p>
            <a:r>
              <a:rPr lang="en-US" dirty="0" smtClean="0">
                <a:solidFill>
                  <a:schemeClr val="bg1"/>
                </a:solidFill>
              </a:rPr>
              <a:t>Sulfur Cycle</a:t>
            </a:r>
            <a:endParaRPr lang="en-US" dirty="0">
              <a:solidFill>
                <a:schemeClr val="bg1"/>
              </a:solidFill>
            </a:endParaRPr>
          </a:p>
        </p:txBody>
      </p:sp>
      <p:sp>
        <p:nvSpPr>
          <p:cNvPr id="23" name="Oval 22"/>
          <p:cNvSpPr/>
          <p:nvPr/>
        </p:nvSpPr>
        <p:spPr>
          <a:xfrm rot="2586805">
            <a:off x="5327283" y="1670206"/>
            <a:ext cx="1585694" cy="13472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13109" y="2380075"/>
            <a:ext cx="583260" cy="3386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9202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solidFill>
                  <a:srgbClr val="FFFFFF"/>
                </a:solidFill>
              </a:rPr>
              <a:t>Biomass</a:t>
            </a:r>
            <a:r>
              <a:rPr lang="en-US" i="1" dirty="0">
                <a:solidFill>
                  <a:srgbClr val="FFFFFF"/>
                </a:solidFill>
              </a:rPr>
              <a:t> </a:t>
            </a:r>
            <a:r>
              <a:rPr lang="en-US" i="1" dirty="0" smtClean="0">
                <a:solidFill>
                  <a:srgbClr val="FFFFFF"/>
                </a:solidFill>
              </a:rPr>
              <a:t>and growth dynamics</a:t>
            </a:r>
            <a:endParaRPr lang="en-US" dirty="0">
              <a:solidFill>
                <a:srgbClr val="FFFFFF"/>
              </a:solidFill>
            </a:endParaRPr>
          </a:p>
        </p:txBody>
      </p:sp>
      <p:pic>
        <p:nvPicPr>
          <p:cNvPr id="3" name="Picture 2" descr="Screen shot 2012-03-26 at 4.1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159" y="3246745"/>
            <a:ext cx="2356788" cy="3253154"/>
          </a:xfrm>
          <a:prstGeom prst="rect">
            <a:avLst/>
          </a:prstGeom>
        </p:spPr>
      </p:pic>
      <p:pic>
        <p:nvPicPr>
          <p:cNvPr id="7" name="Picture 6" descr="Screen shot 2012-03-26 at 5.04.25 PM.png"/>
          <p:cNvPicPr>
            <a:picLocks noChangeAspect="1"/>
          </p:cNvPicPr>
          <p:nvPr/>
        </p:nvPicPr>
        <p:blipFill rotWithShape="1">
          <a:blip r:embed="rId4">
            <a:extLst>
              <a:ext uri="{28A0092B-C50C-407E-A947-70E740481C1C}">
                <a14:useLocalDpi xmlns:a14="http://schemas.microsoft.com/office/drawing/2010/main" val="0"/>
              </a:ext>
            </a:extLst>
          </a:blip>
          <a:srcRect l="2504"/>
          <a:stretch/>
        </p:blipFill>
        <p:spPr>
          <a:xfrm>
            <a:off x="7545883" y="2411037"/>
            <a:ext cx="2338210" cy="3481323"/>
          </a:xfrm>
          <a:prstGeom prst="rect">
            <a:avLst/>
          </a:prstGeom>
        </p:spPr>
      </p:pic>
      <p:pic>
        <p:nvPicPr>
          <p:cNvPr id="8" name="Picture 7" descr="Screen shot 2012-03-26 at 5.08.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62" y="1689056"/>
            <a:ext cx="3298076" cy="2542651"/>
          </a:xfrm>
          <a:prstGeom prst="rect">
            <a:avLst/>
          </a:prstGeom>
        </p:spPr>
      </p:pic>
      <p:sp>
        <p:nvSpPr>
          <p:cNvPr id="10" name="TextBox 9"/>
          <p:cNvSpPr txBox="1"/>
          <p:nvPr/>
        </p:nvSpPr>
        <p:spPr>
          <a:xfrm>
            <a:off x="8357094" y="6027003"/>
            <a:ext cx="1929906" cy="830997"/>
          </a:xfrm>
          <a:prstGeom prst="rect">
            <a:avLst/>
          </a:prstGeom>
          <a:noFill/>
        </p:spPr>
        <p:txBody>
          <a:bodyPr wrap="square" rtlCol="0">
            <a:spAutoFit/>
          </a:bodyPr>
          <a:lstStyle/>
          <a:p>
            <a:r>
              <a:rPr lang="en-US" sz="1200" dirty="0" err="1" smtClean="0">
                <a:solidFill>
                  <a:srgbClr val="FFFFFF"/>
                </a:solidFill>
              </a:rPr>
              <a:t>Ducklow</a:t>
            </a:r>
            <a:r>
              <a:rPr lang="en-US" sz="1200" dirty="0" smtClean="0">
                <a:solidFill>
                  <a:srgbClr val="FFFFFF"/>
                </a:solidFill>
              </a:rPr>
              <a:t> et al. 2001 DSR(II) 48:4199-4221 &amp; </a:t>
            </a:r>
            <a:r>
              <a:rPr lang="en-US" sz="1200" dirty="0">
                <a:solidFill>
                  <a:srgbClr val="FFFFFF"/>
                </a:solidFill>
              </a:rPr>
              <a:t> </a:t>
            </a:r>
            <a:endParaRPr lang="en-US" sz="1200" dirty="0" smtClean="0">
              <a:solidFill>
                <a:srgbClr val="FFFFFF"/>
              </a:solidFill>
            </a:endParaRPr>
          </a:p>
          <a:p>
            <a:r>
              <a:rPr lang="en-US" sz="1200" dirty="0" err="1" smtClean="0">
                <a:solidFill>
                  <a:srgbClr val="FFFFFF"/>
                </a:solidFill>
              </a:rPr>
              <a:t>Ducklow</a:t>
            </a:r>
            <a:r>
              <a:rPr lang="en-US" sz="1200" dirty="0" smtClean="0">
                <a:solidFill>
                  <a:srgbClr val="FFFFFF"/>
                </a:solidFill>
              </a:rPr>
              <a:t> et al. 2011 AME 64:205-220.</a:t>
            </a:r>
            <a:endParaRPr lang="en-US" sz="1200" dirty="0">
              <a:solidFill>
                <a:srgbClr val="FFFFFF"/>
              </a:solidFill>
            </a:endParaRPr>
          </a:p>
        </p:txBody>
      </p:sp>
      <p:sp>
        <p:nvSpPr>
          <p:cNvPr id="11" name="TextBox 10"/>
          <p:cNvSpPr txBox="1"/>
          <p:nvPr/>
        </p:nvSpPr>
        <p:spPr>
          <a:xfrm>
            <a:off x="1000462" y="1217249"/>
            <a:ext cx="995961" cy="369332"/>
          </a:xfrm>
          <a:prstGeom prst="rect">
            <a:avLst/>
          </a:prstGeom>
          <a:solidFill>
            <a:srgbClr val="3366FF"/>
          </a:solidFill>
          <a:ln>
            <a:solidFill>
              <a:srgbClr val="BBE0E3"/>
            </a:solidFill>
          </a:ln>
        </p:spPr>
        <p:txBody>
          <a:bodyPr wrap="none" rtlCol="0">
            <a:spAutoFit/>
          </a:bodyPr>
          <a:lstStyle/>
          <a:p>
            <a:r>
              <a:rPr lang="en-US" dirty="0" smtClean="0"/>
              <a:t>Ross Sea </a:t>
            </a:r>
            <a:endParaRPr lang="en-US" dirty="0">
              <a:solidFill>
                <a:srgbClr val="FFFFFF"/>
              </a:solidFill>
            </a:endParaRPr>
          </a:p>
        </p:txBody>
      </p:sp>
      <p:sp>
        <p:nvSpPr>
          <p:cNvPr id="12" name="TextBox 11"/>
          <p:cNvSpPr txBox="1"/>
          <p:nvPr/>
        </p:nvSpPr>
        <p:spPr>
          <a:xfrm>
            <a:off x="4776159" y="2759751"/>
            <a:ext cx="995961" cy="369332"/>
          </a:xfrm>
          <a:prstGeom prst="rect">
            <a:avLst/>
          </a:prstGeom>
          <a:solidFill>
            <a:srgbClr val="3366FF"/>
          </a:solidFill>
          <a:ln>
            <a:solidFill>
              <a:srgbClr val="BBE0E3"/>
            </a:solidFill>
          </a:ln>
        </p:spPr>
        <p:txBody>
          <a:bodyPr wrap="none" rtlCol="0">
            <a:spAutoFit/>
          </a:bodyPr>
          <a:lstStyle/>
          <a:p>
            <a:r>
              <a:rPr lang="en-US" dirty="0" smtClean="0"/>
              <a:t>Ross Sea</a:t>
            </a:r>
            <a:endParaRPr lang="en-US" dirty="0"/>
          </a:p>
        </p:txBody>
      </p:sp>
      <p:sp>
        <p:nvSpPr>
          <p:cNvPr id="13" name="TextBox 12"/>
          <p:cNvSpPr txBox="1"/>
          <p:nvPr/>
        </p:nvSpPr>
        <p:spPr>
          <a:xfrm>
            <a:off x="7545883" y="1944011"/>
            <a:ext cx="1988608" cy="369332"/>
          </a:xfrm>
          <a:prstGeom prst="rect">
            <a:avLst/>
          </a:prstGeom>
          <a:solidFill>
            <a:srgbClr val="3366FF"/>
          </a:solidFill>
          <a:ln>
            <a:solidFill>
              <a:srgbClr val="BBE0E3"/>
            </a:solidFill>
          </a:ln>
        </p:spPr>
        <p:txBody>
          <a:bodyPr wrap="none" rtlCol="0">
            <a:spAutoFit/>
          </a:bodyPr>
          <a:lstStyle/>
          <a:p>
            <a:r>
              <a:rPr lang="en-US" dirty="0" smtClean="0"/>
              <a:t>Antarctic Peninsula</a:t>
            </a:r>
            <a:endParaRPr lang="en-US" dirty="0"/>
          </a:p>
        </p:txBody>
      </p:sp>
      <p:sp>
        <p:nvSpPr>
          <p:cNvPr id="14" name="TextBox 13"/>
          <p:cNvSpPr txBox="1"/>
          <p:nvPr/>
        </p:nvSpPr>
        <p:spPr>
          <a:xfrm>
            <a:off x="2046199" y="4815142"/>
            <a:ext cx="2729960" cy="1077218"/>
          </a:xfrm>
          <a:prstGeom prst="rect">
            <a:avLst/>
          </a:prstGeom>
          <a:noFill/>
        </p:spPr>
        <p:txBody>
          <a:bodyPr wrap="square" rtlCol="0">
            <a:spAutoFit/>
          </a:bodyPr>
          <a:lstStyle/>
          <a:p>
            <a:pPr algn="r"/>
            <a:r>
              <a:rPr lang="en-US" sz="1600" i="1" dirty="0" smtClean="0">
                <a:solidFill>
                  <a:srgbClr val="FFFFFF"/>
                </a:solidFill>
              </a:rPr>
              <a:t>Counterclockwise </a:t>
            </a:r>
            <a:r>
              <a:rPr lang="en-US" sz="1600" i="1" dirty="0">
                <a:solidFill>
                  <a:srgbClr val="FFFFFF"/>
                </a:solidFill>
              </a:rPr>
              <a:t>trajectories in </a:t>
            </a:r>
            <a:r>
              <a:rPr lang="en-US" sz="1600" i="1" dirty="0" smtClean="0">
                <a:solidFill>
                  <a:srgbClr val="FFFFFF"/>
                </a:solidFill>
              </a:rPr>
              <a:t>time indicate </a:t>
            </a:r>
            <a:r>
              <a:rPr lang="en-US" sz="1600" i="1" dirty="0">
                <a:solidFill>
                  <a:srgbClr val="FFFFFF"/>
                </a:solidFill>
              </a:rPr>
              <a:t>the lag of bacteria behind the phytoplankton development.</a:t>
            </a:r>
          </a:p>
        </p:txBody>
      </p:sp>
      <p:sp>
        <p:nvSpPr>
          <p:cNvPr id="15" name="TextBox 14"/>
          <p:cNvSpPr txBox="1"/>
          <p:nvPr/>
        </p:nvSpPr>
        <p:spPr>
          <a:xfrm>
            <a:off x="6096911" y="3360350"/>
            <a:ext cx="915635" cy="276999"/>
          </a:xfrm>
          <a:prstGeom prst="rect">
            <a:avLst/>
          </a:prstGeom>
          <a:solidFill>
            <a:schemeClr val="bg1"/>
          </a:solidFill>
          <a:ln>
            <a:solidFill>
              <a:srgbClr val="BBE0E3"/>
            </a:solidFill>
          </a:ln>
        </p:spPr>
        <p:txBody>
          <a:bodyPr wrap="none" rtlCol="0">
            <a:spAutoFit/>
          </a:bodyPr>
          <a:lstStyle/>
          <a:p>
            <a:r>
              <a:rPr lang="en-US" sz="1200" dirty="0" smtClean="0"/>
              <a:t>Photic zone</a:t>
            </a:r>
            <a:endParaRPr lang="en-US" sz="1200" dirty="0"/>
          </a:p>
        </p:txBody>
      </p:sp>
      <p:sp>
        <p:nvSpPr>
          <p:cNvPr id="16" name="TextBox 15"/>
          <p:cNvSpPr txBox="1"/>
          <p:nvPr/>
        </p:nvSpPr>
        <p:spPr>
          <a:xfrm>
            <a:off x="6409258" y="5032862"/>
            <a:ext cx="583288" cy="276999"/>
          </a:xfrm>
          <a:prstGeom prst="rect">
            <a:avLst/>
          </a:prstGeom>
          <a:solidFill>
            <a:schemeClr val="bg1"/>
          </a:solidFill>
          <a:ln>
            <a:solidFill>
              <a:srgbClr val="BBE0E3"/>
            </a:solidFill>
          </a:ln>
        </p:spPr>
        <p:txBody>
          <a:bodyPr wrap="none" rtlCol="0">
            <a:spAutoFit/>
          </a:bodyPr>
          <a:lstStyle/>
          <a:p>
            <a:r>
              <a:rPr lang="en-US" sz="1200" dirty="0" smtClean="0"/>
              <a:t>Stocks</a:t>
            </a:r>
            <a:endParaRPr lang="en-US" sz="1200" dirty="0"/>
          </a:p>
        </p:txBody>
      </p:sp>
      <p:sp>
        <p:nvSpPr>
          <p:cNvPr id="18" name="Rectangle 17"/>
          <p:cNvSpPr/>
          <p:nvPr/>
        </p:nvSpPr>
        <p:spPr>
          <a:xfrm>
            <a:off x="4516541" y="1482346"/>
            <a:ext cx="3029342" cy="830997"/>
          </a:xfrm>
          <a:prstGeom prst="rect">
            <a:avLst/>
          </a:prstGeom>
        </p:spPr>
        <p:txBody>
          <a:bodyPr wrap="square">
            <a:spAutoFit/>
          </a:bodyPr>
          <a:lstStyle/>
          <a:p>
            <a:r>
              <a:rPr lang="en-US" sz="1600" i="1" dirty="0">
                <a:solidFill>
                  <a:srgbClr val="FFFFFF"/>
                </a:solidFill>
              </a:rPr>
              <a:t>Peaks in biomass and productivity </a:t>
            </a:r>
            <a:r>
              <a:rPr lang="en-US" sz="1600" i="1" dirty="0" smtClean="0">
                <a:solidFill>
                  <a:srgbClr val="FFFFFF"/>
                </a:solidFill>
              </a:rPr>
              <a:t>occur in late spring and summer in the Southern Ocean</a:t>
            </a:r>
            <a:endParaRPr lang="en-US" sz="1600" i="1" dirty="0"/>
          </a:p>
        </p:txBody>
      </p:sp>
    </p:spTree>
    <p:extLst>
      <p:ext uri="{BB962C8B-B14F-4D97-AF65-F5344CB8AC3E}">
        <p14:creationId xmlns:p14="http://schemas.microsoft.com/office/powerpoint/2010/main" val="274417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smtClean="0">
                <a:solidFill>
                  <a:srgbClr val="FFFFFF"/>
                </a:solidFill>
              </a:rPr>
              <a:t>Recognition of the importance of the microbial loop in using detrital carbon to produce microbial biomass</a:t>
            </a:r>
            <a:endParaRPr lang="en-US" sz="3200" dirty="0">
              <a:solidFill>
                <a:srgbClr val="FFFFFF"/>
              </a:solidFill>
            </a:endParaRPr>
          </a:p>
        </p:txBody>
      </p:sp>
      <p:pic>
        <p:nvPicPr>
          <p:cNvPr id="6" name="Content Placeholder 5" descr="microbial_food_.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4" r="-94"/>
          <a:stretch/>
        </p:blipFill>
        <p:spPr>
          <a:xfrm>
            <a:off x="2542970" y="1417638"/>
            <a:ext cx="5870985" cy="4737937"/>
          </a:xfrm>
        </p:spPr>
      </p:pic>
      <p:sp>
        <p:nvSpPr>
          <p:cNvPr id="4" name="TextBox 3"/>
          <p:cNvSpPr txBox="1"/>
          <p:nvPr/>
        </p:nvSpPr>
        <p:spPr>
          <a:xfrm>
            <a:off x="7259251" y="3825626"/>
            <a:ext cx="600764" cy="261610"/>
          </a:xfrm>
          <a:prstGeom prst="rect">
            <a:avLst/>
          </a:prstGeom>
          <a:solidFill>
            <a:schemeClr val="accent5">
              <a:lumMod val="40000"/>
              <a:lumOff val="60000"/>
            </a:schemeClr>
          </a:solidFill>
          <a:ln>
            <a:solidFill>
              <a:schemeClr val="accent1">
                <a:lumMod val="75000"/>
              </a:schemeClr>
            </a:solidFill>
          </a:ln>
        </p:spPr>
        <p:txBody>
          <a:bodyPr wrap="none" rtlCol="0">
            <a:spAutoFit/>
          </a:bodyPr>
          <a:lstStyle/>
          <a:p>
            <a:r>
              <a:rPr lang="en-US" sz="1100" dirty="0" smtClean="0">
                <a:solidFill>
                  <a:schemeClr val="bg1">
                    <a:lumMod val="50000"/>
                  </a:schemeClr>
                </a:solidFill>
              </a:rPr>
              <a:t>C(org)?</a:t>
            </a:r>
            <a:endParaRPr lang="en-US" sz="1100" dirty="0">
              <a:solidFill>
                <a:schemeClr val="bg1">
                  <a:lumMod val="50000"/>
                </a:schemeClr>
              </a:solidFill>
            </a:endParaRPr>
          </a:p>
        </p:txBody>
      </p:sp>
      <p:sp>
        <p:nvSpPr>
          <p:cNvPr id="9" name="Freeform 8"/>
          <p:cNvSpPr/>
          <p:nvPr/>
        </p:nvSpPr>
        <p:spPr>
          <a:xfrm>
            <a:off x="7079656" y="2960216"/>
            <a:ext cx="479977" cy="230017"/>
          </a:xfrm>
          <a:custGeom>
            <a:avLst/>
            <a:gdLst>
              <a:gd name="connsiteX0" fmla="*/ 0 w 479977"/>
              <a:gd name="connsiteY0" fmla="*/ 0 h 230017"/>
              <a:gd name="connsiteX1" fmla="*/ 479977 w 479977"/>
              <a:gd name="connsiteY1" fmla="*/ 10001 h 230017"/>
              <a:gd name="connsiteX2" fmla="*/ 469977 w 479977"/>
              <a:gd name="connsiteY2" fmla="*/ 230017 h 230017"/>
            </a:gdLst>
            <a:ahLst/>
            <a:cxnLst>
              <a:cxn ang="0">
                <a:pos x="connsiteX0" y="connsiteY0"/>
              </a:cxn>
              <a:cxn ang="0">
                <a:pos x="connsiteX1" y="connsiteY1"/>
              </a:cxn>
              <a:cxn ang="0">
                <a:pos x="connsiteX2" y="connsiteY2"/>
              </a:cxn>
            </a:cxnLst>
            <a:rect l="l" t="t" r="r" b="b"/>
            <a:pathLst>
              <a:path w="479977" h="230017">
                <a:moveTo>
                  <a:pt x="0" y="0"/>
                </a:moveTo>
                <a:lnTo>
                  <a:pt x="479977" y="10001"/>
                </a:lnTo>
                <a:lnTo>
                  <a:pt x="469977" y="230017"/>
                </a:lnTo>
              </a:path>
            </a:pathLst>
          </a:custGeom>
          <a:ln w="127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794029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smtClean="0">
                <a:solidFill>
                  <a:srgbClr val="FFFFFF"/>
                </a:solidFill>
              </a:rPr>
              <a:t>Recognition of the importance of the microbial loop in using detrital carbon to produce microbial biomass</a:t>
            </a:r>
            <a:endParaRPr lang="en-US" sz="3200" dirty="0">
              <a:solidFill>
                <a:srgbClr val="FFFFFF"/>
              </a:solidFill>
            </a:endParaRPr>
          </a:p>
        </p:txBody>
      </p:sp>
      <p:pic>
        <p:nvPicPr>
          <p:cNvPr id="6" name="Content Placeholder 5" descr="microbial_food_.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4" r="-94"/>
          <a:stretch/>
        </p:blipFill>
        <p:spPr>
          <a:xfrm>
            <a:off x="2542970" y="1417638"/>
            <a:ext cx="5870985" cy="4737937"/>
          </a:xfrm>
        </p:spPr>
      </p:pic>
      <p:sp>
        <p:nvSpPr>
          <p:cNvPr id="4" name="TextBox 3"/>
          <p:cNvSpPr txBox="1"/>
          <p:nvPr/>
        </p:nvSpPr>
        <p:spPr>
          <a:xfrm>
            <a:off x="7259251" y="3825626"/>
            <a:ext cx="600764" cy="261610"/>
          </a:xfrm>
          <a:prstGeom prst="rect">
            <a:avLst/>
          </a:prstGeom>
          <a:solidFill>
            <a:schemeClr val="accent5">
              <a:lumMod val="40000"/>
              <a:lumOff val="60000"/>
            </a:schemeClr>
          </a:solidFill>
          <a:ln>
            <a:solidFill>
              <a:schemeClr val="accent1">
                <a:lumMod val="75000"/>
              </a:schemeClr>
            </a:solidFill>
          </a:ln>
        </p:spPr>
        <p:txBody>
          <a:bodyPr wrap="none" rtlCol="0">
            <a:spAutoFit/>
          </a:bodyPr>
          <a:lstStyle/>
          <a:p>
            <a:r>
              <a:rPr lang="en-US" sz="1100" dirty="0" smtClean="0">
                <a:solidFill>
                  <a:schemeClr val="bg1">
                    <a:lumMod val="50000"/>
                  </a:schemeClr>
                </a:solidFill>
              </a:rPr>
              <a:t>C(org)?</a:t>
            </a:r>
            <a:endParaRPr lang="en-US" sz="1100" dirty="0">
              <a:solidFill>
                <a:schemeClr val="bg1">
                  <a:lumMod val="50000"/>
                </a:schemeClr>
              </a:solidFill>
            </a:endParaRPr>
          </a:p>
        </p:txBody>
      </p:sp>
      <p:sp>
        <p:nvSpPr>
          <p:cNvPr id="9" name="Freeform 8"/>
          <p:cNvSpPr/>
          <p:nvPr/>
        </p:nvSpPr>
        <p:spPr>
          <a:xfrm>
            <a:off x="7079656" y="2960216"/>
            <a:ext cx="479977" cy="230017"/>
          </a:xfrm>
          <a:custGeom>
            <a:avLst/>
            <a:gdLst>
              <a:gd name="connsiteX0" fmla="*/ 0 w 479977"/>
              <a:gd name="connsiteY0" fmla="*/ 0 h 230017"/>
              <a:gd name="connsiteX1" fmla="*/ 479977 w 479977"/>
              <a:gd name="connsiteY1" fmla="*/ 10001 h 230017"/>
              <a:gd name="connsiteX2" fmla="*/ 469977 w 479977"/>
              <a:gd name="connsiteY2" fmla="*/ 230017 h 230017"/>
            </a:gdLst>
            <a:ahLst/>
            <a:cxnLst>
              <a:cxn ang="0">
                <a:pos x="connsiteX0" y="connsiteY0"/>
              </a:cxn>
              <a:cxn ang="0">
                <a:pos x="connsiteX1" y="connsiteY1"/>
              </a:cxn>
              <a:cxn ang="0">
                <a:pos x="connsiteX2" y="connsiteY2"/>
              </a:cxn>
            </a:cxnLst>
            <a:rect l="l" t="t" r="r" b="b"/>
            <a:pathLst>
              <a:path w="479977" h="230017">
                <a:moveTo>
                  <a:pt x="0" y="0"/>
                </a:moveTo>
                <a:lnTo>
                  <a:pt x="479977" y="10001"/>
                </a:lnTo>
                <a:lnTo>
                  <a:pt x="469977" y="230017"/>
                </a:lnTo>
              </a:path>
            </a:pathLst>
          </a:custGeom>
          <a:ln w="127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3630928" y="1613255"/>
            <a:ext cx="3928705" cy="1015663"/>
          </a:xfrm>
          <a:prstGeom prst="rect">
            <a:avLst/>
          </a:prstGeom>
          <a:noFill/>
        </p:spPr>
        <p:txBody>
          <a:bodyPr wrap="none" rtlCol="0">
            <a:spAutoFit/>
          </a:bodyPr>
          <a:lstStyle/>
          <a:p>
            <a:r>
              <a:rPr lang="en-US" sz="3200" dirty="0" smtClean="0">
                <a:solidFill>
                  <a:srgbClr val="FF0000"/>
                </a:solidFill>
              </a:rPr>
              <a:t>Climate change:</a:t>
            </a:r>
            <a:r>
              <a:rPr lang="en-US" sz="6000" dirty="0" smtClean="0">
                <a:solidFill>
                  <a:srgbClr val="FF0000"/>
                </a:solidFill>
              </a:rPr>
              <a:t>???</a:t>
            </a:r>
            <a:endParaRPr lang="en-US" sz="6000" dirty="0">
              <a:solidFill>
                <a:srgbClr val="FF0000"/>
              </a:solidFill>
            </a:endParaRPr>
          </a:p>
        </p:txBody>
      </p:sp>
      <p:sp>
        <p:nvSpPr>
          <p:cNvPr id="5" name="TextBox 4"/>
          <p:cNvSpPr txBox="1"/>
          <p:nvPr/>
        </p:nvSpPr>
        <p:spPr>
          <a:xfrm>
            <a:off x="3774494" y="2510165"/>
            <a:ext cx="2609283" cy="523220"/>
          </a:xfrm>
          <a:prstGeom prst="rect">
            <a:avLst/>
          </a:prstGeom>
          <a:noFill/>
        </p:spPr>
        <p:txBody>
          <a:bodyPr wrap="none" rtlCol="0">
            <a:spAutoFit/>
          </a:bodyPr>
          <a:lstStyle/>
          <a:p>
            <a:r>
              <a:rPr lang="en-US" sz="2800" dirty="0" smtClean="0">
                <a:solidFill>
                  <a:srgbClr val="0000FF"/>
                </a:solidFill>
              </a:rPr>
              <a:t>Role of sea ice?? </a:t>
            </a:r>
            <a:endParaRPr lang="en-US" sz="2800" dirty="0">
              <a:solidFill>
                <a:srgbClr val="0000FF"/>
              </a:solidFill>
            </a:endParaRPr>
          </a:p>
        </p:txBody>
      </p:sp>
    </p:spTree>
    <p:extLst>
      <p:ext uri="{BB962C8B-B14F-4D97-AF65-F5344CB8AC3E}">
        <p14:creationId xmlns:p14="http://schemas.microsoft.com/office/powerpoint/2010/main" val="30505942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914" y="490280"/>
            <a:ext cx="7125279" cy="1143000"/>
          </a:xfrm>
        </p:spPr>
        <p:txBody>
          <a:bodyPr>
            <a:noAutofit/>
          </a:bodyPr>
          <a:lstStyle/>
          <a:p>
            <a:pPr algn="l"/>
            <a:r>
              <a:rPr lang="en-US" sz="3200" i="1" dirty="0" smtClean="0">
                <a:solidFill>
                  <a:schemeClr val="bg1"/>
                </a:solidFill>
              </a:rPr>
              <a:t>New </a:t>
            </a:r>
            <a:r>
              <a:rPr lang="en-US" sz="3200" i="1" dirty="0" smtClean="0">
                <a:solidFill>
                  <a:schemeClr val="bg1"/>
                </a:solidFill>
              </a:rPr>
              <a:t>views on </a:t>
            </a:r>
            <a:r>
              <a:rPr lang="en-US" sz="3200" i="1" dirty="0" smtClean="0">
                <a:solidFill>
                  <a:schemeClr val="bg1"/>
                </a:solidFill>
              </a:rPr>
              <a:t>diversity </a:t>
            </a:r>
            <a:r>
              <a:rPr lang="en-US" sz="3200" i="1" dirty="0" smtClean="0">
                <a:solidFill>
                  <a:schemeClr val="bg1"/>
                </a:solidFill>
              </a:rPr>
              <a:t>and </a:t>
            </a:r>
            <a:r>
              <a:rPr lang="en-US" sz="3200" i="1" dirty="0" smtClean="0">
                <a:solidFill>
                  <a:schemeClr val="bg1"/>
                </a:solidFill>
              </a:rPr>
              <a:t>what </a:t>
            </a:r>
            <a:r>
              <a:rPr lang="en-US" sz="3200" i="1" dirty="0" smtClean="0">
                <a:solidFill>
                  <a:schemeClr val="bg1"/>
                </a:solidFill>
              </a:rPr>
              <a:t>‘</a:t>
            </a:r>
            <a:r>
              <a:rPr lang="en-US" sz="3200" i="1" dirty="0" err="1" smtClean="0">
                <a:solidFill>
                  <a:schemeClr val="bg1"/>
                </a:solidFill>
              </a:rPr>
              <a:t>omics</a:t>
            </a:r>
            <a:r>
              <a:rPr lang="en-US" sz="3200" i="1" dirty="0" smtClean="0">
                <a:solidFill>
                  <a:schemeClr val="bg1"/>
                </a:solidFill>
              </a:rPr>
              <a:t> is revealing about function</a:t>
            </a:r>
            <a:r>
              <a:rPr lang="en-US" sz="3200" i="1" dirty="0" smtClean="0"/>
              <a:t/>
            </a:r>
            <a:br>
              <a:rPr lang="en-US" sz="3200" i="1" dirty="0" smtClean="0"/>
            </a:br>
            <a:endParaRPr lang="en-US" sz="3200" dirty="0">
              <a:solidFill>
                <a:srgbClr val="FFFFFF"/>
              </a:solidFill>
            </a:endParaRPr>
          </a:p>
        </p:txBody>
      </p:sp>
      <p:sp>
        <p:nvSpPr>
          <p:cNvPr id="3" name="Content Placeholder 2"/>
          <p:cNvSpPr>
            <a:spLocks noGrp="1"/>
          </p:cNvSpPr>
          <p:nvPr>
            <p:ph idx="1"/>
          </p:nvPr>
        </p:nvSpPr>
        <p:spPr>
          <a:xfrm>
            <a:off x="927914" y="1860306"/>
            <a:ext cx="7088864" cy="4525963"/>
          </a:xfrm>
        </p:spPr>
        <p:txBody>
          <a:bodyPr>
            <a:normAutofit/>
          </a:bodyPr>
          <a:lstStyle/>
          <a:p>
            <a:r>
              <a:rPr lang="en-US" sz="2800" dirty="0" smtClean="0">
                <a:solidFill>
                  <a:schemeClr val="bg1"/>
                </a:solidFill>
              </a:rPr>
              <a:t>Diversity of Southern Ocean </a:t>
            </a:r>
            <a:r>
              <a:rPr lang="en-US" sz="2800" dirty="0" err="1" smtClean="0">
                <a:solidFill>
                  <a:schemeClr val="bg1"/>
                </a:solidFill>
              </a:rPr>
              <a:t>bacterioplankton</a:t>
            </a:r>
            <a:r>
              <a:rPr lang="en-US" sz="2800" dirty="0" smtClean="0">
                <a:solidFill>
                  <a:schemeClr val="bg1"/>
                </a:solidFill>
              </a:rPr>
              <a:t> appears to be distinctive</a:t>
            </a:r>
          </a:p>
          <a:p>
            <a:r>
              <a:rPr lang="en-US" sz="2800" dirty="0" smtClean="0">
                <a:solidFill>
                  <a:schemeClr val="bg1"/>
                </a:solidFill>
              </a:rPr>
              <a:t>Genome</a:t>
            </a:r>
            <a:r>
              <a:rPr lang="en-US" sz="2800" dirty="0" smtClean="0">
                <a:solidFill>
                  <a:schemeClr val="bg1"/>
                </a:solidFill>
              </a:rPr>
              <a:t>-encoded capacity</a:t>
            </a:r>
          </a:p>
          <a:p>
            <a:r>
              <a:rPr lang="en-US" sz="2800" dirty="0" smtClean="0">
                <a:solidFill>
                  <a:schemeClr val="bg1"/>
                </a:solidFill>
              </a:rPr>
              <a:t>Proteome-encoded function</a:t>
            </a:r>
          </a:p>
        </p:txBody>
      </p:sp>
      <p:pic>
        <p:nvPicPr>
          <p:cNvPr id="5" name="Picture 4" descr="molecularmach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552" y="2801702"/>
            <a:ext cx="3875610" cy="3058725"/>
          </a:xfrm>
          <a:prstGeom prst="rect">
            <a:avLst/>
          </a:prstGeom>
          <a:solidFill>
            <a:srgbClr val="B7DEE8"/>
          </a:solidFill>
          <a:ln>
            <a:solidFill>
              <a:schemeClr val="accent5">
                <a:lumMod val="60000"/>
                <a:lumOff val="40000"/>
              </a:schemeClr>
            </a:solidFill>
          </a:ln>
        </p:spPr>
      </p:pic>
      <p:pic>
        <p:nvPicPr>
          <p:cNvPr id="7" name="Picture 11" descr="IPY_logo_Tshirt_back_white_let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192" y="159606"/>
            <a:ext cx="2060970" cy="20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8070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89146"/>
            <a:ext cx="9258300" cy="1143000"/>
          </a:xfrm>
        </p:spPr>
        <p:txBody>
          <a:bodyPr>
            <a:noAutofit/>
          </a:bodyPr>
          <a:lstStyle/>
          <a:p>
            <a:r>
              <a:rPr lang="en-US" sz="4000" dirty="0" smtClean="0">
                <a:solidFill>
                  <a:schemeClr val="bg1"/>
                </a:solidFill>
              </a:rPr>
              <a:t>Samples </a:t>
            </a:r>
            <a:r>
              <a:rPr lang="en-US" sz="4000" dirty="0">
                <a:solidFill>
                  <a:schemeClr val="bg1"/>
                </a:solidFill>
              </a:rPr>
              <a:t>collected from pole to </a:t>
            </a:r>
            <a:r>
              <a:rPr lang="en-US" sz="4000" dirty="0" smtClean="0">
                <a:solidFill>
                  <a:schemeClr val="bg1"/>
                </a:solidFill>
              </a:rPr>
              <a:t>pole</a:t>
            </a:r>
            <a:r>
              <a:rPr lang="en-US" sz="2800" dirty="0" smtClean="0">
                <a:solidFill>
                  <a:schemeClr val="bg1"/>
                </a:solidFill>
              </a:rPr>
              <a:t/>
            </a:r>
            <a:br>
              <a:rPr lang="en-US" sz="2800" dirty="0" smtClean="0">
                <a:solidFill>
                  <a:schemeClr val="bg1"/>
                </a:solidFill>
              </a:rPr>
            </a:br>
            <a:r>
              <a:rPr lang="en-US" sz="2800" dirty="0" smtClean="0">
                <a:solidFill>
                  <a:schemeClr val="bg1"/>
                </a:solidFill>
              </a:rPr>
              <a:t>92 samples </a:t>
            </a:r>
            <a:r>
              <a:rPr lang="en-US" sz="2800" dirty="0" smtClean="0">
                <a:solidFill>
                  <a:schemeClr val="bg1"/>
                </a:solidFill>
              </a:rPr>
              <a:t>&gt; 800K </a:t>
            </a:r>
            <a:r>
              <a:rPr lang="en-US" sz="2800" dirty="0" err="1" smtClean="0">
                <a:solidFill>
                  <a:schemeClr val="bg1"/>
                </a:solidFill>
              </a:rPr>
              <a:t>rRNA</a:t>
            </a:r>
            <a:r>
              <a:rPr lang="en-US" sz="2800" dirty="0" smtClean="0">
                <a:solidFill>
                  <a:schemeClr val="bg1"/>
                </a:solidFill>
              </a:rPr>
              <a:t> gene sequence tags</a:t>
            </a:r>
            <a:r>
              <a:rPr lang="en-US" sz="2800" dirty="0" smtClean="0">
                <a:solidFill>
                  <a:schemeClr val="bg1"/>
                </a:solidFill>
              </a:rPr>
              <a:t> </a:t>
            </a: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446" y="1734818"/>
            <a:ext cx="8505066" cy="4265619"/>
          </a:xfrm>
          <a:prstGeom prst="rect">
            <a:avLst/>
          </a:prstGeom>
        </p:spPr>
      </p:pic>
      <p:sp>
        <p:nvSpPr>
          <p:cNvPr id="5" name="TextBox 4"/>
          <p:cNvSpPr txBox="1"/>
          <p:nvPr/>
        </p:nvSpPr>
        <p:spPr>
          <a:xfrm>
            <a:off x="8219714" y="6129055"/>
            <a:ext cx="1602798" cy="276999"/>
          </a:xfrm>
          <a:prstGeom prst="rect">
            <a:avLst/>
          </a:prstGeom>
          <a:noFill/>
        </p:spPr>
        <p:txBody>
          <a:bodyPr wrap="none" rtlCol="0">
            <a:spAutoFit/>
          </a:bodyPr>
          <a:lstStyle/>
          <a:p>
            <a:r>
              <a:rPr lang="en-US" sz="1200" dirty="0" err="1" smtClean="0">
                <a:solidFill>
                  <a:schemeClr val="bg1"/>
                </a:solidFill>
              </a:rPr>
              <a:t>Ghiglione</a:t>
            </a:r>
            <a:r>
              <a:rPr lang="en-US" sz="1200" dirty="0" smtClean="0">
                <a:solidFill>
                  <a:schemeClr val="bg1"/>
                </a:solidFill>
              </a:rPr>
              <a:t> et al. in prep</a:t>
            </a:r>
            <a:endParaRPr lang="en-US" sz="1200" dirty="0">
              <a:solidFill>
                <a:schemeClr val="bg1"/>
              </a:solidFill>
            </a:endParaRPr>
          </a:p>
        </p:txBody>
      </p:sp>
      <p:sp>
        <p:nvSpPr>
          <p:cNvPr id="6" name="TextBox 5"/>
          <p:cNvSpPr txBox="1"/>
          <p:nvPr/>
        </p:nvSpPr>
        <p:spPr>
          <a:xfrm>
            <a:off x="2080819" y="6129055"/>
            <a:ext cx="6138895" cy="276999"/>
          </a:xfrm>
          <a:prstGeom prst="rect">
            <a:avLst/>
          </a:prstGeom>
          <a:noFill/>
        </p:spPr>
        <p:txBody>
          <a:bodyPr wrap="none" rtlCol="0">
            <a:spAutoFit/>
          </a:bodyPr>
          <a:lstStyle/>
          <a:p>
            <a:r>
              <a:rPr lang="en-US" sz="1200" dirty="0" smtClean="0">
                <a:solidFill>
                  <a:schemeClr val="bg1"/>
                </a:solidFill>
              </a:rPr>
              <a:t>* Sequencing support: International Census of Marine Microbes/Census of Antarctic Marine Life </a:t>
            </a:r>
            <a:endParaRPr lang="en-US" sz="1200" dirty="0">
              <a:solidFill>
                <a:schemeClr val="bg1"/>
              </a:solidFill>
            </a:endParaRPr>
          </a:p>
        </p:txBody>
      </p:sp>
    </p:spTree>
    <p:extLst>
      <p:ext uri="{BB962C8B-B14F-4D97-AF65-F5344CB8AC3E}">
        <p14:creationId xmlns:p14="http://schemas.microsoft.com/office/powerpoint/2010/main" val="1503087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1565</TotalTime>
  <Words>3157</Words>
  <Application>Microsoft Macintosh PowerPoint</Application>
  <PresentationFormat>35mm Slides</PresentationFormat>
  <Paragraphs>330</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Southern Ocean bacterioplankton:   modulators and indicators of ecosystem function</vt:lpstr>
      <vt:lpstr>Musings of why we might want to consider the microbes in a Ross Sea conservation framework:   </vt:lpstr>
      <vt:lpstr>Major role in C-N-S-P-Fe cycling</vt:lpstr>
      <vt:lpstr>Major role in C-N-S-P-Fe cycling</vt:lpstr>
      <vt:lpstr>Biomass and growth dynamics</vt:lpstr>
      <vt:lpstr>Recognition of the importance of the microbial loop in using detrital carbon to produce microbial biomass</vt:lpstr>
      <vt:lpstr>Recognition of the importance of the microbial loop in using detrital carbon to produce microbial biomass</vt:lpstr>
      <vt:lpstr>New views on diversity and what ‘omics is revealing about function </vt:lpstr>
      <vt:lpstr>Samples collected from pole to pole 92 samples &gt; 800K rRNA gene sequence tags  </vt:lpstr>
      <vt:lpstr>Pairwise comparisons within the Southern Ocean </vt:lpstr>
      <vt:lpstr>Hierarchical clustering of bacterial rRNA gene sequences from samples collected from pole to pole (44 polar; 48 lower-latitude)</vt:lpstr>
      <vt:lpstr>Identifying the Southern Ocean bacterioplankton</vt:lpstr>
      <vt:lpstr>Seasonal comparisons in bacterioplankton</vt:lpstr>
      <vt:lpstr>Bacterial carbon fixation pathways</vt:lpstr>
      <vt:lpstr>RuBisCO genes abundant in the  Antarctic winter metagenome </vt:lpstr>
      <vt:lpstr>Proteome comparisons support that the organisms are different – based on the proteins identified</vt:lpstr>
      <vt:lpstr>Environmental metaproteome confirms the planktonic archaea (~ 20% of winter bacterioplankton) are fixing CO2  </vt:lpstr>
      <vt:lpstr>PowerPoint Presentation</vt:lpstr>
      <vt:lpstr>Suggestion: structure (diversity) and functional profiles (transcripts and proteins) from natural microbial communities be used as ecosystem indictors of environmental status?</vt:lpstr>
      <vt:lpstr>Example: Iron limitation in phytoplankton</vt:lpstr>
      <vt:lpstr>Climate change impacts from a microbial perspective </vt:lpstr>
      <vt:lpstr>Climate change impacts from a microbial perspective </vt:lpstr>
      <vt:lpstr>Climate change impacts from a microbial perspective </vt:lpstr>
      <vt:lpstr>Climate change impacts from a microbial perspective –  substantial biogeochemical feedbacks that may be driven by “the unseen majority” </vt:lpstr>
      <vt:lpstr>Acknowledgements</vt:lpstr>
    </vt:vector>
  </TitlesOfParts>
  <Company>DRI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Ocean bacterioplankton:   modulators and indicators of ecosystem function</dc:title>
  <dc:creator>Alison Murray</dc:creator>
  <cp:lastModifiedBy>Alison Murray</cp:lastModifiedBy>
  <cp:revision>86</cp:revision>
  <cp:lastPrinted>2012-03-27T21:46:59Z</cp:lastPrinted>
  <dcterms:created xsi:type="dcterms:W3CDTF">2012-03-26T16:26:03Z</dcterms:created>
  <dcterms:modified xsi:type="dcterms:W3CDTF">2012-03-27T22:23:53Z</dcterms:modified>
</cp:coreProperties>
</file>