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94" r:id="rId4"/>
    <p:sldId id="295" r:id="rId5"/>
    <p:sldId id="297" r:id="rId6"/>
    <p:sldId id="298" r:id="rId7"/>
    <p:sldId id="258" r:id="rId8"/>
    <p:sldId id="259" r:id="rId9"/>
    <p:sldId id="300" r:id="rId10"/>
    <p:sldId id="260" r:id="rId11"/>
    <p:sldId id="261" r:id="rId12"/>
    <p:sldId id="291" r:id="rId13"/>
    <p:sldId id="292" r:id="rId14"/>
    <p:sldId id="293" r:id="rId15"/>
    <p:sldId id="28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8" r:id="rId31"/>
    <p:sldId id="279" r:id="rId32"/>
    <p:sldId id="280" r:id="rId33"/>
    <p:sldId id="282" r:id="rId34"/>
    <p:sldId id="296" r:id="rId35"/>
    <p:sldId id="299" r:id="rId36"/>
    <p:sldId id="283" r:id="rId37"/>
    <p:sldId id="284" r:id="rId38"/>
    <p:sldId id="285" r:id="rId39"/>
    <p:sldId id="286" r:id="rId40"/>
    <p:sldId id="287" r:id="rId41"/>
    <p:sldId id="288" r:id="rId42"/>
    <p:sldId id="289" r:id="rId43"/>
    <p:sldId id="29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60E1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208" autoAdjust="0"/>
  </p:normalViewPr>
  <p:slideViewPr>
    <p:cSldViewPr snapToObjects="1" showGuides="1">
      <p:cViewPr>
        <p:scale>
          <a:sx n="70" d="100"/>
          <a:sy n="70" d="100"/>
        </p:scale>
        <p:origin x="-528"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CE0ADE-420A-45DE-82BE-5CCD0D663A41}" type="datetimeFigureOut">
              <a:rPr lang="en-US" smtClean="0"/>
              <a:pPr/>
              <a:t>4/6/2012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C966DD-31AB-4F0E-ABD6-7AF0D4720B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175C7-FD63-438F-9BA5-B482E3CF409D}" type="slidenum">
              <a:rPr lang="en-US"/>
              <a:pPr/>
              <a:t>6</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A97149-4D6F-4AC0-90A7-89E9BF41A617}" type="datetimeFigureOut">
              <a:rPr lang="en-US" smtClean="0"/>
              <a:pPr/>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A97149-4D6F-4AC0-90A7-89E9BF41A617}" type="datetimeFigureOut">
              <a:rPr lang="en-US" smtClean="0"/>
              <a:pPr/>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A97149-4D6F-4AC0-90A7-89E9BF41A617}" type="datetimeFigureOut">
              <a:rPr lang="en-US" smtClean="0"/>
              <a:pPr/>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A97149-4D6F-4AC0-90A7-89E9BF41A617}" type="datetimeFigureOut">
              <a:rPr lang="en-US" smtClean="0"/>
              <a:pPr/>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A97149-4D6F-4AC0-90A7-89E9BF41A617}" type="datetimeFigureOut">
              <a:rPr lang="en-US" smtClean="0"/>
              <a:pPr/>
              <a:t>4/6/2012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A97149-4D6F-4AC0-90A7-89E9BF41A617}" type="datetimeFigureOut">
              <a:rPr lang="en-US" smtClean="0"/>
              <a:pPr/>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A97149-4D6F-4AC0-90A7-89E9BF41A617}" type="datetimeFigureOut">
              <a:rPr lang="en-US" smtClean="0"/>
              <a:pPr/>
              <a:t>4/6/2012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A97149-4D6F-4AC0-90A7-89E9BF41A617}" type="datetimeFigureOut">
              <a:rPr lang="en-US" smtClean="0"/>
              <a:pPr/>
              <a:t>4/6/2012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97149-4D6F-4AC0-90A7-89E9BF41A617}" type="datetimeFigureOut">
              <a:rPr lang="en-US" smtClean="0"/>
              <a:pPr/>
              <a:t>4/6/2012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97149-4D6F-4AC0-90A7-89E9BF41A617}" type="datetimeFigureOut">
              <a:rPr lang="en-US" smtClean="0"/>
              <a:pPr/>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A97149-4D6F-4AC0-90A7-89E9BF41A617}" type="datetimeFigureOut">
              <a:rPr lang="en-US" smtClean="0"/>
              <a:pPr/>
              <a:t>4/6/2012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039E8-FEE8-4FE5-8A71-7318737AAD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97149-4D6F-4AC0-90A7-89E9BF41A617}" type="datetimeFigureOut">
              <a:rPr lang="en-US" smtClean="0"/>
              <a:pPr/>
              <a:t>4/6/2012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039E8-FEE8-4FE5-8A71-7318737AADB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8.emf"/><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9144000" cy="1754326"/>
          </a:xfrm>
          <a:prstGeom prst="rect">
            <a:avLst/>
          </a:prstGeom>
          <a:solidFill>
            <a:srgbClr val="060E18"/>
          </a:solidFill>
        </p:spPr>
        <p:txBody>
          <a:bodyPr wrap="square" rtlCol="0">
            <a:spAutoFit/>
          </a:bodyPr>
          <a:lstStyle/>
          <a:p>
            <a:pPr algn="ctr"/>
            <a:r>
              <a:rPr lang="en-US" sz="3600" b="1" dirty="0" smtClean="0">
                <a:solidFill>
                  <a:srgbClr val="FF0000"/>
                </a:solidFill>
                <a:latin typeface="Comic Sans MS" pitchFamily="66" charset="0"/>
              </a:rPr>
              <a:t>Factors </a:t>
            </a:r>
            <a:r>
              <a:rPr lang="en-US" sz="3600" b="1" dirty="0">
                <a:solidFill>
                  <a:srgbClr val="FF0000"/>
                </a:solidFill>
                <a:latin typeface="Comic Sans MS" pitchFamily="66" charset="0"/>
              </a:rPr>
              <a:t>that affect </a:t>
            </a:r>
            <a:r>
              <a:rPr lang="en-US" sz="3600" b="1" dirty="0" smtClean="0">
                <a:solidFill>
                  <a:srgbClr val="FF0000"/>
                </a:solidFill>
                <a:latin typeface="Comic Sans MS" pitchFamily="66" charset="0"/>
              </a:rPr>
              <a:t>Spatial </a:t>
            </a:r>
            <a:r>
              <a:rPr lang="en-US" sz="3600" b="1" dirty="0">
                <a:solidFill>
                  <a:srgbClr val="FF0000"/>
                </a:solidFill>
                <a:latin typeface="Comic Sans MS" pitchFamily="66" charset="0"/>
              </a:rPr>
              <a:t>and </a:t>
            </a:r>
            <a:r>
              <a:rPr lang="en-US" sz="3600" b="1" dirty="0" smtClean="0">
                <a:solidFill>
                  <a:srgbClr val="FF0000"/>
                </a:solidFill>
                <a:latin typeface="Comic Sans MS" pitchFamily="66" charset="0"/>
              </a:rPr>
              <a:t>Temporal Variations </a:t>
            </a:r>
            <a:r>
              <a:rPr lang="en-US" sz="3600" b="1" dirty="0">
                <a:solidFill>
                  <a:srgbClr val="FF0000"/>
                </a:solidFill>
                <a:latin typeface="Comic Sans MS" pitchFamily="66" charset="0"/>
              </a:rPr>
              <a:t>in </a:t>
            </a:r>
            <a:r>
              <a:rPr lang="en-US" sz="3600" b="1" dirty="0" smtClean="0">
                <a:solidFill>
                  <a:srgbClr val="FF0000"/>
                </a:solidFill>
                <a:latin typeface="Comic Sans MS" pitchFamily="66" charset="0"/>
              </a:rPr>
              <a:t>Phytoplankton Biomass, Flux and Production </a:t>
            </a:r>
            <a:endParaRPr lang="en-US" sz="3600" b="1" dirty="0">
              <a:solidFill>
                <a:srgbClr val="FF0000"/>
              </a:solidFill>
              <a:latin typeface="Comic Sans MS" pitchFamily="66" charset="0"/>
            </a:endParaRPr>
          </a:p>
        </p:txBody>
      </p:sp>
      <p:sp>
        <p:nvSpPr>
          <p:cNvPr id="5" name="TextBox 4"/>
          <p:cNvSpPr txBox="1"/>
          <p:nvPr/>
        </p:nvSpPr>
        <p:spPr>
          <a:xfrm>
            <a:off x="2514600" y="3048000"/>
            <a:ext cx="4114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smtClean="0">
                <a:solidFill>
                  <a:srgbClr val="00CC00"/>
                </a:solidFill>
              </a:rPr>
              <a:t>Walker O. Smith, Jr.</a:t>
            </a:r>
            <a:endParaRPr lang="en-US" sz="3600" b="1" dirty="0">
              <a:solidFill>
                <a:srgbClr val="00CC00"/>
              </a:solidFill>
            </a:endParaRPr>
          </a:p>
        </p:txBody>
      </p:sp>
      <p:pic>
        <p:nvPicPr>
          <p:cNvPr id="6" name="Picture 5" descr="new_vims_logo_1000.jpg"/>
          <p:cNvPicPr>
            <a:picLocks noChangeAspect="1"/>
          </p:cNvPicPr>
          <p:nvPr/>
        </p:nvPicPr>
        <p:blipFill>
          <a:blip r:embed="rId2" cstate="print"/>
          <a:stretch>
            <a:fillRect/>
          </a:stretch>
        </p:blipFill>
        <p:spPr>
          <a:xfrm>
            <a:off x="2400300" y="4790998"/>
            <a:ext cx="4343400" cy="119009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153400" cy="1631216"/>
          </a:xfrm>
          <a:prstGeom prst="rect">
            <a:avLst/>
          </a:prstGeom>
          <a:noFill/>
        </p:spPr>
        <p:txBody>
          <a:bodyPr wrap="square" rtlCol="0">
            <a:spAutoFit/>
          </a:bodyPr>
          <a:lstStyle/>
          <a:p>
            <a:pPr algn="ctr"/>
            <a:r>
              <a:rPr lang="en-US" sz="3600" b="1" dirty="0" smtClean="0">
                <a:solidFill>
                  <a:srgbClr val="FF0000"/>
                </a:solidFill>
              </a:rPr>
              <a:t>Irradiance Variations in Space and Time</a:t>
            </a:r>
          </a:p>
          <a:p>
            <a:pPr algn="ctr"/>
            <a:r>
              <a:rPr lang="en-US" sz="3200" b="1" dirty="0" smtClean="0"/>
              <a:t>Temporal variations are obvious, well documented, and predictable</a:t>
            </a:r>
            <a:endParaRPr lang="en-US" sz="3200" b="1" dirty="0"/>
          </a:p>
        </p:txBody>
      </p:sp>
      <p:pic>
        <p:nvPicPr>
          <p:cNvPr id="3" name="Picture 3" descr="Fig2-8"/>
          <p:cNvPicPr>
            <a:picLocks noChangeAspect="1" noChangeArrowheads="1"/>
          </p:cNvPicPr>
          <p:nvPr/>
        </p:nvPicPr>
        <p:blipFill>
          <a:blip r:embed="rId2" cstate="print"/>
          <a:srcRect t="9091" r="9063" b="15152"/>
          <a:stretch>
            <a:fillRect/>
          </a:stretch>
        </p:blipFill>
        <p:spPr bwMode="auto">
          <a:xfrm>
            <a:off x="1035320" y="1783616"/>
            <a:ext cx="6432280" cy="4832350"/>
          </a:xfrm>
          <a:prstGeom prst="rect">
            <a:avLst/>
          </a:prstGeom>
          <a:noFill/>
          <a:ln w="9525">
            <a:noFill/>
            <a:miter lim="800000"/>
            <a:headEnd/>
            <a:tailEnd/>
          </a:ln>
        </p:spPr>
      </p:pic>
      <p:sp>
        <p:nvSpPr>
          <p:cNvPr id="4" name="Rectangle 3"/>
          <p:cNvSpPr/>
          <p:nvPr/>
        </p:nvSpPr>
        <p:spPr>
          <a:xfrm>
            <a:off x="0" y="6402288"/>
            <a:ext cx="2060564" cy="307777"/>
          </a:xfrm>
          <a:prstGeom prst="rect">
            <a:avLst/>
          </a:prstGeom>
        </p:spPr>
        <p:txBody>
          <a:bodyPr wrap="none">
            <a:spAutoFit/>
          </a:bodyPr>
          <a:lstStyle/>
          <a:p>
            <a:r>
              <a:rPr lang="en-US" sz="1400" b="1" dirty="0" smtClean="0">
                <a:solidFill>
                  <a:srgbClr val="0000FF"/>
                </a:solidFill>
              </a:rPr>
              <a:t>Holm-Hansen et al., 1990</a:t>
            </a:r>
            <a:endParaRPr lang="en-US" sz="1400" b="1"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631216"/>
          </a:xfrm>
          <a:prstGeom prst="rect">
            <a:avLst/>
          </a:prstGeom>
        </p:spPr>
        <p:txBody>
          <a:bodyPr wrap="square">
            <a:spAutoFit/>
          </a:bodyPr>
          <a:lstStyle/>
          <a:p>
            <a:pPr algn="ctr"/>
            <a:r>
              <a:rPr lang="en-US" sz="3600" b="1" dirty="0" smtClean="0">
                <a:solidFill>
                  <a:srgbClr val="FF0000"/>
                </a:solidFill>
              </a:rPr>
              <a:t>Irradiance Variations in Space and Time</a:t>
            </a:r>
          </a:p>
          <a:p>
            <a:pPr algn="ctr"/>
            <a:r>
              <a:rPr lang="en-US" sz="3200" b="1" dirty="0" smtClean="0"/>
              <a:t>Temporal variations are obvious, well documented, and predictable</a:t>
            </a:r>
            <a:endParaRPr lang="en-US" sz="3200" b="1" dirty="0"/>
          </a:p>
        </p:txBody>
      </p:sp>
      <p:sp>
        <p:nvSpPr>
          <p:cNvPr id="3" name="TextBox 2"/>
          <p:cNvSpPr txBox="1"/>
          <p:nvPr/>
        </p:nvSpPr>
        <p:spPr>
          <a:xfrm>
            <a:off x="0" y="1643628"/>
            <a:ext cx="9144000" cy="584775"/>
          </a:xfrm>
          <a:prstGeom prst="rect">
            <a:avLst/>
          </a:prstGeom>
          <a:noFill/>
        </p:spPr>
        <p:txBody>
          <a:bodyPr wrap="square" rtlCol="0">
            <a:spAutoFit/>
          </a:bodyPr>
          <a:lstStyle/>
          <a:p>
            <a:pPr algn="ctr"/>
            <a:r>
              <a:rPr lang="en-US" sz="3200" b="1" dirty="0" smtClean="0"/>
              <a:t>but are also influenced by local cloud patterns</a:t>
            </a:r>
            <a:endParaRPr lang="en-US" sz="3200" b="1" dirty="0"/>
          </a:p>
        </p:txBody>
      </p:sp>
      <p:sp>
        <p:nvSpPr>
          <p:cNvPr id="5" name="TextBox 4"/>
          <p:cNvSpPr txBox="1"/>
          <p:nvPr/>
        </p:nvSpPr>
        <p:spPr>
          <a:xfrm>
            <a:off x="0" y="2228403"/>
            <a:ext cx="9144000" cy="1077218"/>
          </a:xfrm>
          <a:prstGeom prst="rect">
            <a:avLst/>
          </a:prstGeom>
          <a:noFill/>
        </p:spPr>
        <p:txBody>
          <a:bodyPr wrap="square" rtlCol="0">
            <a:spAutoFit/>
          </a:bodyPr>
          <a:lstStyle/>
          <a:p>
            <a:pPr algn="ctr"/>
            <a:r>
              <a:rPr lang="en-US" sz="3200" b="1" dirty="0" smtClean="0"/>
              <a:t>which in turn influence heat input, vertical mixing and surface temperatures/heat content</a:t>
            </a:r>
            <a:endParaRPr lang="en-US" sz="3200" b="1" dirty="0"/>
          </a:p>
        </p:txBody>
      </p:sp>
      <p:pic>
        <p:nvPicPr>
          <p:cNvPr id="6" name="Picture 5" descr="long.jpg"/>
          <p:cNvPicPr>
            <a:picLocks noChangeAspect="1"/>
          </p:cNvPicPr>
          <p:nvPr/>
        </p:nvPicPr>
        <p:blipFill>
          <a:blip r:embed="rId2" cstate="print"/>
          <a:srcRect l="25556" t="17142" r="21242" b="67507"/>
          <a:stretch>
            <a:fillRect/>
          </a:stretch>
        </p:blipFill>
        <p:spPr>
          <a:xfrm>
            <a:off x="1000697" y="3581400"/>
            <a:ext cx="7142605" cy="2667000"/>
          </a:xfrm>
          <a:prstGeom prst="rect">
            <a:avLst/>
          </a:prstGeom>
        </p:spPr>
      </p:pic>
      <p:sp>
        <p:nvSpPr>
          <p:cNvPr id="7" name="Rectangle 6"/>
          <p:cNvSpPr/>
          <p:nvPr/>
        </p:nvSpPr>
        <p:spPr>
          <a:xfrm>
            <a:off x="228600" y="6248400"/>
            <a:ext cx="992003" cy="307777"/>
          </a:xfrm>
          <a:prstGeom prst="rect">
            <a:avLst/>
          </a:prstGeom>
        </p:spPr>
        <p:txBody>
          <a:bodyPr wrap="none">
            <a:spAutoFit/>
          </a:bodyPr>
          <a:lstStyle/>
          <a:p>
            <a:r>
              <a:rPr lang="en-US" sz="1400" b="1" dirty="0" smtClean="0">
                <a:solidFill>
                  <a:srgbClr val="0000FF"/>
                </a:solidFill>
              </a:rPr>
              <a:t>Long, 2010</a:t>
            </a:r>
            <a:endParaRPr lang="en-US" sz="1400" b="1" dirty="0">
              <a:solidFill>
                <a:srgbClr val="0000FF"/>
              </a:solidFill>
            </a:endParaRPr>
          </a:p>
        </p:txBody>
      </p:sp>
      <p:sp>
        <p:nvSpPr>
          <p:cNvPr id="8" name="TextBox 7"/>
          <p:cNvSpPr txBox="1"/>
          <p:nvPr/>
        </p:nvSpPr>
        <p:spPr>
          <a:xfrm>
            <a:off x="2514600" y="6248400"/>
            <a:ext cx="4724400" cy="338554"/>
          </a:xfrm>
          <a:prstGeom prst="rect">
            <a:avLst/>
          </a:prstGeom>
          <a:noFill/>
        </p:spPr>
        <p:txBody>
          <a:bodyPr wrap="square" rtlCol="0">
            <a:spAutoFit/>
          </a:bodyPr>
          <a:lstStyle/>
          <a:p>
            <a:r>
              <a:rPr lang="en-US" sz="1600" b="1" dirty="0" smtClean="0">
                <a:solidFill>
                  <a:srgbClr val="FF0000"/>
                </a:solidFill>
              </a:rPr>
              <a:t>Summer			Spring</a:t>
            </a:r>
            <a:endParaRPr lang="en-US" sz="16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p:cBhvr override="childStyle">
                                        <p:cTn id="6" dur="500" fill="hold"/>
                                        <p:tgtEl>
                                          <p:spTgt spid="2"/>
                                        </p:tgtEl>
                                        <p:attrNameLst>
                                          <p:attrName>style.color</p:attrName>
                                        </p:attrNameLst>
                                      </p:cBhvr>
                                      <p:by>
                                        <p:hsl h="0" s="12549" l="25098"/>
                                      </p:by>
                                    </p:animClr>
                                    <p:animClr clrSpc="hsl">
                                      <p:cBhvr>
                                        <p:cTn id="7" dur="500" fill="hold"/>
                                        <p:tgtEl>
                                          <p:spTgt spid="2"/>
                                        </p:tgtEl>
                                        <p:attrNameLst>
                                          <p:attrName>fillcolor</p:attrName>
                                        </p:attrNameLst>
                                      </p:cBhvr>
                                      <p:by>
                                        <p:hsl h="0" s="12549" l="25098"/>
                                      </p:by>
                                    </p:animClr>
                                    <p:animClr clrSpc="hsl">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0.70"/>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524315"/>
          </a:xfrm>
          <a:prstGeom prst="rect">
            <a:avLst/>
          </a:prstGeom>
        </p:spPr>
        <p:txBody>
          <a:bodyPr wrap="square">
            <a:spAutoFit/>
          </a:bodyPr>
          <a:lstStyle/>
          <a:p>
            <a:pPr algn="ctr"/>
            <a:r>
              <a:rPr lang="en-US" sz="3600" b="1" dirty="0" smtClean="0">
                <a:solidFill>
                  <a:srgbClr val="FF0000"/>
                </a:solidFill>
              </a:rPr>
              <a:t>Irradiance Variations in Space and Time</a:t>
            </a:r>
          </a:p>
          <a:p>
            <a:pPr algn="ctr"/>
            <a:endParaRPr lang="en-US" sz="2800" b="1" dirty="0" smtClean="0"/>
          </a:p>
          <a:p>
            <a:pPr algn="ctr"/>
            <a:r>
              <a:rPr lang="en-US" sz="2800" b="1" dirty="0" smtClean="0"/>
              <a:t>A primary control of irradiance in the water is the presence or absence of ice </a:t>
            </a:r>
          </a:p>
          <a:p>
            <a:pPr algn="ctr"/>
            <a:endParaRPr lang="en-US" sz="2800" b="1" dirty="0" smtClean="0"/>
          </a:p>
          <a:p>
            <a:pPr algn="ctr"/>
            <a:r>
              <a:rPr lang="en-US" sz="2800" b="1" dirty="0" smtClean="0"/>
              <a:t>In turn, ice distribution varies tremendously on short, mesoscale, seasonal and interannual time scales, all of which can influence phytoplankton growth</a:t>
            </a:r>
          </a:p>
          <a:p>
            <a:pPr algn="ctr"/>
            <a:endParaRPr lang="en-US" sz="2800" b="1" dirty="0"/>
          </a:p>
          <a:p>
            <a:pPr algn="ctr"/>
            <a:r>
              <a:rPr lang="en-US" sz="2800" b="1" dirty="0" smtClean="0"/>
              <a:t>Short-term (e.g., hourly, daily) are often controlled by winds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noFill/>
        </p:spPr>
        <p:txBody>
          <a:bodyPr wrap="square" rtlCol="0">
            <a:spAutoFit/>
          </a:bodyPr>
          <a:lstStyle/>
          <a:p>
            <a:pPr algn="ctr"/>
            <a:r>
              <a:rPr lang="en-US" sz="3200" b="1" dirty="0" smtClean="0">
                <a:solidFill>
                  <a:srgbClr val="FF0000"/>
                </a:solidFill>
              </a:rPr>
              <a:t>Mesoscale and seasonal variations can be documented by satellite</a:t>
            </a:r>
            <a:endParaRPr lang="en-US" sz="3200" b="1" dirty="0">
              <a:solidFill>
                <a:srgbClr val="FF0000"/>
              </a:solidFill>
            </a:endParaRPr>
          </a:p>
        </p:txBody>
      </p:sp>
      <p:pic>
        <p:nvPicPr>
          <p:cNvPr id="3" name="Picture 2" descr="f3"/>
          <p:cNvPicPr>
            <a:picLocks noChangeAspect="1" noChangeArrowheads="1"/>
          </p:cNvPicPr>
          <p:nvPr/>
        </p:nvPicPr>
        <p:blipFill>
          <a:blip r:embed="rId2" cstate="print"/>
          <a:srcRect l="1634" t="7578" r="1941" b="5289"/>
          <a:stretch>
            <a:fillRect/>
          </a:stretch>
        </p:blipFill>
        <p:spPr bwMode="auto">
          <a:xfrm>
            <a:off x="2362200" y="1219200"/>
            <a:ext cx="4821237" cy="5638800"/>
          </a:xfrm>
          <a:prstGeom prst="rect">
            <a:avLst/>
          </a:prstGeom>
          <a:noFill/>
          <a:ln w="38100">
            <a:solidFill>
              <a:srgbClr val="FF0000"/>
            </a:solidFill>
            <a:miter lim="800000"/>
            <a:headEnd/>
            <a:tailEnd/>
          </a:ln>
        </p:spPr>
      </p:pic>
      <p:sp>
        <p:nvSpPr>
          <p:cNvPr id="4" name="TextBox 3"/>
          <p:cNvSpPr txBox="1"/>
          <p:nvPr/>
        </p:nvSpPr>
        <p:spPr>
          <a:xfrm>
            <a:off x="7467600" y="5257800"/>
            <a:ext cx="1676400" cy="954107"/>
          </a:xfrm>
          <a:prstGeom prst="rect">
            <a:avLst/>
          </a:prstGeom>
          <a:noFill/>
        </p:spPr>
        <p:txBody>
          <a:bodyPr wrap="square" rtlCol="0">
            <a:spAutoFit/>
          </a:bodyPr>
          <a:lstStyle/>
          <a:p>
            <a:r>
              <a:rPr lang="en-US" sz="1400" b="1" dirty="0" smtClean="0"/>
              <a:t>Data of J. </a:t>
            </a:r>
            <a:r>
              <a:rPr lang="en-US" sz="1400" b="1" dirty="0" err="1" smtClean="0"/>
              <a:t>Comiso</a:t>
            </a:r>
            <a:r>
              <a:rPr lang="en-US" sz="1400" b="1" dirty="0" smtClean="0"/>
              <a:t>, Goddard; represent means from 1996 – 2008 from SSMR</a:t>
            </a:r>
            <a:endParaRPr lang="en-US" sz="1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001-2002"/>
          <p:cNvPicPr>
            <a:picLocks noChangeAspect="1" noChangeArrowheads="1"/>
          </p:cNvPicPr>
          <p:nvPr/>
        </p:nvPicPr>
        <p:blipFill>
          <a:blip r:embed="rId2" cstate="print"/>
          <a:srcRect l="6993" t="9450" r="51765" b="53923"/>
          <a:stretch>
            <a:fillRect/>
          </a:stretch>
        </p:blipFill>
        <p:spPr bwMode="auto">
          <a:xfrm>
            <a:off x="112185" y="578644"/>
            <a:ext cx="2347383" cy="1485900"/>
          </a:xfrm>
          <a:prstGeom prst="rect">
            <a:avLst/>
          </a:prstGeom>
          <a:noFill/>
        </p:spPr>
      </p:pic>
      <p:pic>
        <p:nvPicPr>
          <p:cNvPr id="2055" name="Picture 7" descr="2002-2003"/>
          <p:cNvPicPr>
            <a:picLocks noChangeAspect="1" noChangeArrowheads="1"/>
          </p:cNvPicPr>
          <p:nvPr/>
        </p:nvPicPr>
        <p:blipFill>
          <a:blip r:embed="rId3" cstate="print"/>
          <a:srcRect l="8130" t="13164" r="52539" b="53128"/>
          <a:stretch>
            <a:fillRect/>
          </a:stretch>
        </p:blipFill>
        <p:spPr bwMode="auto">
          <a:xfrm>
            <a:off x="2410884" y="740569"/>
            <a:ext cx="2252133" cy="1363266"/>
          </a:xfrm>
          <a:prstGeom prst="rect">
            <a:avLst/>
          </a:prstGeom>
          <a:noFill/>
        </p:spPr>
      </p:pic>
      <p:pic>
        <p:nvPicPr>
          <p:cNvPr id="2056" name="Picture 8" descr="2002-2003"/>
          <p:cNvPicPr>
            <a:picLocks noChangeArrowheads="1"/>
          </p:cNvPicPr>
          <p:nvPr/>
        </p:nvPicPr>
        <p:blipFill>
          <a:blip r:embed="rId3" cstate="print"/>
          <a:srcRect l="52550" t="12965" r="8496" b="53114"/>
          <a:stretch>
            <a:fillRect/>
          </a:stretch>
        </p:blipFill>
        <p:spPr bwMode="auto">
          <a:xfrm>
            <a:off x="2438401" y="2380060"/>
            <a:ext cx="2224617" cy="1502569"/>
          </a:xfrm>
          <a:prstGeom prst="rect">
            <a:avLst/>
          </a:prstGeom>
          <a:noFill/>
        </p:spPr>
      </p:pic>
      <p:pic>
        <p:nvPicPr>
          <p:cNvPr id="2057" name="Picture 9" descr="2002-2003"/>
          <p:cNvPicPr>
            <a:picLocks noChangeArrowheads="1"/>
          </p:cNvPicPr>
          <p:nvPr/>
        </p:nvPicPr>
        <p:blipFill>
          <a:blip r:embed="rId3" cstate="print"/>
          <a:srcRect l="8496" t="49323" r="52158" b="17384"/>
          <a:stretch>
            <a:fillRect/>
          </a:stretch>
        </p:blipFill>
        <p:spPr bwMode="auto">
          <a:xfrm>
            <a:off x="2459567" y="4080272"/>
            <a:ext cx="2254251" cy="1443038"/>
          </a:xfrm>
          <a:prstGeom prst="rect">
            <a:avLst/>
          </a:prstGeom>
          <a:noFill/>
        </p:spPr>
      </p:pic>
      <p:pic>
        <p:nvPicPr>
          <p:cNvPr id="2058" name="Picture 10" descr="2003-2004"/>
          <p:cNvPicPr>
            <a:picLocks noChangeAspect="1" noChangeArrowheads="1"/>
          </p:cNvPicPr>
          <p:nvPr/>
        </p:nvPicPr>
        <p:blipFill>
          <a:blip r:embed="rId4" cstate="print"/>
          <a:srcRect l="8829" t="13258" r="52539" b="53398"/>
          <a:stretch>
            <a:fillRect/>
          </a:stretch>
        </p:blipFill>
        <p:spPr bwMode="auto">
          <a:xfrm>
            <a:off x="4663018" y="740569"/>
            <a:ext cx="2171700" cy="1363266"/>
          </a:xfrm>
          <a:prstGeom prst="rect">
            <a:avLst/>
          </a:prstGeom>
          <a:noFill/>
        </p:spPr>
      </p:pic>
      <p:pic>
        <p:nvPicPr>
          <p:cNvPr id="2059" name="Picture 11" descr="2003-2004"/>
          <p:cNvPicPr>
            <a:picLocks noChangeArrowheads="1"/>
          </p:cNvPicPr>
          <p:nvPr/>
        </p:nvPicPr>
        <p:blipFill>
          <a:blip r:embed="rId4" cstate="print"/>
          <a:srcRect l="53268" t="12957" r="8888" b="53418"/>
          <a:stretch>
            <a:fillRect/>
          </a:stretch>
        </p:blipFill>
        <p:spPr bwMode="auto">
          <a:xfrm>
            <a:off x="4690533" y="2380060"/>
            <a:ext cx="2144184" cy="1495425"/>
          </a:xfrm>
          <a:prstGeom prst="rect">
            <a:avLst/>
          </a:prstGeom>
          <a:noFill/>
        </p:spPr>
      </p:pic>
      <p:pic>
        <p:nvPicPr>
          <p:cNvPr id="2060" name="Picture 12" descr="2003-2004"/>
          <p:cNvPicPr>
            <a:picLocks noChangeArrowheads="1"/>
          </p:cNvPicPr>
          <p:nvPr/>
        </p:nvPicPr>
        <p:blipFill>
          <a:blip r:embed="rId4" cstate="print"/>
          <a:srcRect l="8104" t="49311" r="52942" b="17334"/>
          <a:stretch>
            <a:fillRect/>
          </a:stretch>
        </p:blipFill>
        <p:spPr bwMode="auto">
          <a:xfrm>
            <a:off x="4660900" y="4080272"/>
            <a:ext cx="2192867" cy="1454944"/>
          </a:xfrm>
          <a:prstGeom prst="rect">
            <a:avLst/>
          </a:prstGeom>
          <a:noFill/>
        </p:spPr>
      </p:pic>
      <p:pic>
        <p:nvPicPr>
          <p:cNvPr id="2061" name="Picture 13" descr="2001-2002"/>
          <p:cNvPicPr>
            <a:picLocks noChangeAspect="1" noChangeArrowheads="1"/>
          </p:cNvPicPr>
          <p:nvPr/>
        </p:nvPicPr>
        <p:blipFill>
          <a:blip r:embed="rId2" cstate="print"/>
          <a:srcRect l="19882" t="82364" r="17226" b="6570"/>
          <a:stretch>
            <a:fillRect/>
          </a:stretch>
        </p:blipFill>
        <p:spPr bwMode="auto">
          <a:xfrm>
            <a:off x="1835151" y="5647135"/>
            <a:ext cx="5706533" cy="760809"/>
          </a:xfrm>
          <a:prstGeom prst="rect">
            <a:avLst/>
          </a:prstGeom>
          <a:noFill/>
        </p:spPr>
      </p:pic>
      <p:sp>
        <p:nvSpPr>
          <p:cNvPr id="2064" name="Rectangle 16"/>
          <p:cNvSpPr>
            <a:spLocks noChangeArrowheads="1"/>
          </p:cNvSpPr>
          <p:nvPr/>
        </p:nvSpPr>
        <p:spPr bwMode="auto">
          <a:xfrm>
            <a:off x="4938184" y="0"/>
            <a:ext cx="1208985" cy="523220"/>
          </a:xfrm>
          <a:prstGeom prst="rect">
            <a:avLst/>
          </a:prstGeom>
          <a:noFill/>
          <a:ln w="9525">
            <a:noFill/>
            <a:miter lim="800000"/>
            <a:headEnd/>
            <a:tailEnd/>
          </a:ln>
          <a:effectLst/>
        </p:spPr>
        <p:txBody>
          <a:bodyPr wrap="none">
            <a:spAutoFit/>
          </a:bodyPr>
          <a:lstStyle/>
          <a:p>
            <a:pPr>
              <a:spcBef>
                <a:spcPct val="50000"/>
              </a:spcBef>
            </a:pPr>
            <a:r>
              <a:rPr lang="en-US" sz="2800" b="1" dirty="0">
                <a:solidFill>
                  <a:srgbClr val="FF3300"/>
                </a:solidFill>
              </a:rPr>
              <a:t>2003-4</a:t>
            </a:r>
          </a:p>
        </p:txBody>
      </p:sp>
      <p:sp>
        <p:nvSpPr>
          <p:cNvPr id="2065" name="Text Box 17"/>
          <p:cNvSpPr txBox="1">
            <a:spLocks noChangeArrowheads="1"/>
          </p:cNvSpPr>
          <p:nvPr/>
        </p:nvSpPr>
        <p:spPr bwMode="auto">
          <a:xfrm>
            <a:off x="2696634" y="6237685"/>
            <a:ext cx="3748617" cy="369332"/>
          </a:xfrm>
          <a:prstGeom prst="rect">
            <a:avLst/>
          </a:prstGeom>
          <a:solidFill>
            <a:schemeClr val="bg1"/>
          </a:solidFill>
          <a:ln w="9525">
            <a:noFill/>
            <a:miter lim="800000"/>
            <a:headEnd/>
            <a:tailEnd/>
          </a:ln>
          <a:effectLst/>
        </p:spPr>
        <p:txBody>
          <a:bodyPr>
            <a:spAutoFit/>
          </a:bodyPr>
          <a:lstStyle/>
          <a:p>
            <a:pPr algn="ctr">
              <a:spcBef>
                <a:spcPct val="50000"/>
              </a:spcBef>
            </a:pPr>
            <a:r>
              <a:rPr lang="en-US" b="1" dirty="0"/>
              <a:t>Ice Concentration (%)</a:t>
            </a:r>
          </a:p>
        </p:txBody>
      </p:sp>
      <p:sp>
        <p:nvSpPr>
          <p:cNvPr id="2066" name="Text Box 18"/>
          <p:cNvSpPr txBox="1">
            <a:spLocks noChangeArrowheads="1"/>
          </p:cNvSpPr>
          <p:nvPr/>
        </p:nvSpPr>
        <p:spPr bwMode="auto">
          <a:xfrm>
            <a:off x="416984" y="338554"/>
            <a:ext cx="1727200" cy="369332"/>
          </a:xfrm>
          <a:prstGeom prst="rect">
            <a:avLst/>
          </a:prstGeom>
          <a:solidFill>
            <a:schemeClr val="bg1"/>
          </a:solidFill>
          <a:ln w="9525">
            <a:noFill/>
            <a:miter lim="800000"/>
            <a:headEnd/>
            <a:tailEnd/>
          </a:ln>
          <a:effectLst/>
        </p:spPr>
        <p:txBody>
          <a:bodyPr>
            <a:spAutoFit/>
          </a:bodyPr>
          <a:lstStyle/>
          <a:p>
            <a:pPr algn="ctr">
              <a:spcBef>
                <a:spcPct val="50000"/>
              </a:spcBef>
            </a:pPr>
            <a:r>
              <a:rPr lang="en-US" b="1" dirty="0"/>
              <a:t>December</a:t>
            </a:r>
          </a:p>
        </p:txBody>
      </p:sp>
      <p:sp>
        <p:nvSpPr>
          <p:cNvPr id="2062" name="Text Box 14"/>
          <p:cNvSpPr txBox="1">
            <a:spLocks noChangeArrowheads="1"/>
          </p:cNvSpPr>
          <p:nvPr/>
        </p:nvSpPr>
        <p:spPr bwMode="auto">
          <a:xfrm>
            <a:off x="425451" y="0"/>
            <a:ext cx="1727200" cy="523220"/>
          </a:xfrm>
          <a:prstGeom prst="rect">
            <a:avLst/>
          </a:prstGeom>
          <a:noFill/>
          <a:ln w="9525">
            <a:noFill/>
            <a:miter lim="800000"/>
            <a:headEnd/>
            <a:tailEnd/>
          </a:ln>
          <a:effectLst/>
        </p:spPr>
        <p:txBody>
          <a:bodyPr>
            <a:spAutoFit/>
          </a:bodyPr>
          <a:lstStyle/>
          <a:p>
            <a:pPr algn="ctr">
              <a:spcBef>
                <a:spcPct val="50000"/>
              </a:spcBef>
            </a:pPr>
            <a:r>
              <a:rPr lang="en-US" sz="2800" b="1" dirty="0">
                <a:solidFill>
                  <a:srgbClr val="FF3300"/>
                </a:solidFill>
              </a:rPr>
              <a:t>2001-2</a:t>
            </a:r>
          </a:p>
        </p:txBody>
      </p:sp>
      <p:sp>
        <p:nvSpPr>
          <p:cNvPr id="2063" name="Rectangle 15"/>
          <p:cNvSpPr>
            <a:spLocks noChangeArrowheads="1"/>
          </p:cNvSpPr>
          <p:nvPr/>
        </p:nvSpPr>
        <p:spPr bwMode="auto">
          <a:xfrm>
            <a:off x="2865967" y="0"/>
            <a:ext cx="1208985" cy="523220"/>
          </a:xfrm>
          <a:prstGeom prst="rect">
            <a:avLst/>
          </a:prstGeom>
          <a:noFill/>
          <a:ln w="9525">
            <a:noFill/>
            <a:miter lim="800000"/>
            <a:headEnd/>
            <a:tailEnd/>
          </a:ln>
          <a:effectLst/>
        </p:spPr>
        <p:txBody>
          <a:bodyPr wrap="none">
            <a:spAutoFit/>
          </a:bodyPr>
          <a:lstStyle/>
          <a:p>
            <a:pPr>
              <a:spcBef>
                <a:spcPct val="50000"/>
              </a:spcBef>
            </a:pPr>
            <a:r>
              <a:rPr lang="en-US" sz="2800" b="1" dirty="0">
                <a:solidFill>
                  <a:srgbClr val="FF3300"/>
                </a:solidFill>
              </a:rPr>
              <a:t>2002-3</a:t>
            </a:r>
          </a:p>
        </p:txBody>
      </p:sp>
      <p:sp>
        <p:nvSpPr>
          <p:cNvPr id="2072" name="Rectangle 24"/>
          <p:cNvSpPr>
            <a:spLocks noChangeArrowheads="1"/>
          </p:cNvSpPr>
          <p:nvPr/>
        </p:nvSpPr>
        <p:spPr bwMode="auto">
          <a:xfrm>
            <a:off x="594784" y="3794760"/>
            <a:ext cx="1036694" cy="369332"/>
          </a:xfrm>
          <a:prstGeom prst="rect">
            <a:avLst/>
          </a:prstGeom>
          <a:solidFill>
            <a:schemeClr val="bg1"/>
          </a:solidFill>
          <a:ln w="9525">
            <a:noFill/>
            <a:miter lim="800000"/>
            <a:headEnd/>
            <a:tailEnd/>
          </a:ln>
          <a:effectLst/>
        </p:spPr>
        <p:txBody>
          <a:bodyPr wrap="none">
            <a:spAutoFit/>
          </a:bodyPr>
          <a:lstStyle/>
          <a:p>
            <a:r>
              <a:rPr lang="en-US" b="1" dirty="0"/>
              <a:t>February</a:t>
            </a:r>
          </a:p>
        </p:txBody>
      </p:sp>
      <p:pic>
        <p:nvPicPr>
          <p:cNvPr id="2075" name="Picture 27" descr="C:\Documents and Settings\wos\My Documents\Meetings\2005\0405.ice.jpg"/>
          <p:cNvPicPr>
            <a:picLocks noChangeAspect="1" noChangeArrowheads="1"/>
          </p:cNvPicPr>
          <p:nvPr/>
        </p:nvPicPr>
        <p:blipFill>
          <a:blip r:embed="rId5" cstate="print"/>
          <a:srcRect l="8818" t="12903" r="52910" b="53067"/>
          <a:stretch>
            <a:fillRect/>
          </a:stretch>
        </p:blipFill>
        <p:spPr bwMode="auto">
          <a:xfrm>
            <a:off x="6834718" y="740569"/>
            <a:ext cx="2144183" cy="1384697"/>
          </a:xfrm>
          <a:prstGeom prst="rect">
            <a:avLst/>
          </a:prstGeom>
          <a:noFill/>
        </p:spPr>
      </p:pic>
      <p:sp>
        <p:nvSpPr>
          <p:cNvPr id="2077" name="Rectangle 29"/>
          <p:cNvSpPr>
            <a:spLocks noChangeArrowheads="1"/>
          </p:cNvSpPr>
          <p:nvPr/>
        </p:nvSpPr>
        <p:spPr bwMode="auto">
          <a:xfrm>
            <a:off x="7190318" y="0"/>
            <a:ext cx="1208985" cy="523220"/>
          </a:xfrm>
          <a:prstGeom prst="rect">
            <a:avLst/>
          </a:prstGeom>
          <a:noFill/>
          <a:ln w="9525">
            <a:noFill/>
            <a:miter lim="800000"/>
            <a:headEnd/>
            <a:tailEnd/>
          </a:ln>
          <a:effectLst/>
        </p:spPr>
        <p:txBody>
          <a:bodyPr wrap="none">
            <a:spAutoFit/>
          </a:bodyPr>
          <a:lstStyle/>
          <a:p>
            <a:pPr>
              <a:spcBef>
                <a:spcPct val="50000"/>
              </a:spcBef>
            </a:pPr>
            <a:r>
              <a:rPr lang="en-US" sz="2800" b="1" dirty="0">
                <a:solidFill>
                  <a:srgbClr val="FF3300"/>
                </a:solidFill>
              </a:rPr>
              <a:t>2004-5</a:t>
            </a:r>
          </a:p>
        </p:txBody>
      </p:sp>
      <p:pic>
        <p:nvPicPr>
          <p:cNvPr id="2078" name="Picture 30" descr="C:\Documents and Settings\wos\My Documents\Meetings\2005\0405.ice.jpg"/>
          <p:cNvPicPr>
            <a:picLocks noChangeArrowheads="1"/>
          </p:cNvPicPr>
          <p:nvPr/>
        </p:nvPicPr>
        <p:blipFill>
          <a:blip r:embed="rId5" cstate="print"/>
          <a:srcRect l="52910" t="12903" r="8818" b="53793"/>
          <a:stretch>
            <a:fillRect/>
          </a:stretch>
        </p:blipFill>
        <p:spPr bwMode="auto">
          <a:xfrm>
            <a:off x="6834718" y="2380060"/>
            <a:ext cx="2146300" cy="1488281"/>
          </a:xfrm>
          <a:prstGeom prst="rect">
            <a:avLst/>
          </a:prstGeom>
          <a:noFill/>
        </p:spPr>
      </p:pic>
      <p:pic>
        <p:nvPicPr>
          <p:cNvPr id="2079" name="Picture 31" descr="C:\Documents and Settings\wos\My Documents\Meetings\2005\0405.ice.jpg"/>
          <p:cNvPicPr>
            <a:picLocks noChangeArrowheads="1"/>
          </p:cNvPicPr>
          <p:nvPr/>
        </p:nvPicPr>
        <p:blipFill>
          <a:blip r:embed="rId5" cstate="print"/>
          <a:srcRect l="30334" t="49251" r="30452" b="17447"/>
          <a:stretch>
            <a:fillRect/>
          </a:stretch>
        </p:blipFill>
        <p:spPr bwMode="auto">
          <a:xfrm>
            <a:off x="6830484" y="4080272"/>
            <a:ext cx="2218267" cy="1443038"/>
          </a:xfrm>
          <a:prstGeom prst="rect">
            <a:avLst/>
          </a:prstGeom>
          <a:noFill/>
        </p:spPr>
      </p:pic>
      <p:pic>
        <p:nvPicPr>
          <p:cNvPr id="2054" name="Picture 6" descr="2001-2002"/>
          <p:cNvPicPr>
            <a:picLocks noChangeAspect="1" noChangeArrowheads="1"/>
          </p:cNvPicPr>
          <p:nvPr/>
        </p:nvPicPr>
        <p:blipFill>
          <a:blip r:embed="rId2" cstate="print"/>
          <a:srcRect l="8496" t="49555" r="52158" b="17284"/>
          <a:stretch>
            <a:fillRect/>
          </a:stretch>
        </p:blipFill>
        <p:spPr bwMode="auto">
          <a:xfrm>
            <a:off x="243418" y="4080272"/>
            <a:ext cx="2216149" cy="1443038"/>
          </a:xfrm>
          <a:prstGeom prst="rect">
            <a:avLst/>
          </a:prstGeom>
          <a:noFill/>
        </p:spPr>
      </p:pic>
      <p:pic>
        <p:nvPicPr>
          <p:cNvPr id="2053" name="Picture 5" descr="2001-2002"/>
          <p:cNvPicPr>
            <a:picLocks noChangeArrowheads="1"/>
          </p:cNvPicPr>
          <p:nvPr/>
        </p:nvPicPr>
        <p:blipFill>
          <a:blip r:embed="rId2" cstate="print"/>
          <a:srcRect l="52614" t="12813" r="6667" b="52811"/>
          <a:stretch>
            <a:fillRect/>
          </a:stretch>
        </p:blipFill>
        <p:spPr bwMode="auto">
          <a:xfrm>
            <a:off x="226484" y="2380060"/>
            <a:ext cx="2266949" cy="1522809"/>
          </a:xfrm>
          <a:prstGeom prst="rect">
            <a:avLst/>
          </a:prstGeom>
          <a:noFill/>
        </p:spPr>
      </p:pic>
      <p:sp>
        <p:nvSpPr>
          <p:cNvPr id="2069" name="Rectangle 21"/>
          <p:cNvSpPr>
            <a:spLocks noChangeArrowheads="1"/>
          </p:cNvSpPr>
          <p:nvPr/>
        </p:nvSpPr>
        <p:spPr bwMode="auto">
          <a:xfrm>
            <a:off x="425451" y="2103835"/>
            <a:ext cx="1718733" cy="320040"/>
          </a:xfrm>
          <a:prstGeom prst="rect">
            <a:avLst/>
          </a:prstGeom>
          <a:solidFill>
            <a:schemeClr val="bg1"/>
          </a:solidFill>
          <a:ln w="9525">
            <a:noFill/>
            <a:miter lim="800000"/>
            <a:headEnd/>
            <a:tailEnd/>
          </a:ln>
          <a:effectLst/>
        </p:spPr>
        <p:txBody>
          <a:bodyPr>
            <a:spAutoFit/>
          </a:bodyPr>
          <a:lstStyle/>
          <a:p>
            <a:pPr algn="ctr"/>
            <a:r>
              <a:rPr lang="en-US" b="1" dirty="0"/>
              <a:t>January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9144000" cy="4955203"/>
          </a:xfrm>
          <a:prstGeom prst="rect">
            <a:avLst/>
          </a:prstGeom>
        </p:spPr>
        <p:txBody>
          <a:bodyPr wrap="square">
            <a:spAutoFit/>
          </a:bodyPr>
          <a:lstStyle/>
          <a:p>
            <a:pPr algn="ctr"/>
            <a:r>
              <a:rPr lang="en-US" sz="3600" b="1" dirty="0" smtClean="0">
                <a:solidFill>
                  <a:srgbClr val="FF0000"/>
                </a:solidFill>
              </a:rPr>
              <a:t>Irradiance Variations in Space and Time</a:t>
            </a:r>
          </a:p>
          <a:p>
            <a:pPr algn="ctr"/>
            <a:r>
              <a:rPr lang="en-US" sz="2800" b="1" dirty="0" smtClean="0"/>
              <a:t>Because the mean daily irradiance in open waters of the water column is controlled by the depth of mixing (in addition to surface solar inputs), mixed layer depths are considered to be critical in regulating photosynthesis, and also in controlling the functional group composition (e.g., Arrigo et al., 1999)</a:t>
            </a:r>
          </a:p>
          <a:p>
            <a:pPr algn="ctr"/>
            <a:endParaRPr lang="en-US" sz="2800" b="1" dirty="0" smtClean="0">
              <a:solidFill>
                <a:srgbClr val="7030A0"/>
              </a:solidFill>
            </a:endParaRPr>
          </a:p>
          <a:p>
            <a:pPr algn="ctr"/>
            <a:r>
              <a:rPr lang="en-US" sz="2800" b="1" dirty="0" smtClean="0">
                <a:solidFill>
                  <a:srgbClr val="7030A0"/>
                </a:solidFill>
              </a:rPr>
              <a:t>What follows are results from a 3D ROMS model of Dinniman et al. (2011) that shows the spatial and temporal variations in mixed layers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oct2.2003.png"/>
          <p:cNvPicPr>
            <a:picLocks noChangeAspect="1"/>
          </p:cNvPicPr>
          <p:nvPr/>
        </p:nvPicPr>
        <p:blipFill>
          <a:blip r:embed="rId2" cstate="print"/>
          <a:stretch>
            <a:fillRect/>
          </a:stretch>
        </p:blipFill>
        <p:spPr>
          <a:xfrm>
            <a:off x="1039091" y="-1143000"/>
            <a:ext cx="7065817" cy="9144000"/>
          </a:xfrm>
          <a:prstGeom prst="rect">
            <a:avLst/>
          </a:prstGeom>
        </p:spPr>
      </p:pic>
      <p:sp>
        <p:nvSpPr>
          <p:cNvPr id="3" name="TextBox 2"/>
          <p:cNvSpPr txBox="1"/>
          <p:nvPr/>
        </p:nvSpPr>
        <p:spPr>
          <a:xfrm>
            <a:off x="0" y="457200"/>
            <a:ext cx="1676400" cy="1569660"/>
          </a:xfrm>
          <a:prstGeom prst="rect">
            <a:avLst/>
          </a:prstGeom>
          <a:noFill/>
        </p:spPr>
        <p:txBody>
          <a:bodyPr wrap="square" rtlCol="0">
            <a:spAutoFit/>
          </a:bodyPr>
          <a:lstStyle/>
          <a:p>
            <a:pPr algn="ctr"/>
            <a:r>
              <a:rPr lang="en-US" sz="1600" b="1" dirty="0" smtClean="0">
                <a:solidFill>
                  <a:srgbClr val="FF0000"/>
                </a:solidFill>
              </a:rPr>
              <a:t>Plots provided by M. Dinniman, ODU</a:t>
            </a:r>
          </a:p>
          <a:p>
            <a:pPr algn="ctr"/>
            <a:endParaRPr lang="en-US" sz="1600" b="1" dirty="0">
              <a:solidFill>
                <a:srgbClr val="FF0000"/>
              </a:solidFill>
            </a:endParaRPr>
          </a:p>
          <a:p>
            <a:pPr algn="ctr"/>
            <a:r>
              <a:rPr lang="en-US" sz="1600" b="1" dirty="0" smtClean="0">
                <a:solidFill>
                  <a:srgbClr val="FF0000"/>
                </a:solidFill>
              </a:rPr>
              <a:t>Mixed layer Oct. 1, 2003</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nov1.2003.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295400" cy="584775"/>
          </a:xfrm>
          <a:prstGeom prst="rect">
            <a:avLst/>
          </a:prstGeom>
        </p:spPr>
        <p:txBody>
          <a:bodyPr wrap="square">
            <a:spAutoFit/>
          </a:bodyPr>
          <a:lstStyle/>
          <a:p>
            <a:pPr algn="ctr"/>
            <a:r>
              <a:rPr lang="en-US" sz="1600" b="1" dirty="0" smtClean="0">
                <a:solidFill>
                  <a:srgbClr val="FF0000"/>
                </a:solidFill>
              </a:rPr>
              <a:t>Mixed layer Oct. 31, 2003</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dec1.2003.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1" y="12412"/>
            <a:ext cx="1371600" cy="584775"/>
          </a:xfrm>
          <a:prstGeom prst="rect">
            <a:avLst/>
          </a:prstGeom>
        </p:spPr>
        <p:txBody>
          <a:bodyPr wrap="square">
            <a:spAutoFit/>
          </a:bodyPr>
          <a:lstStyle/>
          <a:p>
            <a:pPr algn="ctr"/>
            <a:r>
              <a:rPr lang="en-US" sz="1600" b="1" dirty="0" smtClean="0">
                <a:solidFill>
                  <a:srgbClr val="FF0000"/>
                </a:solidFill>
              </a:rPr>
              <a:t>Mixed layer Nov. 31, 2003</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dec31.2003.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1" y="0"/>
            <a:ext cx="1523999" cy="584775"/>
          </a:xfrm>
          <a:prstGeom prst="rect">
            <a:avLst/>
          </a:prstGeom>
        </p:spPr>
        <p:txBody>
          <a:bodyPr wrap="square">
            <a:spAutoFit/>
          </a:bodyPr>
          <a:lstStyle/>
          <a:p>
            <a:pPr algn="ctr"/>
            <a:r>
              <a:rPr lang="en-US" sz="1600" b="1" dirty="0" smtClean="0">
                <a:solidFill>
                  <a:srgbClr val="FF0000"/>
                </a:solidFill>
              </a:rPr>
              <a:t>Mixed layer Dec. 31, 2003</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44000" cy="4524315"/>
          </a:xfrm>
          <a:prstGeom prst="rect">
            <a:avLst/>
          </a:prstGeom>
          <a:noFill/>
        </p:spPr>
        <p:txBody>
          <a:bodyPr wrap="square" rtlCol="0">
            <a:spAutoFit/>
          </a:bodyPr>
          <a:lstStyle/>
          <a:p>
            <a:pPr algn="ctr"/>
            <a:r>
              <a:rPr lang="en-US" sz="3200" b="1" dirty="0" smtClean="0">
                <a:solidFill>
                  <a:srgbClr val="FF0000"/>
                </a:solidFill>
              </a:rPr>
              <a:t>Factors that can influence </a:t>
            </a:r>
            <a:r>
              <a:rPr lang="en-US" sz="3200" b="1" u="sng" dirty="0" smtClean="0">
                <a:solidFill>
                  <a:srgbClr val="FF0000"/>
                </a:solidFill>
              </a:rPr>
              <a:t>spatial</a:t>
            </a:r>
            <a:r>
              <a:rPr lang="en-US" sz="3200" b="1" dirty="0" smtClean="0">
                <a:solidFill>
                  <a:srgbClr val="FF0000"/>
                </a:solidFill>
              </a:rPr>
              <a:t> and </a:t>
            </a:r>
            <a:r>
              <a:rPr lang="en-US" sz="3200" b="1" u="sng" dirty="0" smtClean="0">
                <a:solidFill>
                  <a:srgbClr val="FF0000"/>
                </a:solidFill>
              </a:rPr>
              <a:t>temporal</a:t>
            </a:r>
            <a:r>
              <a:rPr lang="en-US" sz="3200" b="1" dirty="0" smtClean="0">
                <a:solidFill>
                  <a:srgbClr val="FF0000"/>
                </a:solidFill>
              </a:rPr>
              <a:t> patterns</a:t>
            </a:r>
          </a:p>
          <a:p>
            <a:pPr algn="ctr"/>
            <a:endParaRPr lang="en-US" sz="3200" b="1" dirty="0">
              <a:solidFill>
                <a:srgbClr val="FF0000"/>
              </a:solidFill>
            </a:endParaRPr>
          </a:p>
          <a:p>
            <a:pPr algn="ctr">
              <a:buFont typeface="Arial" pitchFamily="34" charset="0"/>
              <a:buChar char="•"/>
            </a:pPr>
            <a:r>
              <a:rPr lang="en-US" sz="3200" b="1" dirty="0" smtClean="0"/>
              <a:t>  Currents (including large-scale circulation patterns, mesoscale features, etc.)</a:t>
            </a:r>
          </a:p>
          <a:p>
            <a:pPr algn="ctr">
              <a:buFont typeface="Arial" pitchFamily="34" charset="0"/>
              <a:buChar char="•"/>
            </a:pPr>
            <a:r>
              <a:rPr lang="en-US" sz="3200" b="1" dirty="0"/>
              <a:t> </a:t>
            </a:r>
            <a:r>
              <a:rPr lang="en-US" sz="3200" b="1" dirty="0" smtClean="0"/>
              <a:t> Irradiance variations over space</a:t>
            </a:r>
          </a:p>
          <a:p>
            <a:pPr algn="ctr">
              <a:buFont typeface="Arial" pitchFamily="34" charset="0"/>
              <a:buChar char="•"/>
            </a:pPr>
            <a:r>
              <a:rPr lang="en-US" sz="3200" b="1" dirty="0"/>
              <a:t> </a:t>
            </a:r>
            <a:r>
              <a:rPr lang="en-US" sz="3200" b="1" dirty="0" smtClean="0"/>
              <a:t> Depth of the mixed layer variations in space</a:t>
            </a:r>
          </a:p>
          <a:p>
            <a:pPr algn="ctr">
              <a:buFont typeface="Arial" pitchFamily="34" charset="0"/>
              <a:buChar char="•"/>
            </a:pPr>
            <a:r>
              <a:rPr lang="en-US" sz="3200" b="1" dirty="0" smtClean="0"/>
              <a:t>  Spatial variations in </a:t>
            </a:r>
            <a:r>
              <a:rPr lang="en-US" sz="3200" b="1" dirty="0" smtClean="0"/>
              <a:t>nutrients </a:t>
            </a:r>
            <a:r>
              <a:rPr lang="en-US" sz="3200" b="1" dirty="0" smtClean="0"/>
              <a:t>and iron supply</a:t>
            </a:r>
          </a:p>
          <a:p>
            <a:pPr algn="ctr">
              <a:buFont typeface="Arial" pitchFamily="34" charset="0"/>
              <a:buChar char="•"/>
            </a:pPr>
            <a:r>
              <a:rPr lang="en-US" sz="3200" b="1" dirty="0"/>
              <a:t> </a:t>
            </a:r>
            <a:r>
              <a:rPr lang="en-US" sz="3200" b="1" dirty="0" smtClean="0"/>
              <a:t> Variations in loss processes</a:t>
            </a:r>
            <a:endParaRPr lang="en-US" sz="3200" b="1" dirty="0"/>
          </a:p>
        </p:txBody>
      </p:sp>
      <p:sp>
        <p:nvSpPr>
          <p:cNvPr id="3" name="TextBox 2"/>
          <p:cNvSpPr txBox="1"/>
          <p:nvPr/>
        </p:nvSpPr>
        <p:spPr>
          <a:xfrm>
            <a:off x="381000" y="5410200"/>
            <a:ext cx="8458200" cy="954107"/>
          </a:xfrm>
          <a:prstGeom prst="rect">
            <a:avLst/>
          </a:prstGeom>
          <a:noFill/>
        </p:spPr>
        <p:txBody>
          <a:bodyPr wrap="square" rtlCol="0">
            <a:spAutoFit/>
          </a:bodyPr>
          <a:lstStyle/>
          <a:p>
            <a:pPr algn="ctr"/>
            <a:r>
              <a:rPr lang="en-US" sz="2800" b="1" dirty="0" smtClean="0">
                <a:solidFill>
                  <a:srgbClr val="00B050"/>
                </a:solidFill>
              </a:rPr>
              <a:t>But first, what are these spatial and temporal variations?</a:t>
            </a:r>
            <a:endParaRPr lang="en-US" sz="28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jan30.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1" y="12412"/>
            <a:ext cx="1523999" cy="584775"/>
          </a:xfrm>
          <a:prstGeom prst="rect">
            <a:avLst/>
          </a:prstGeom>
        </p:spPr>
        <p:txBody>
          <a:bodyPr wrap="square">
            <a:spAutoFit/>
          </a:bodyPr>
          <a:lstStyle/>
          <a:p>
            <a:pPr algn="ctr"/>
            <a:r>
              <a:rPr lang="en-US" sz="1600" b="1" dirty="0" smtClean="0">
                <a:solidFill>
                  <a:srgbClr val="FF0000"/>
                </a:solidFill>
              </a:rPr>
              <a:t>Mixed layer Jan. 31,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mar1.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600200" cy="584775"/>
          </a:xfrm>
          <a:prstGeom prst="rect">
            <a:avLst/>
          </a:prstGeom>
        </p:spPr>
        <p:txBody>
          <a:bodyPr wrap="square">
            <a:spAutoFit/>
          </a:bodyPr>
          <a:lstStyle/>
          <a:p>
            <a:pPr algn="ctr"/>
            <a:r>
              <a:rPr lang="en-US" sz="1600" b="1" dirty="0" smtClean="0">
                <a:solidFill>
                  <a:srgbClr val="FF0000"/>
                </a:solidFill>
              </a:rPr>
              <a:t>Mixed layer Mar. 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mar31.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371600" cy="584775"/>
          </a:xfrm>
          <a:prstGeom prst="rect">
            <a:avLst/>
          </a:prstGeom>
        </p:spPr>
        <p:txBody>
          <a:bodyPr wrap="square">
            <a:spAutoFit/>
          </a:bodyPr>
          <a:lstStyle/>
          <a:p>
            <a:pPr algn="ctr"/>
            <a:r>
              <a:rPr lang="en-US" sz="1600" b="1" dirty="0" smtClean="0">
                <a:solidFill>
                  <a:srgbClr val="FF0000"/>
                </a:solidFill>
              </a:rPr>
              <a:t>Mixed layer Mar. 31, 2004</a:t>
            </a:r>
            <a:endParaRPr lang="en-US" sz="1600" b="1" dirty="0">
              <a:solidFill>
                <a:srgbClr val="FF0000"/>
              </a:solidFill>
            </a:endParaRPr>
          </a:p>
        </p:txBody>
      </p:sp>
    </p:spTree>
  </p:cSld>
  <p:clrMapOvr>
    <a:masterClrMapping/>
  </p:clrMapOvr>
  <p:transition advTm="3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oct2.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447800" cy="584775"/>
          </a:xfrm>
          <a:prstGeom prst="rect">
            <a:avLst/>
          </a:prstGeom>
        </p:spPr>
        <p:txBody>
          <a:bodyPr wrap="square">
            <a:spAutoFit/>
          </a:bodyPr>
          <a:lstStyle/>
          <a:p>
            <a:pPr algn="ctr"/>
            <a:r>
              <a:rPr lang="en-US" sz="1600" b="1" dirty="0" smtClean="0">
                <a:solidFill>
                  <a:srgbClr val="FF0000"/>
                </a:solidFill>
              </a:rPr>
              <a:t>Mixed layer Oct. 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nov1.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524000" cy="584775"/>
          </a:xfrm>
          <a:prstGeom prst="rect">
            <a:avLst/>
          </a:prstGeom>
        </p:spPr>
        <p:txBody>
          <a:bodyPr wrap="square">
            <a:spAutoFit/>
          </a:bodyPr>
          <a:lstStyle/>
          <a:p>
            <a:pPr algn="ctr"/>
            <a:r>
              <a:rPr lang="en-US" sz="1600" b="1" dirty="0" smtClean="0">
                <a:solidFill>
                  <a:srgbClr val="FF0000"/>
                </a:solidFill>
              </a:rPr>
              <a:t>Mixed layer Oct. 31,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dec1.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524000" cy="584775"/>
          </a:xfrm>
          <a:prstGeom prst="rect">
            <a:avLst/>
          </a:prstGeom>
        </p:spPr>
        <p:txBody>
          <a:bodyPr wrap="square">
            <a:spAutoFit/>
          </a:bodyPr>
          <a:lstStyle/>
          <a:p>
            <a:pPr algn="ctr"/>
            <a:r>
              <a:rPr lang="en-US" sz="1600" b="1" dirty="0" smtClean="0">
                <a:solidFill>
                  <a:srgbClr val="FF0000"/>
                </a:solidFill>
              </a:rPr>
              <a:t>Mixed layer Nov. 31,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dec31.2004.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447800" cy="584775"/>
          </a:xfrm>
          <a:prstGeom prst="rect">
            <a:avLst/>
          </a:prstGeom>
        </p:spPr>
        <p:txBody>
          <a:bodyPr wrap="square">
            <a:spAutoFit/>
          </a:bodyPr>
          <a:lstStyle/>
          <a:p>
            <a:pPr algn="ctr"/>
            <a:r>
              <a:rPr lang="en-US" sz="1600" b="1" dirty="0" smtClean="0">
                <a:solidFill>
                  <a:srgbClr val="FF0000"/>
                </a:solidFill>
              </a:rPr>
              <a:t>Mixed layer Dec. 31, 2004</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jan30.2005.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447800" cy="584775"/>
          </a:xfrm>
          <a:prstGeom prst="rect">
            <a:avLst/>
          </a:prstGeom>
        </p:spPr>
        <p:txBody>
          <a:bodyPr wrap="square">
            <a:spAutoFit/>
          </a:bodyPr>
          <a:lstStyle/>
          <a:p>
            <a:pPr algn="ctr"/>
            <a:r>
              <a:rPr lang="en-US" sz="1600" b="1" dirty="0" smtClean="0">
                <a:solidFill>
                  <a:srgbClr val="FF0000"/>
                </a:solidFill>
              </a:rPr>
              <a:t>Mixed layer Jan. 31, 2005</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mar1.2005.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371600" cy="584775"/>
          </a:xfrm>
          <a:prstGeom prst="rect">
            <a:avLst/>
          </a:prstGeom>
        </p:spPr>
        <p:txBody>
          <a:bodyPr wrap="square">
            <a:spAutoFit/>
          </a:bodyPr>
          <a:lstStyle/>
          <a:p>
            <a:pPr algn="ctr"/>
            <a:r>
              <a:rPr lang="en-US" sz="1600" b="1" dirty="0" smtClean="0">
                <a:solidFill>
                  <a:srgbClr val="FF0000"/>
                </a:solidFill>
              </a:rPr>
              <a:t>Mixed layer Mar. </a:t>
            </a:r>
            <a:r>
              <a:rPr lang="en-US" sz="1600" b="1" dirty="0">
                <a:solidFill>
                  <a:srgbClr val="FF0000"/>
                </a:solidFill>
              </a:rPr>
              <a:t>1</a:t>
            </a:r>
            <a:r>
              <a:rPr lang="en-US" sz="1600" b="1" dirty="0" smtClean="0">
                <a:solidFill>
                  <a:srgbClr val="FF0000"/>
                </a:solidFill>
              </a:rPr>
              <a:t>, 2005</a:t>
            </a:r>
            <a:endParaRPr lang="en-US" sz="1600" b="1" dirty="0">
              <a:solidFill>
                <a:srgbClr val="FF0000"/>
              </a:solidFill>
            </a:endParaRPr>
          </a:p>
        </p:txBody>
      </p:sp>
    </p:spTree>
  </p:cSld>
  <p:clrMapOvr>
    <a:masterClrMapping/>
  </p:clrMapOvr>
  <p:transition advClick="0" advTm="3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mar31.2005.png"/>
          <p:cNvPicPr>
            <a:picLocks noChangeAspect="1"/>
          </p:cNvPicPr>
          <p:nvPr/>
        </p:nvPicPr>
        <p:blipFill>
          <a:blip r:embed="rId2" cstate="print"/>
          <a:stretch>
            <a:fillRect/>
          </a:stretch>
        </p:blipFill>
        <p:spPr>
          <a:xfrm>
            <a:off x="1039090" y="-1143000"/>
            <a:ext cx="7065819" cy="9144000"/>
          </a:xfrm>
          <a:prstGeom prst="rect">
            <a:avLst/>
          </a:prstGeom>
        </p:spPr>
      </p:pic>
      <p:sp>
        <p:nvSpPr>
          <p:cNvPr id="3" name="Rectangle 2"/>
          <p:cNvSpPr/>
          <p:nvPr/>
        </p:nvSpPr>
        <p:spPr>
          <a:xfrm>
            <a:off x="0" y="0"/>
            <a:ext cx="1371600" cy="584775"/>
          </a:xfrm>
          <a:prstGeom prst="rect">
            <a:avLst/>
          </a:prstGeom>
        </p:spPr>
        <p:txBody>
          <a:bodyPr wrap="square">
            <a:spAutoFit/>
          </a:bodyPr>
          <a:lstStyle/>
          <a:p>
            <a:pPr algn="ctr"/>
            <a:r>
              <a:rPr lang="en-US" sz="1600" b="1" dirty="0" smtClean="0">
                <a:solidFill>
                  <a:srgbClr val="FF0000"/>
                </a:solidFill>
              </a:rPr>
              <a:t>Mixed layer Mar. 31, 2005</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t"/>
          <p:cNvPicPr>
            <a:picLocks noChangeAspect="1" noChangeArrowheads="1"/>
          </p:cNvPicPr>
          <p:nvPr/>
        </p:nvPicPr>
        <p:blipFill>
          <a:blip r:embed="rId2" cstate="print"/>
          <a:srcRect l="4903" t="16417" r="5209" b="16653"/>
          <a:stretch>
            <a:fillRect/>
          </a:stretch>
        </p:blipFill>
        <p:spPr bwMode="auto">
          <a:xfrm>
            <a:off x="1013254" y="0"/>
            <a:ext cx="7117492" cy="6858000"/>
          </a:xfrm>
          <a:prstGeom prst="rect">
            <a:avLst/>
          </a:prstGeom>
          <a:noFill/>
          <a:ln w="38100">
            <a:solidFill>
              <a:srgbClr val="FF0000"/>
            </a:solidFill>
            <a:miter lim="800000"/>
            <a:headEnd/>
            <a:tailEnd/>
          </a:ln>
        </p:spPr>
      </p:pic>
      <p:sp>
        <p:nvSpPr>
          <p:cNvPr id="3" name="TextBox 2"/>
          <p:cNvSpPr txBox="1"/>
          <p:nvPr/>
        </p:nvSpPr>
        <p:spPr>
          <a:xfrm>
            <a:off x="8305800" y="5903893"/>
            <a:ext cx="838200" cy="954107"/>
          </a:xfrm>
          <a:prstGeom prst="rect">
            <a:avLst/>
          </a:prstGeom>
          <a:noFill/>
        </p:spPr>
        <p:txBody>
          <a:bodyPr wrap="square" rtlCol="0">
            <a:spAutoFit/>
          </a:bodyPr>
          <a:lstStyle/>
          <a:p>
            <a:pPr algn="ctr"/>
            <a:r>
              <a:rPr lang="en-US" sz="1400" b="1" dirty="0" smtClean="0">
                <a:solidFill>
                  <a:srgbClr val="FF0000"/>
                </a:solidFill>
              </a:rPr>
              <a:t>Smith and </a:t>
            </a:r>
            <a:r>
              <a:rPr lang="en-US" sz="1400" b="1" dirty="0" err="1" smtClean="0">
                <a:solidFill>
                  <a:srgbClr val="FF0000"/>
                </a:solidFill>
              </a:rPr>
              <a:t>Comiso</a:t>
            </a:r>
            <a:r>
              <a:rPr lang="en-US" sz="1400" b="1" dirty="0" smtClean="0">
                <a:solidFill>
                  <a:srgbClr val="FF0000"/>
                </a:solidFill>
              </a:rPr>
              <a:t>, 2008</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ld.nov1.2003.png"/>
          <p:cNvPicPr>
            <a:picLocks noChangeAspect="1"/>
          </p:cNvPicPr>
          <p:nvPr/>
        </p:nvPicPr>
        <p:blipFill>
          <a:blip r:embed="rId2" cstate="print"/>
          <a:srcRect l="10065" r="9411"/>
          <a:stretch>
            <a:fillRect/>
          </a:stretch>
        </p:blipFill>
        <p:spPr>
          <a:xfrm>
            <a:off x="0" y="0"/>
            <a:ext cx="4267200" cy="6858000"/>
          </a:xfrm>
          <a:prstGeom prst="rect">
            <a:avLst/>
          </a:prstGeom>
        </p:spPr>
      </p:pic>
      <p:pic>
        <p:nvPicPr>
          <p:cNvPr id="3" name="Picture 2" descr="mld.nov1.2004.png"/>
          <p:cNvPicPr>
            <a:picLocks noChangeAspect="1"/>
          </p:cNvPicPr>
          <p:nvPr/>
        </p:nvPicPr>
        <p:blipFill>
          <a:blip r:embed="rId3" cstate="print"/>
          <a:srcRect l="7974" r="10065"/>
          <a:stretch>
            <a:fillRect/>
          </a:stretch>
        </p:blipFill>
        <p:spPr>
          <a:xfrm>
            <a:off x="4800600" y="0"/>
            <a:ext cx="4343400" cy="6858000"/>
          </a:xfrm>
          <a:prstGeom prst="rect">
            <a:avLst/>
          </a:prstGeom>
        </p:spPr>
      </p:pic>
      <p:sp>
        <p:nvSpPr>
          <p:cNvPr id="4" name="TextBox 3"/>
          <p:cNvSpPr txBox="1"/>
          <p:nvPr/>
        </p:nvSpPr>
        <p:spPr>
          <a:xfrm>
            <a:off x="914400" y="253425"/>
            <a:ext cx="7315200" cy="584775"/>
          </a:xfrm>
          <a:prstGeom prst="rect">
            <a:avLst/>
          </a:prstGeom>
          <a:noFill/>
        </p:spPr>
        <p:txBody>
          <a:bodyPr wrap="square" rtlCol="0">
            <a:spAutoFit/>
          </a:bodyPr>
          <a:lstStyle/>
          <a:p>
            <a:pPr algn="ctr"/>
            <a:r>
              <a:rPr lang="en-US" sz="3200" b="1" dirty="0" smtClean="0">
                <a:solidFill>
                  <a:srgbClr val="7030A0"/>
                </a:solidFill>
              </a:rPr>
              <a:t>Comparison between two years</a:t>
            </a:r>
            <a:endParaRPr lang="en-US" sz="3200" b="1" dirty="0">
              <a:solidFill>
                <a:srgbClr val="7030A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2369880"/>
          </a:xfrm>
          <a:prstGeom prst="rect">
            <a:avLst/>
          </a:prstGeom>
          <a:noFill/>
        </p:spPr>
        <p:txBody>
          <a:bodyPr wrap="square" rtlCol="0">
            <a:spAutoFit/>
          </a:bodyPr>
          <a:lstStyle/>
          <a:p>
            <a:pPr algn="ctr"/>
            <a:r>
              <a:rPr lang="en-US" sz="2800" b="1" dirty="0" smtClean="0">
                <a:solidFill>
                  <a:srgbClr val="7030A0"/>
                </a:solidFill>
              </a:rPr>
              <a:t>Conclusion</a:t>
            </a:r>
          </a:p>
          <a:p>
            <a:pPr marL="514350" indent="-514350">
              <a:buFont typeface="+mj-lt"/>
              <a:buAutoNum type="arabicPeriod"/>
            </a:pPr>
            <a:r>
              <a:rPr lang="en-US" sz="2400" b="1" dirty="0" smtClean="0">
                <a:solidFill>
                  <a:srgbClr val="7030A0"/>
                </a:solidFill>
              </a:rPr>
              <a:t>Spatial variations in mixed layer depth in the model are substantial, and within the range of those observed in situ</a:t>
            </a:r>
          </a:p>
          <a:p>
            <a:pPr marL="514350" indent="-514350">
              <a:buFont typeface="+mj-lt"/>
              <a:buAutoNum type="arabicPeriod"/>
            </a:pPr>
            <a:r>
              <a:rPr lang="en-US" sz="2400" b="1" dirty="0" smtClean="0">
                <a:solidFill>
                  <a:srgbClr val="7030A0"/>
                </a:solidFill>
              </a:rPr>
              <a:t>Temporal variations – weekly, monthly and interannual variations – are also substantial, potentially influencing growth and distribution of dominant functional groups</a:t>
            </a:r>
          </a:p>
        </p:txBody>
      </p:sp>
      <p:graphicFrame>
        <p:nvGraphicFramePr>
          <p:cNvPr id="3" name="Table 2"/>
          <p:cNvGraphicFramePr>
            <a:graphicFrameLocks noGrp="1"/>
          </p:cNvGraphicFramePr>
          <p:nvPr/>
        </p:nvGraphicFramePr>
        <p:xfrm>
          <a:off x="228600" y="2369880"/>
          <a:ext cx="8686799" cy="2955144"/>
        </p:xfrm>
        <a:graphic>
          <a:graphicData uri="http://schemas.openxmlformats.org/drawingml/2006/table">
            <a:tbl>
              <a:tblPr/>
              <a:tblGrid>
                <a:gridCol w="874486"/>
                <a:gridCol w="471714"/>
                <a:gridCol w="1210128"/>
                <a:gridCol w="1140277"/>
                <a:gridCol w="986971"/>
                <a:gridCol w="979714"/>
                <a:gridCol w="1131209"/>
                <a:gridCol w="946150"/>
                <a:gridCol w="946150"/>
              </a:tblGrid>
              <a:tr h="657152">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Year</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n</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December</a:t>
                      </a:r>
                    </a:p>
                    <a:p>
                      <a:pPr marL="0" marR="0" algn="ctr">
                        <a:lnSpc>
                          <a:spcPct val="100000"/>
                        </a:lnSpc>
                        <a:spcBef>
                          <a:spcPts val="600"/>
                        </a:spcBef>
                        <a:spcAft>
                          <a:spcPts val="600"/>
                        </a:spcAft>
                      </a:pPr>
                      <a:r>
                        <a:rPr lang="en-US" sz="1800" b="1" dirty="0" err="1">
                          <a:latin typeface="Times New Roman"/>
                          <a:ea typeface="Times New Roman"/>
                          <a:cs typeface="Times New Roman"/>
                        </a:rPr>
                        <a:t>Z</a:t>
                      </a:r>
                      <a:r>
                        <a:rPr lang="en-US" sz="1800" b="1" baseline="-25000" dirty="0" err="1">
                          <a:latin typeface="Times New Roman"/>
                          <a:ea typeface="Times New Roman"/>
                          <a:cs typeface="Times New Roman"/>
                        </a:rPr>
                        <a:t>mix</a:t>
                      </a:r>
                      <a:r>
                        <a:rPr lang="en-US" sz="1800" b="1" dirty="0">
                          <a:latin typeface="Times New Roman"/>
                          <a:ea typeface="Times New Roman"/>
                          <a:cs typeface="Times New Roman"/>
                        </a:rPr>
                        <a:t> (m)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February</a:t>
                      </a:r>
                    </a:p>
                    <a:p>
                      <a:pPr marL="0" marR="0" algn="ctr">
                        <a:lnSpc>
                          <a:spcPct val="100000"/>
                        </a:lnSpc>
                        <a:spcBef>
                          <a:spcPts val="600"/>
                        </a:spcBef>
                        <a:spcAft>
                          <a:spcPts val="600"/>
                        </a:spcAft>
                      </a:pPr>
                      <a:r>
                        <a:rPr lang="en-US" sz="1800" b="1" dirty="0" err="1">
                          <a:latin typeface="Times New Roman"/>
                          <a:ea typeface="Times New Roman"/>
                          <a:cs typeface="Times New Roman"/>
                        </a:rPr>
                        <a:t>Z</a:t>
                      </a:r>
                      <a:r>
                        <a:rPr lang="en-US" sz="1800" b="1" baseline="-25000" dirty="0" err="1">
                          <a:latin typeface="Times New Roman"/>
                          <a:ea typeface="Times New Roman"/>
                          <a:cs typeface="Times New Roman"/>
                        </a:rPr>
                        <a:t>mix</a:t>
                      </a:r>
                      <a:r>
                        <a:rPr lang="en-US" sz="1800" b="1" dirty="0">
                          <a:latin typeface="Times New Roman"/>
                          <a:ea typeface="Times New Roman"/>
                          <a:cs typeface="Times New Roman"/>
                        </a:rPr>
                        <a:t> (m)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dirty="0" err="1">
                          <a:latin typeface="Times New Roman"/>
                          <a:ea typeface="Times New Roman"/>
                          <a:cs typeface="Times New Roman"/>
                        </a:rPr>
                        <a:t>T</a:t>
                      </a:r>
                      <a:r>
                        <a:rPr lang="en-US" sz="1800" b="1" baseline="-25000" dirty="0" err="1">
                          <a:latin typeface="Times New Roman"/>
                          <a:ea typeface="Times New Roman"/>
                          <a:cs typeface="Times New Roman"/>
                        </a:rPr>
                        <a:t>surface</a:t>
                      </a:r>
                      <a:endParaRPr lang="en-US" sz="1800" b="1" dirty="0">
                        <a:latin typeface="Times New Roman"/>
                        <a:ea typeface="Times New Roman"/>
                        <a:cs typeface="Times New Roman"/>
                      </a:endParaRPr>
                    </a:p>
                    <a:p>
                      <a:pPr marL="0" marR="0" algn="ctr">
                        <a:lnSpc>
                          <a:spcPct val="100000"/>
                        </a:lnSpc>
                        <a:spcBef>
                          <a:spcPts val="600"/>
                        </a:spcBef>
                        <a:spcAft>
                          <a:spcPts val="600"/>
                        </a:spcAft>
                      </a:pPr>
                      <a:r>
                        <a:rPr lang="en-US" sz="1800" b="1" dirty="0">
                          <a:latin typeface="Times New Roman"/>
                          <a:ea typeface="Times New Roman"/>
                          <a:cs typeface="Times New Roman"/>
                        </a:rPr>
                        <a:t>(ºC)</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n-US" sz="1800" b="1" dirty="0" err="1">
                          <a:latin typeface="Times New Roman"/>
                          <a:ea typeface="Times New Roman"/>
                          <a:cs typeface="Times New Roman"/>
                        </a:rPr>
                        <a:t>S</a:t>
                      </a:r>
                      <a:r>
                        <a:rPr lang="en-US" sz="1800" b="1" baseline="-25000" dirty="0" err="1">
                          <a:latin typeface="Times New Roman"/>
                          <a:ea typeface="Times New Roman"/>
                          <a:cs typeface="Times New Roman"/>
                        </a:rPr>
                        <a:t>surface</a:t>
                      </a:r>
                      <a:endParaRPr lang="en-US" sz="1800" b="1" dirty="0">
                        <a:latin typeface="Times New Roman"/>
                        <a:ea typeface="Times New Roman"/>
                        <a:cs typeface="Times New Roman"/>
                      </a:endParaRPr>
                    </a:p>
                    <a:p>
                      <a:pPr marL="0" marR="0" algn="ctr">
                        <a:lnSpc>
                          <a:spcPct val="100000"/>
                        </a:lnSpc>
                        <a:spcBef>
                          <a:spcPts val="600"/>
                        </a:spcBef>
                        <a:spcAft>
                          <a:spcPts val="600"/>
                        </a:spcAft>
                      </a:pPr>
                      <a:r>
                        <a:rPr lang="en-US" sz="1800" b="1" dirty="0">
                          <a:latin typeface="Times New Roman"/>
                          <a:ea typeface="Times New Roman"/>
                          <a:cs typeface="Times New Roman"/>
                        </a:rPr>
                        <a:t>(</a:t>
                      </a:r>
                      <a:r>
                        <a:rPr lang="en-US" sz="1800" b="1" dirty="0" err="1">
                          <a:latin typeface="Times New Roman"/>
                          <a:ea typeface="Times New Roman"/>
                          <a:cs typeface="Times New Roman"/>
                        </a:rPr>
                        <a:t>psu</a:t>
                      </a:r>
                      <a:r>
                        <a:rPr lang="en-US" sz="1800" b="1" dirty="0">
                          <a:latin typeface="Times New Roman"/>
                          <a:ea typeface="Times New Roman"/>
                          <a:cs typeface="Times New Roman"/>
                        </a:rPr>
                        <a:t>)</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l-GR" sz="1800" b="1" dirty="0">
                          <a:latin typeface="Times New Roman"/>
                          <a:ea typeface="Times New Roman"/>
                          <a:cs typeface="Times New Roman"/>
                        </a:rPr>
                        <a:t>σ</a:t>
                      </a:r>
                      <a:r>
                        <a:rPr lang="en-US" sz="1800" b="1" baseline="-25000" dirty="0">
                          <a:latin typeface="Times New Roman"/>
                          <a:ea typeface="Times New Roman"/>
                          <a:cs typeface="Times New Roman"/>
                        </a:rPr>
                        <a:t>T</a:t>
                      </a:r>
                      <a:endParaRPr lang="en-US" sz="1800" b="1" dirty="0">
                        <a:latin typeface="Times New Roman"/>
                        <a:ea typeface="Times New Roman"/>
                        <a:cs typeface="Times New Roman"/>
                      </a:endParaRPr>
                    </a:p>
                    <a:p>
                      <a:pPr marL="0" marR="0" algn="ctr">
                        <a:lnSpc>
                          <a:spcPct val="100000"/>
                        </a:lnSpc>
                        <a:spcBef>
                          <a:spcPts val="600"/>
                        </a:spcBef>
                        <a:spcAft>
                          <a:spcPts val="600"/>
                        </a:spcAft>
                      </a:pPr>
                      <a:r>
                        <a:rPr lang="en-US" sz="1800" b="1" dirty="0">
                          <a:latin typeface="Times New Roman"/>
                          <a:ea typeface="Times New Roman"/>
                          <a:cs typeface="Times New Roman"/>
                        </a:rPr>
                        <a:t>(surface)</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l-GR" sz="1800" b="1" dirty="0">
                          <a:latin typeface="Times New Roman"/>
                          <a:ea typeface="Times New Roman"/>
                          <a:cs typeface="Times New Roman"/>
                        </a:rPr>
                        <a:t>σ</a:t>
                      </a:r>
                      <a:r>
                        <a:rPr lang="en-US" sz="1800" b="1" baseline="-25000" dirty="0">
                          <a:latin typeface="Times New Roman"/>
                          <a:ea typeface="Times New Roman"/>
                          <a:cs typeface="Times New Roman"/>
                        </a:rPr>
                        <a:t>T</a:t>
                      </a:r>
                      <a:endParaRPr lang="en-US" sz="1800" b="1" dirty="0">
                        <a:latin typeface="Times New Roman"/>
                        <a:ea typeface="Times New Roman"/>
                        <a:cs typeface="Times New Roman"/>
                      </a:endParaRPr>
                    </a:p>
                    <a:p>
                      <a:pPr marL="0" marR="0" algn="ctr">
                        <a:lnSpc>
                          <a:spcPct val="100000"/>
                        </a:lnSpc>
                        <a:spcBef>
                          <a:spcPts val="600"/>
                        </a:spcBef>
                        <a:spcAft>
                          <a:spcPts val="600"/>
                        </a:spcAft>
                      </a:pPr>
                      <a:r>
                        <a:rPr lang="en-US" sz="1800" b="1" dirty="0">
                          <a:latin typeface="Times New Roman"/>
                          <a:ea typeface="Times New Roman"/>
                          <a:cs typeface="Times New Roman"/>
                        </a:rPr>
                        <a:t>(50 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600"/>
                        </a:spcAft>
                      </a:pPr>
                      <a:r>
                        <a:rPr lang="el-GR" sz="1800" b="1" dirty="0">
                          <a:latin typeface="Times New Roman"/>
                          <a:ea typeface="Times New Roman"/>
                          <a:cs typeface="Times New Roman"/>
                        </a:rPr>
                        <a:t>σ</a:t>
                      </a:r>
                      <a:r>
                        <a:rPr lang="en-US" sz="1800" b="1" baseline="-25000" dirty="0">
                          <a:latin typeface="Times New Roman"/>
                          <a:ea typeface="Times New Roman"/>
                          <a:cs typeface="Times New Roman"/>
                        </a:rPr>
                        <a:t>T</a:t>
                      </a:r>
                      <a:endParaRPr lang="en-US" sz="1800" b="1" dirty="0">
                        <a:latin typeface="Times New Roman"/>
                        <a:ea typeface="Times New Roman"/>
                        <a:cs typeface="Times New Roman"/>
                      </a:endParaRPr>
                    </a:p>
                    <a:p>
                      <a:pPr marL="0" marR="0" algn="ctr">
                        <a:lnSpc>
                          <a:spcPct val="100000"/>
                        </a:lnSpc>
                        <a:spcBef>
                          <a:spcPts val="600"/>
                        </a:spcBef>
                        <a:spcAft>
                          <a:spcPts val="600"/>
                        </a:spcAft>
                      </a:pPr>
                      <a:r>
                        <a:rPr lang="en-US" sz="1800" b="1" dirty="0">
                          <a:latin typeface="Times New Roman"/>
                          <a:ea typeface="Times New Roman"/>
                          <a:cs typeface="Times New Roman"/>
                        </a:rPr>
                        <a:t>(150 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1368">
                <a:tc>
                  <a:txBody>
                    <a:bodyPr/>
                    <a:lstStyle/>
                    <a:p>
                      <a:pPr marL="137160" marR="0" indent="-137160">
                        <a:lnSpc>
                          <a:spcPct val="100000"/>
                        </a:lnSpc>
                        <a:spcBef>
                          <a:spcPts val="600"/>
                        </a:spcBef>
                        <a:spcAft>
                          <a:spcPts val="0"/>
                        </a:spcAft>
                      </a:pPr>
                      <a:r>
                        <a:rPr lang="en-US" sz="1800" b="1" dirty="0">
                          <a:latin typeface="Times New Roman"/>
                          <a:ea typeface="Times New Roman"/>
                          <a:cs typeface="Times New Roman"/>
                        </a:rPr>
                        <a:t>2001 -       2002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17</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23.5 ± 8.78</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36.6 ± 14.1</a:t>
                      </a:r>
                      <a:r>
                        <a:rPr lang="en-US" sz="1800" b="1" baseline="30000" dirty="0">
                          <a:latin typeface="Times New Roman"/>
                          <a:ea typeface="Times New Roman"/>
                          <a:cs typeface="Times New Roman"/>
                        </a:rPr>
                        <a:t>a,b</a:t>
                      </a:r>
                      <a:endParaRPr lang="en-US" sz="1800" b="1"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-0.64 ± 0.30</a:t>
                      </a:r>
                      <a:r>
                        <a:rPr lang="en-US" sz="1800" b="1" baseline="30000" dirty="0">
                          <a:latin typeface="Times New Roman"/>
                          <a:ea typeface="Times New Roman"/>
                          <a:cs typeface="Times New Roman"/>
                        </a:rPr>
                        <a:t>b</a:t>
                      </a:r>
                      <a:endParaRPr lang="en-US" sz="1800" b="1"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34.31 ± 0.07</a:t>
                      </a:r>
                      <a:r>
                        <a:rPr lang="en-US" sz="1800" b="1" baseline="30000" dirty="0">
                          <a:latin typeface="Times New Roman"/>
                          <a:ea typeface="Times New Roman"/>
                          <a:cs typeface="Times New Roman"/>
                        </a:rPr>
                        <a:t>b</a:t>
                      </a:r>
                      <a:endParaRPr lang="en-US" sz="1800" b="1"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27.58 ± 0.06</a:t>
                      </a:r>
                      <a:r>
                        <a:rPr lang="en-US" sz="1800" b="1" baseline="30000" dirty="0">
                          <a:latin typeface="Times New Roman"/>
                          <a:ea typeface="Times New Roman"/>
                          <a:cs typeface="Times New Roman"/>
                        </a:rPr>
                        <a:t>b</a:t>
                      </a:r>
                      <a:endParaRPr lang="en-US" sz="1800" b="1"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27.63 ± 0.07</a:t>
                      </a:r>
                      <a:r>
                        <a:rPr lang="en-US" sz="1800" b="1" baseline="30000" dirty="0">
                          <a:latin typeface="Times New Roman"/>
                          <a:ea typeface="Times New Roman"/>
                          <a:cs typeface="Times New Roman"/>
                        </a:rPr>
                        <a:t>d</a:t>
                      </a:r>
                      <a:endParaRPr lang="en-US" sz="1800" b="1"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27.76 ± 0.05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751368">
                <a:tc>
                  <a:txBody>
                    <a:bodyPr/>
                    <a:lstStyle/>
                    <a:p>
                      <a:pPr marL="137160" marR="0" indent="-137160">
                        <a:lnSpc>
                          <a:spcPct val="100000"/>
                        </a:lnSpc>
                        <a:spcBef>
                          <a:spcPts val="600"/>
                        </a:spcBef>
                        <a:spcAft>
                          <a:spcPts val="0"/>
                        </a:spcAft>
                      </a:pPr>
                      <a:r>
                        <a:rPr lang="en-US" sz="1800" b="1">
                          <a:latin typeface="Times New Roman"/>
                          <a:ea typeface="Times New Roman"/>
                          <a:cs typeface="Times New Roman"/>
                        </a:rPr>
                        <a:t>2002 -2003</a:t>
                      </a: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a:latin typeface="Times New Roman"/>
                          <a:ea typeface="Times New Roman"/>
                          <a:cs typeface="Times New Roman"/>
                        </a:rPr>
                        <a:t>2</a:t>
                      </a: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a:latin typeface="Times New Roman"/>
                          <a:ea typeface="Times New Roman"/>
                          <a:cs typeface="Times New Roman"/>
                        </a:rPr>
                        <a:t>33.5 ± 9.65</a:t>
                      </a:r>
                    </a:p>
                  </a:txBody>
                  <a:tcPr marL="68580" marR="68580" marT="0" marB="0">
                    <a:lnL>
                      <a:noFill/>
                    </a:lnL>
                    <a:lnR>
                      <a:noFill/>
                    </a:lnR>
                    <a:lnT>
                      <a:noFill/>
                    </a:lnT>
                    <a:lnB>
                      <a:noFill/>
                    </a:lnB>
                  </a:tcPr>
                </a:tc>
                <a:tc>
                  <a:txBody>
                    <a:bodyPr/>
                    <a:lstStyle/>
                    <a:p>
                      <a:pPr marL="0" marR="0" algn="ctr">
                        <a:lnSpc>
                          <a:spcPct val="100000"/>
                        </a:lnSpc>
                        <a:spcBef>
                          <a:spcPts val="0"/>
                        </a:spcBef>
                        <a:spcAft>
                          <a:spcPts val="600"/>
                        </a:spcAft>
                      </a:pPr>
                      <a:r>
                        <a:rPr lang="en-US" sz="1800" b="1">
                          <a:latin typeface="Times New Roman"/>
                          <a:ea typeface="Times New Roman"/>
                          <a:cs typeface="Times New Roman"/>
                        </a:rPr>
                        <a:t>52.0 ± </a:t>
                      </a:r>
                    </a:p>
                    <a:p>
                      <a:pPr marL="0" marR="0" algn="ctr">
                        <a:lnSpc>
                          <a:spcPct val="100000"/>
                        </a:lnSpc>
                        <a:spcBef>
                          <a:spcPts val="0"/>
                        </a:spcBef>
                        <a:spcAft>
                          <a:spcPts val="600"/>
                        </a:spcAft>
                      </a:pPr>
                      <a:r>
                        <a:rPr lang="en-US" sz="1800" b="1">
                          <a:latin typeface="Times New Roman"/>
                          <a:ea typeface="Times New Roman"/>
                          <a:cs typeface="Times New Roman"/>
                        </a:rPr>
                        <a:t>5.7</a:t>
                      </a:r>
                      <a:r>
                        <a:rPr lang="en-US" sz="1800" b="1" baseline="30000">
                          <a:latin typeface="Times New Roman"/>
                          <a:ea typeface="Times New Roman"/>
                          <a:cs typeface="Times New Roman"/>
                        </a:rPr>
                        <a:t>b</a:t>
                      </a:r>
                      <a:endParaRPr lang="en-US" sz="18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-1.82 ± 0.05</a:t>
                      </a:r>
                      <a:r>
                        <a:rPr lang="en-US" sz="1800" b="1" baseline="30000" dirty="0">
                          <a:latin typeface="Times New Roman"/>
                          <a:ea typeface="Times New Roman"/>
                          <a:cs typeface="Times New Roman"/>
                        </a:rPr>
                        <a:t>b</a:t>
                      </a:r>
                      <a:endParaRPr lang="en-US" sz="1800" b="1" dirty="0">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a:latin typeface="Times New Roman"/>
                          <a:ea typeface="Times New Roman"/>
                          <a:cs typeface="Times New Roman"/>
                        </a:rPr>
                        <a:t>34.09 ± 0.02</a:t>
                      </a:r>
                      <a:r>
                        <a:rPr lang="en-US" sz="1800" b="1" baseline="30000">
                          <a:latin typeface="Times New Roman"/>
                          <a:ea typeface="Times New Roman"/>
                          <a:cs typeface="Times New Roman"/>
                        </a:rPr>
                        <a:t>c</a:t>
                      </a:r>
                      <a:endParaRPr lang="en-US" sz="18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a:latin typeface="Times New Roman"/>
                          <a:ea typeface="Times New Roman"/>
                          <a:cs typeface="Times New Roman"/>
                        </a:rPr>
                        <a:t>27.44 ± 0.02</a:t>
                      </a:r>
                      <a:r>
                        <a:rPr lang="en-US" sz="1800" b="1" baseline="30000">
                          <a:latin typeface="Times New Roman"/>
                          <a:ea typeface="Times New Roman"/>
                          <a:cs typeface="Times New Roman"/>
                        </a:rPr>
                        <a:t>c,d</a:t>
                      </a:r>
                      <a:endParaRPr lang="en-US" sz="18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a:latin typeface="Times New Roman"/>
                          <a:ea typeface="Times New Roman"/>
                          <a:cs typeface="Times New Roman"/>
                        </a:rPr>
                        <a:t>27.45 ± 0.04</a:t>
                      </a:r>
                      <a:r>
                        <a:rPr lang="en-US" sz="1800" b="1" baseline="30000">
                          <a:latin typeface="Times New Roman"/>
                          <a:ea typeface="Times New Roman"/>
                          <a:cs typeface="Times New Roman"/>
                        </a:rPr>
                        <a:t>c</a:t>
                      </a:r>
                      <a:endParaRPr lang="en-US" sz="18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600"/>
                        </a:spcBef>
                        <a:spcAft>
                          <a:spcPts val="600"/>
                        </a:spcAft>
                      </a:pPr>
                      <a:r>
                        <a:rPr lang="en-US" sz="1800" b="1" dirty="0">
                          <a:latin typeface="Times New Roman"/>
                          <a:ea typeface="Times New Roman"/>
                          <a:cs typeface="Times New Roman"/>
                        </a:rPr>
                        <a:t>27.80 ± 0.01</a:t>
                      </a:r>
                    </a:p>
                  </a:txBody>
                  <a:tcPr marL="68580" marR="68580" marT="0" marB="0">
                    <a:lnL>
                      <a:noFill/>
                    </a:lnL>
                    <a:lnR>
                      <a:noFill/>
                    </a:lnR>
                    <a:lnT>
                      <a:noFill/>
                    </a:lnT>
                    <a:lnB>
                      <a:noFill/>
                    </a:lnB>
                  </a:tcPr>
                </a:tc>
              </a:tr>
              <a:tr h="751368">
                <a:tc>
                  <a:txBody>
                    <a:bodyPr/>
                    <a:lstStyle/>
                    <a:p>
                      <a:pPr marL="0" marR="0">
                        <a:lnSpc>
                          <a:spcPct val="100000"/>
                        </a:lnSpc>
                        <a:spcBef>
                          <a:spcPts val="600"/>
                        </a:spcBef>
                        <a:spcAft>
                          <a:spcPts val="0"/>
                        </a:spcAft>
                      </a:pPr>
                      <a:r>
                        <a:rPr lang="en-US" sz="1800" b="1" dirty="0">
                          <a:latin typeface="Times New Roman"/>
                          <a:ea typeface="Times New Roman"/>
                          <a:cs typeface="Times New Roman"/>
                        </a:rPr>
                        <a:t>2003 -2004</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27</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19.1 ± 8.59</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20.4 ± 10.8</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-0.95 ± 0.39</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33.89 ± 0.15</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27.26 ± 0.11</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27.55 ± 0.11</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800" b="1" dirty="0">
                          <a:latin typeface="Times New Roman"/>
                          <a:ea typeface="Times New Roman"/>
                          <a:cs typeface="Times New Roman"/>
                        </a:rPr>
                        <a:t>27.74 ± 0.09</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0" y="-925271"/>
            <a:ext cx="1846142" cy="2307743"/>
          </a:xfrm>
          <a:prstGeom prst="rect">
            <a:avLst/>
          </a:prstGeom>
          <a:noFill/>
          <a:ln w="9525">
            <a:noFill/>
            <a:miter lim="800000"/>
            <a:headEnd/>
            <a:tailEnd/>
          </a:ln>
          <a:effec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2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228600" y="5325024"/>
            <a:ext cx="8915400" cy="1292662"/>
          </a:xfrm>
          <a:prstGeom prst="rect">
            <a:avLst/>
          </a:prstGeom>
          <a:noFill/>
        </p:spPr>
        <p:txBody>
          <a:bodyPr wrap="square" rtlCol="0">
            <a:spAutoFit/>
          </a:bodyPr>
          <a:lstStyle/>
          <a:p>
            <a:pPr lvl="0" fontAlgn="base">
              <a:spcBef>
                <a:spcPct val="0"/>
              </a:spcBef>
              <a:spcAft>
                <a:spcPct val="0"/>
              </a:spcAft>
            </a:pPr>
            <a:r>
              <a:rPr kumimoji="0" lang="en-US" sz="1600" b="1" i="0" u="none" strike="noStrike" cap="none" normalizeH="0" baseline="30000" dirty="0" smtClean="0">
                <a:ln>
                  <a:noFill/>
                </a:ln>
                <a:solidFill>
                  <a:schemeClr val="tx1"/>
                </a:solidFill>
                <a:effectLst/>
                <a:latin typeface="Arial" pitchFamily="34" charset="0"/>
                <a:ea typeface="Times New Roman" pitchFamily="18" charset="0"/>
              </a:rPr>
              <a:t>a</a:t>
            </a:r>
            <a:r>
              <a:rPr kumimoji="0" lang="en-US" sz="1600" b="1" i="0" u="none" strike="noStrike" cap="none" normalizeH="0" baseline="0" dirty="0" smtClean="0">
                <a:ln>
                  <a:noFill/>
                </a:ln>
                <a:solidFill>
                  <a:schemeClr val="tx1"/>
                </a:solidFill>
                <a:effectLst/>
                <a:latin typeface="Arial" pitchFamily="34" charset="0"/>
                <a:ea typeface="Times New Roman" pitchFamily="18" charset="0"/>
              </a:rPr>
              <a:t>:  Significantly different from December, 2001-2 (Student’s t test, p &lt; 0.05)</a:t>
            </a:r>
            <a:endParaRPr kumimoji="0" lang="en-US" sz="1600" b="1" i="0" u="none" strike="noStrike" cap="none" normalizeH="0" baseline="0" dirty="0" smtClean="0">
              <a:ln>
                <a:noFill/>
              </a:ln>
              <a:solidFill>
                <a:schemeClr val="tx1"/>
              </a:solidFill>
              <a:effectLst/>
              <a:latin typeface="Arial" pitchFamily="34" charset="0"/>
            </a:endParaRPr>
          </a:p>
          <a:p>
            <a:pPr lvl="0" eaLnBrk="0" fontAlgn="base" hangingPunct="0">
              <a:spcBef>
                <a:spcPct val="0"/>
              </a:spcBef>
              <a:spcAft>
                <a:spcPct val="0"/>
              </a:spcAft>
            </a:pPr>
            <a:r>
              <a:rPr kumimoji="0" lang="en-US" sz="1600" b="1" i="0" u="none" strike="noStrike" cap="none" normalizeH="0" baseline="30000" dirty="0" smtClean="0">
                <a:ln>
                  <a:noFill/>
                </a:ln>
                <a:solidFill>
                  <a:schemeClr val="tx1"/>
                </a:solidFill>
                <a:effectLst/>
                <a:latin typeface="Arial" pitchFamily="34" charset="0"/>
                <a:ea typeface="Times New Roman" pitchFamily="18" charset="0"/>
              </a:rPr>
              <a:t>b</a:t>
            </a:r>
            <a:r>
              <a:rPr kumimoji="0" lang="en-US" sz="1600" b="1" i="0" u="none" strike="noStrike" cap="none" normalizeH="0" baseline="0" dirty="0" smtClean="0">
                <a:ln>
                  <a:noFill/>
                </a:ln>
                <a:solidFill>
                  <a:schemeClr val="tx1"/>
                </a:solidFill>
                <a:effectLst/>
                <a:latin typeface="Arial" pitchFamily="34" charset="0"/>
                <a:ea typeface="Times New Roman" pitchFamily="18" charset="0"/>
              </a:rPr>
              <a:t>:  Significantly different from February, 2003-4 (Student’s t test, p &lt; 0.01)</a:t>
            </a:r>
            <a:endParaRPr kumimoji="0" lang="en-US" sz="1600" b="1" i="0" u="none" strike="noStrike" cap="none" normalizeH="0" baseline="0" dirty="0" smtClean="0">
              <a:ln>
                <a:noFill/>
              </a:ln>
              <a:solidFill>
                <a:schemeClr val="tx1"/>
              </a:solidFill>
              <a:effectLst/>
              <a:latin typeface="Arial" pitchFamily="34" charset="0"/>
            </a:endParaRPr>
          </a:p>
          <a:p>
            <a:pPr lvl="0" eaLnBrk="0" fontAlgn="base" hangingPunct="0">
              <a:spcBef>
                <a:spcPct val="0"/>
              </a:spcBef>
              <a:spcAft>
                <a:spcPct val="0"/>
              </a:spcAft>
            </a:pPr>
            <a:r>
              <a:rPr kumimoji="0" lang="en-US" sz="1600" b="1" i="0" u="none" strike="noStrike" cap="none" normalizeH="0" baseline="30000" dirty="0" smtClean="0">
                <a:ln>
                  <a:noFill/>
                </a:ln>
                <a:solidFill>
                  <a:schemeClr val="tx1"/>
                </a:solidFill>
                <a:effectLst/>
                <a:latin typeface="Arial" pitchFamily="34" charset="0"/>
                <a:ea typeface="Times New Roman" pitchFamily="18" charset="0"/>
              </a:rPr>
              <a:t>c</a:t>
            </a:r>
            <a:r>
              <a:rPr kumimoji="0" lang="en-US" sz="1600" b="1" i="0" u="none" strike="noStrike" cap="none" normalizeH="0" baseline="0" dirty="0" smtClean="0">
                <a:ln>
                  <a:noFill/>
                </a:ln>
                <a:solidFill>
                  <a:schemeClr val="tx1"/>
                </a:solidFill>
                <a:effectLst/>
                <a:latin typeface="Arial" pitchFamily="34" charset="0"/>
                <a:ea typeface="Times New Roman" pitchFamily="18" charset="0"/>
              </a:rPr>
              <a:t>:  Significantly different from February, 2001-2 (Student’s t test, p &lt; 0.01) </a:t>
            </a:r>
            <a:endParaRPr kumimoji="0" lang="en-US" sz="1600" b="1" i="0" u="none" strike="noStrike" cap="none" normalizeH="0" baseline="0" dirty="0" smtClean="0">
              <a:ln>
                <a:noFill/>
              </a:ln>
              <a:solidFill>
                <a:schemeClr val="tx1"/>
              </a:solidFill>
              <a:effectLst/>
              <a:latin typeface="Arial" pitchFamily="34" charset="0"/>
            </a:endParaRPr>
          </a:p>
          <a:p>
            <a:pPr lvl="0" eaLnBrk="0" fontAlgn="base" hangingPunct="0">
              <a:spcBef>
                <a:spcPct val="0"/>
              </a:spcBef>
              <a:spcAft>
                <a:spcPct val="0"/>
              </a:spcAft>
            </a:pPr>
            <a:r>
              <a:rPr kumimoji="0" lang="en-US" sz="1600" b="1" i="0" u="none" strike="noStrike" cap="none" normalizeH="0" baseline="30000" dirty="0" smtClean="0">
                <a:ln>
                  <a:noFill/>
                </a:ln>
                <a:solidFill>
                  <a:schemeClr val="tx1"/>
                </a:solidFill>
                <a:effectLst/>
                <a:latin typeface="Arial" pitchFamily="34" charset="0"/>
                <a:ea typeface="Times New Roman" pitchFamily="18" charset="0"/>
              </a:rPr>
              <a:t>d</a:t>
            </a:r>
            <a:r>
              <a:rPr kumimoji="0" lang="en-US" sz="1600" b="1" i="0" u="none" strike="noStrike" cap="none" normalizeH="0" baseline="0" dirty="0" smtClean="0">
                <a:ln>
                  <a:noFill/>
                </a:ln>
                <a:solidFill>
                  <a:schemeClr val="tx1"/>
                </a:solidFill>
                <a:effectLst/>
                <a:latin typeface="Arial" pitchFamily="34" charset="0"/>
                <a:ea typeface="Times New Roman" pitchFamily="18" charset="0"/>
              </a:rPr>
              <a:t>:  Significantly different from February, 2003-4 (Student’s t test, p &lt; 0.05)</a:t>
            </a:r>
          </a:p>
          <a:p>
            <a:pPr algn="r"/>
            <a:r>
              <a:rPr lang="en-US" sz="1400" b="1" dirty="0" smtClean="0">
                <a:solidFill>
                  <a:srgbClr val="C00000"/>
                </a:solidFill>
              </a:rPr>
              <a:t>Smith et al., (2006)</a:t>
            </a:r>
            <a:endParaRPr lang="en-US" sz="1400" b="1"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5" name="Object 1"/>
          <p:cNvGraphicFramePr>
            <a:graphicFrameLocks noChangeAspect="1"/>
          </p:cNvGraphicFramePr>
          <p:nvPr/>
        </p:nvGraphicFramePr>
        <p:xfrm>
          <a:off x="0" y="461169"/>
          <a:ext cx="9144000" cy="5935662"/>
        </p:xfrm>
        <a:graphic>
          <a:graphicData uri="http://schemas.openxmlformats.org/presentationml/2006/ole">
            <p:oleObj spid="_x0000_s11265" name="Worksheet" r:id="rId3" imgW="8663040" imgH="5934240" progId="Excel.Sheet.8">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b="1" dirty="0" smtClean="0">
                <a:solidFill>
                  <a:srgbClr val="00B050"/>
                </a:solidFill>
              </a:rPr>
              <a:t>Variations in macronutrients occur, but reflect the dominance and biological uptake of the dominant functional groups (diatoms and haptophytes)</a:t>
            </a:r>
            <a:endParaRPr lang="en-US" sz="3200" b="1" dirty="0">
              <a:solidFill>
                <a:srgbClr val="00B050"/>
              </a:solidFill>
            </a:endParaRPr>
          </a:p>
        </p:txBody>
      </p:sp>
      <p:graphicFrame>
        <p:nvGraphicFramePr>
          <p:cNvPr id="4" name="Table 3"/>
          <p:cNvGraphicFramePr>
            <a:graphicFrameLocks noGrp="1"/>
          </p:cNvGraphicFramePr>
          <p:nvPr/>
        </p:nvGraphicFramePr>
        <p:xfrm>
          <a:off x="0" y="1926272"/>
          <a:ext cx="9144000" cy="3255326"/>
        </p:xfrm>
        <a:graphic>
          <a:graphicData uri="http://schemas.openxmlformats.org/drawingml/2006/table">
            <a:tbl>
              <a:tblPr/>
              <a:tblGrid>
                <a:gridCol w="2404950"/>
                <a:gridCol w="2166570"/>
                <a:gridCol w="2161763"/>
                <a:gridCol w="2410717"/>
              </a:tblGrid>
              <a:tr h="466324">
                <a:tc>
                  <a:txBody>
                    <a:bodyPr/>
                    <a:lstStyle/>
                    <a:p>
                      <a:pPr marL="0" marR="0" algn="ctr">
                        <a:lnSpc>
                          <a:spcPct val="100000"/>
                        </a:lnSpc>
                        <a:spcBef>
                          <a:spcPts val="0"/>
                        </a:spcBef>
                        <a:spcAft>
                          <a:spcPts val="0"/>
                        </a:spcAft>
                      </a:pPr>
                      <a:r>
                        <a:rPr lang="en-US" sz="1400" b="1">
                          <a:latin typeface="Times New Roman"/>
                          <a:ea typeface="Times New Roman"/>
                          <a:cs typeface="Times New Roman"/>
                        </a:rPr>
                        <a:t>Year and Period</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NO</a:t>
                      </a:r>
                      <a:r>
                        <a:rPr lang="en-US" sz="1400" b="1" baseline="-25000">
                          <a:latin typeface="Times New Roman"/>
                          <a:ea typeface="Times New Roman"/>
                          <a:cs typeface="Times New Roman"/>
                        </a:rPr>
                        <a:t>3</a:t>
                      </a:r>
                      <a:r>
                        <a:rPr lang="en-US" sz="1400" b="1">
                          <a:latin typeface="Times New Roman"/>
                          <a:ea typeface="Times New Roman"/>
                          <a:cs typeface="Times New Roman"/>
                        </a:rPr>
                        <a:t> (µM)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Si(OH)</a:t>
                      </a:r>
                      <a:r>
                        <a:rPr lang="en-US" sz="1400" b="1" baseline="-25000">
                          <a:latin typeface="Times New Roman"/>
                          <a:ea typeface="Times New Roman"/>
                          <a:cs typeface="Times New Roman"/>
                        </a:rPr>
                        <a:t>4</a:t>
                      </a:r>
                      <a:r>
                        <a:rPr lang="en-US" sz="1400" b="1">
                          <a:latin typeface="Times New Roman"/>
                          <a:ea typeface="Times New Roman"/>
                          <a:cs typeface="Times New Roman"/>
                        </a:rPr>
                        <a:t> (µM)</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Chloroyll </a:t>
                      </a:r>
                      <a:r>
                        <a:rPr lang="en-US" sz="1400" b="1" i="1">
                          <a:latin typeface="Times New Roman"/>
                          <a:ea typeface="Times New Roman"/>
                          <a:cs typeface="Times New Roman"/>
                        </a:rPr>
                        <a:t>a</a:t>
                      </a:r>
                      <a:r>
                        <a:rPr lang="en-US" sz="1400" b="1">
                          <a:latin typeface="Times New Roman"/>
                          <a:ea typeface="Times New Roman"/>
                          <a:cs typeface="Times New Roman"/>
                        </a:rPr>
                        <a:t> (µg L</a:t>
                      </a:r>
                      <a:r>
                        <a:rPr lang="en-US" sz="1400" b="1" baseline="30000">
                          <a:latin typeface="Times New Roman"/>
                          <a:ea typeface="Times New Roman"/>
                          <a:cs typeface="Times New Roman"/>
                        </a:rPr>
                        <a:t>-1</a:t>
                      </a:r>
                      <a:r>
                        <a:rPr lang="en-US" sz="1400" b="1">
                          <a:latin typeface="Times New Roman"/>
                          <a:ea typeface="Times New Roman"/>
                          <a:cs typeface="Times New Roman"/>
                        </a:rPr>
                        <a:t>)</a:t>
                      </a:r>
                    </a:p>
                  </a:txBody>
                  <a:tcPr marL="68580" marR="6858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767">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December, 2001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23.1 ± 2.03</a:t>
                      </a:r>
                      <a:r>
                        <a:rPr lang="en-US" sz="1400" b="1" baseline="30000">
                          <a:latin typeface="Times New Roman"/>
                          <a:ea typeface="Times New Roman"/>
                          <a:cs typeface="Times New Roman"/>
                        </a:rPr>
                        <a:t>a,c</a:t>
                      </a:r>
                      <a:endParaRPr lang="en-US" sz="1400" b="1">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77.7 ± 1.44</a:t>
                      </a:r>
                      <a:r>
                        <a:rPr lang="en-US" sz="1400" b="1" baseline="30000">
                          <a:latin typeface="Times New Roman"/>
                          <a:ea typeface="Times New Roman"/>
                          <a:cs typeface="Times New Roman"/>
                        </a:rPr>
                        <a:t>a,b</a:t>
                      </a:r>
                      <a:endParaRPr lang="en-US" sz="1400" b="1">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5.86 ± 1.99</a:t>
                      </a:r>
                      <a:r>
                        <a:rPr lang="en-US" sz="1400" b="1" baseline="30000">
                          <a:latin typeface="Times New Roman"/>
                          <a:ea typeface="Times New Roman"/>
                          <a:cs typeface="Times New Roman"/>
                        </a:rPr>
                        <a:t>b,d</a:t>
                      </a:r>
                      <a:endParaRPr lang="en-US" sz="1400" b="1">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466324">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February, 2002</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20.2 ± 1.61</a:t>
                      </a:r>
                      <a:r>
                        <a:rPr lang="en-US" sz="1400" b="1" baseline="30000">
                          <a:latin typeface="Times New Roman"/>
                          <a:ea typeface="Times New Roman"/>
                          <a:cs typeface="Times New Roman"/>
                        </a:rPr>
                        <a:t>a,b</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57.6 ± 3.21</a:t>
                      </a:r>
                      <a:r>
                        <a:rPr lang="en-US" sz="1400" b="1" baseline="30000">
                          <a:latin typeface="Times New Roman"/>
                          <a:ea typeface="Times New Roman"/>
                          <a:cs typeface="Times New Roman"/>
                        </a:rPr>
                        <a:t>1a,b</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5.61 ± 1.88</a:t>
                      </a:r>
                      <a:r>
                        <a:rPr lang="en-US" sz="1400" b="1" baseline="30000">
                          <a:latin typeface="Times New Roman"/>
                          <a:ea typeface="Times New Roman"/>
                          <a:cs typeface="Times New Roman"/>
                        </a:rPr>
                        <a:t>a,b</a:t>
                      </a:r>
                      <a:endParaRPr lang="en-US" sz="1400" b="1">
                        <a:latin typeface="Times New Roman"/>
                        <a:ea typeface="Times New Roman"/>
                        <a:cs typeface="Times New Roman"/>
                      </a:endParaRPr>
                    </a:p>
                  </a:txBody>
                  <a:tcPr marL="68580" marR="68580" marT="0" marB="0">
                    <a:lnL>
                      <a:noFill/>
                    </a:lnL>
                    <a:lnR>
                      <a:noFill/>
                    </a:lnR>
                    <a:lnT>
                      <a:noFill/>
                    </a:lnT>
                    <a:lnB>
                      <a:noFill/>
                    </a:lnB>
                  </a:tcPr>
                </a:tc>
              </a:tr>
              <a:tr h="466324">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December, 2003</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21.8 ± 3.21</a:t>
                      </a:r>
                      <a:r>
                        <a:rPr lang="en-US" sz="1400" b="1" baseline="30000">
                          <a:latin typeface="Times New Roman"/>
                          <a:ea typeface="Times New Roman"/>
                          <a:cs typeface="Times New Roman"/>
                        </a:rPr>
                        <a:t>a</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69.1 ± 4.04</a:t>
                      </a:r>
                      <a:r>
                        <a:rPr lang="en-US" sz="1400" b="1" baseline="30000">
                          <a:latin typeface="Times New Roman"/>
                          <a:ea typeface="Times New Roman"/>
                          <a:cs typeface="Times New Roman"/>
                        </a:rPr>
                        <a:t>a</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5.74 ± 2.80</a:t>
                      </a:r>
                      <a:r>
                        <a:rPr lang="en-US" sz="1400" b="1" baseline="30000">
                          <a:latin typeface="Times New Roman"/>
                          <a:ea typeface="Times New Roman"/>
                          <a:cs typeface="Times New Roman"/>
                        </a:rPr>
                        <a:t>d</a:t>
                      </a:r>
                      <a:endParaRPr lang="en-US" sz="1400" b="1">
                        <a:latin typeface="Times New Roman"/>
                        <a:ea typeface="Times New Roman"/>
                        <a:cs typeface="Times New Roman"/>
                      </a:endParaRPr>
                    </a:p>
                  </a:txBody>
                  <a:tcPr marL="68580" marR="68580" marT="0" marB="0">
                    <a:lnL>
                      <a:noFill/>
                    </a:lnL>
                    <a:lnR>
                      <a:noFill/>
                    </a:lnR>
                    <a:lnT>
                      <a:noFill/>
                    </a:lnT>
                    <a:lnB>
                      <a:noFill/>
                    </a:lnB>
                  </a:tcPr>
                </a:tc>
              </a:tr>
              <a:tr h="466324">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February, 2004</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17.7 ± 3.07</a:t>
                      </a:r>
                      <a:r>
                        <a:rPr lang="en-US" sz="1400" b="1" baseline="30000">
                          <a:latin typeface="Times New Roman"/>
                          <a:ea typeface="Times New Roman"/>
                          <a:cs typeface="Times New Roman"/>
                        </a:rPr>
                        <a:t>a</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49.9 ± 7.62</a:t>
                      </a:r>
                      <a:r>
                        <a:rPr lang="en-US" sz="1400" b="1" baseline="30000">
                          <a:latin typeface="Times New Roman"/>
                          <a:ea typeface="Times New Roman"/>
                          <a:cs typeface="Times New Roman"/>
                        </a:rPr>
                        <a:t>a</a:t>
                      </a:r>
                      <a:endParaRPr lang="en-US" sz="1400" b="1">
                        <a:latin typeface="Times New Roman"/>
                        <a:ea typeface="Times New Roman"/>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9.44 ± 3.87</a:t>
                      </a:r>
                      <a:r>
                        <a:rPr lang="en-US" sz="1400" b="1" baseline="30000">
                          <a:latin typeface="Times New Roman"/>
                          <a:ea typeface="Times New Roman"/>
                          <a:cs typeface="Times New Roman"/>
                        </a:rPr>
                        <a:t>a</a:t>
                      </a:r>
                      <a:endParaRPr lang="en-US" sz="1400" b="1">
                        <a:latin typeface="Times New Roman"/>
                        <a:ea typeface="Times New Roman"/>
                        <a:cs typeface="Times New Roman"/>
                      </a:endParaRPr>
                    </a:p>
                  </a:txBody>
                  <a:tcPr marL="68580" marR="68580" marT="0" marB="0">
                    <a:lnL>
                      <a:noFill/>
                    </a:lnL>
                    <a:lnR>
                      <a:noFill/>
                    </a:lnR>
                    <a:lnT>
                      <a:noFill/>
                    </a:lnT>
                    <a:lnB>
                      <a:noFill/>
                    </a:lnB>
                  </a:tcPr>
                </a:tc>
              </a:tr>
              <a:tr h="513094">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December climatology</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19.1 ± 3.41</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73.6 ± 1.65</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4.97 ± 1.21</a:t>
                      </a:r>
                    </a:p>
                  </a:txBody>
                  <a:tcPr marL="68580" marR="68580" marT="0" marB="0">
                    <a:lnL>
                      <a:noFill/>
                    </a:lnL>
                    <a:lnR>
                      <a:noFill/>
                    </a:lnR>
                    <a:lnT>
                      <a:noFill/>
                    </a:lnT>
                    <a:lnB>
                      <a:noFill/>
                    </a:lnB>
                  </a:tcPr>
                </a:tc>
              </a:tr>
              <a:tr h="396169">
                <a:tc>
                  <a:txBody>
                    <a:bodyPr/>
                    <a:lstStyle/>
                    <a:p>
                      <a:pPr marL="137160" marR="0" indent="-137160">
                        <a:lnSpc>
                          <a:spcPct val="100000"/>
                        </a:lnSpc>
                        <a:spcBef>
                          <a:spcPts val="0"/>
                        </a:spcBef>
                        <a:spcAft>
                          <a:spcPts val="0"/>
                        </a:spcAft>
                      </a:pPr>
                      <a:r>
                        <a:rPr lang="en-US" sz="1400" b="1">
                          <a:latin typeface="Times New Roman"/>
                          <a:ea typeface="Times New Roman"/>
                          <a:cs typeface="Times New Roman"/>
                        </a:rPr>
                        <a:t>February climatology</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17.3 ± 1.04</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a:latin typeface="Times New Roman"/>
                          <a:ea typeface="Times New Roman"/>
                          <a:cs typeface="Times New Roman"/>
                        </a:rPr>
                        <a:t>61.9 ± 2.10</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b="1" dirty="0">
                          <a:latin typeface="Times New Roman"/>
                          <a:ea typeface="Times New Roman"/>
                          <a:cs typeface="Times New Roman"/>
                        </a:rPr>
                        <a:t>0.99 ± 0.16</a:t>
                      </a:r>
                    </a:p>
                  </a:txBody>
                  <a:tcPr marL="68580" marR="68580" marT="0" marB="0">
                    <a:lnL>
                      <a:noFill/>
                    </a:lnL>
                    <a:lnR>
                      <a:noFill/>
                    </a:lnR>
                    <a:lnT>
                      <a:noFill/>
                    </a:lnT>
                    <a:lnB w="19050" cap="flat" cmpd="dbl"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0" y="5715000"/>
            <a:ext cx="9144000" cy="400110"/>
          </a:xfrm>
          <a:prstGeom prst="rect">
            <a:avLst/>
          </a:prstGeom>
          <a:noFill/>
        </p:spPr>
        <p:txBody>
          <a:bodyPr wrap="square" rtlCol="0">
            <a:spAutoFit/>
          </a:bodyPr>
          <a:lstStyle/>
          <a:p>
            <a:pPr algn="ctr"/>
            <a:r>
              <a:rPr lang="en-US" sz="2000" b="1" dirty="0" smtClean="0">
                <a:solidFill>
                  <a:srgbClr val="FF0000"/>
                </a:solidFill>
              </a:rPr>
              <a:t>Variations, particularly in silicic acid, can be large</a:t>
            </a:r>
            <a:endParaRPr lang="en-US" sz="2000" b="1" dirty="0">
              <a:solidFill>
                <a:srgbClr val="FF0000"/>
              </a:solidFill>
            </a:endParaRPr>
          </a:p>
        </p:txBody>
      </p:sp>
      <p:sp>
        <p:nvSpPr>
          <p:cNvPr id="6" name="TextBox 5"/>
          <p:cNvSpPr txBox="1"/>
          <p:nvPr/>
        </p:nvSpPr>
        <p:spPr>
          <a:xfrm>
            <a:off x="7086600" y="6477000"/>
            <a:ext cx="2057400" cy="307777"/>
          </a:xfrm>
          <a:prstGeom prst="rect">
            <a:avLst/>
          </a:prstGeom>
          <a:noFill/>
        </p:spPr>
        <p:txBody>
          <a:bodyPr wrap="square" rtlCol="0">
            <a:spAutoFit/>
          </a:bodyPr>
          <a:lstStyle/>
          <a:p>
            <a:pPr algn="ctr"/>
            <a:r>
              <a:rPr lang="en-US" sz="1400" b="1" dirty="0" smtClean="0">
                <a:solidFill>
                  <a:srgbClr val="00CC00"/>
                </a:solidFill>
              </a:rPr>
              <a:t>Smith et al. (2006)</a:t>
            </a:r>
            <a:endParaRPr lang="en-US" sz="1400" b="1" dirty="0">
              <a:solidFill>
                <a:srgbClr val="00CC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b="1" dirty="0" smtClean="0">
                <a:solidFill>
                  <a:srgbClr val="00B050"/>
                </a:solidFill>
              </a:rPr>
              <a:t>Variations in macronutrients occur, but reflect the dominance and biological uptake of the dominant functional groups (diatoms and haptophytes)</a:t>
            </a:r>
            <a:endParaRPr lang="en-US" sz="3200" b="1" dirty="0">
              <a:solidFill>
                <a:srgbClr val="00B050"/>
              </a:solidFill>
            </a:endParaRPr>
          </a:p>
        </p:txBody>
      </p:sp>
      <p:graphicFrame>
        <p:nvGraphicFramePr>
          <p:cNvPr id="3" name="Table 2"/>
          <p:cNvGraphicFramePr>
            <a:graphicFrameLocks noGrp="1"/>
          </p:cNvGraphicFramePr>
          <p:nvPr/>
        </p:nvGraphicFramePr>
        <p:xfrm>
          <a:off x="0" y="1569660"/>
          <a:ext cx="9143996" cy="4309184"/>
        </p:xfrm>
        <a:graphic>
          <a:graphicData uri="http://schemas.openxmlformats.org/drawingml/2006/table">
            <a:tbl>
              <a:tblPr/>
              <a:tblGrid>
                <a:gridCol w="817471"/>
                <a:gridCol w="1388059"/>
                <a:gridCol w="1388059"/>
                <a:gridCol w="1388059"/>
                <a:gridCol w="1388059"/>
                <a:gridCol w="1388059"/>
                <a:gridCol w="1386230"/>
              </a:tblGrid>
              <a:tr h="546020">
                <a:tc>
                  <a:txBody>
                    <a:bodyPr/>
                    <a:lstStyle/>
                    <a:p>
                      <a:pPr marL="0" marR="0" algn="ctr">
                        <a:lnSpc>
                          <a:spcPct val="100000"/>
                        </a:lnSpc>
                        <a:spcBef>
                          <a:spcPts val="300"/>
                        </a:spcBef>
                        <a:spcAft>
                          <a:spcPts val="0"/>
                        </a:spcAft>
                      </a:pPr>
                      <a:r>
                        <a:rPr lang="en-US" sz="1400" b="1">
                          <a:latin typeface="Times New Roman"/>
                          <a:ea typeface="SimSun"/>
                          <a:cs typeface="Times New Roman"/>
                        </a:rPr>
                        <a:t>Element/</a:t>
                      </a:r>
                    </a:p>
                    <a:p>
                      <a:pPr marL="0" marR="0" algn="ctr">
                        <a:lnSpc>
                          <a:spcPct val="100000"/>
                        </a:lnSpc>
                        <a:spcBef>
                          <a:spcPts val="300"/>
                        </a:spcBef>
                        <a:spcAft>
                          <a:spcPts val="0"/>
                        </a:spcAft>
                      </a:pPr>
                      <a:r>
                        <a:rPr lang="en-US" sz="1400" b="1">
                          <a:latin typeface="Times New Roman"/>
                          <a:ea typeface="SimSun"/>
                          <a:cs typeface="Times New Roman"/>
                        </a:rPr>
                        <a:t>Year</a:t>
                      </a: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en-US" sz="1400" b="1">
                          <a:latin typeface="Times New Roman"/>
                          <a:ea typeface="SimSun"/>
                          <a:cs typeface="Times New Roman"/>
                        </a:rPr>
                        <a:t>Spring NCP</a:t>
                      </a:r>
                    </a:p>
                    <a:p>
                      <a:pPr marL="0" marR="0" algn="ctr">
                        <a:lnSpc>
                          <a:spcPct val="100000"/>
                        </a:lnSpc>
                        <a:spcBef>
                          <a:spcPts val="300"/>
                        </a:spcBef>
                        <a:spcAft>
                          <a:spcPts val="0"/>
                        </a:spcAft>
                      </a:pPr>
                      <a:r>
                        <a:rPr lang="en-US" sz="1400" b="1">
                          <a:latin typeface="Times New Roman"/>
                          <a:ea typeface="SimSun"/>
                          <a:cs typeface="Times New Roman"/>
                        </a:rPr>
                        <a:t>(g C m</a:t>
                      </a:r>
                      <a:r>
                        <a:rPr lang="en-US" sz="1400" b="1" baseline="30000">
                          <a:latin typeface="Times New Roman"/>
                          <a:ea typeface="SimSun"/>
                          <a:cs typeface="Times New Roman"/>
                        </a:rPr>
                        <a:t>-2</a:t>
                      </a:r>
                      <a:r>
                        <a:rPr lang="en-US" sz="1400" b="1">
                          <a:latin typeface="Times New Roman"/>
                          <a:ea typeface="SimSun"/>
                          <a:cs typeface="Times New Roman"/>
                        </a:rPr>
                        <a:t>)</a:t>
                      </a: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nb-NO" sz="1400" b="1">
                          <a:latin typeface="Times New Roman"/>
                          <a:ea typeface="SimSun"/>
                          <a:cs typeface="Times New Roman"/>
                        </a:rPr>
                        <a:t>Daily Spring</a:t>
                      </a:r>
                      <a:endParaRPr lang="en-US" sz="1400" b="1">
                        <a:latin typeface="Times New Roman"/>
                        <a:ea typeface="SimSun"/>
                        <a:cs typeface="Times New Roman"/>
                      </a:endParaRPr>
                    </a:p>
                    <a:p>
                      <a:pPr marL="0" marR="0" algn="ctr">
                        <a:lnSpc>
                          <a:spcPct val="100000"/>
                        </a:lnSpc>
                        <a:spcBef>
                          <a:spcPts val="300"/>
                        </a:spcBef>
                        <a:spcAft>
                          <a:spcPts val="0"/>
                        </a:spcAft>
                      </a:pPr>
                      <a:r>
                        <a:rPr lang="en-US" sz="1400" b="1">
                          <a:latin typeface="Times New Roman"/>
                          <a:ea typeface="SimSun"/>
                          <a:cs typeface="Times New Roman"/>
                        </a:rPr>
                        <a:t>Production</a:t>
                      </a:r>
                    </a:p>
                    <a:p>
                      <a:pPr marL="0" marR="0" algn="ctr">
                        <a:lnSpc>
                          <a:spcPct val="100000"/>
                        </a:lnSpc>
                        <a:spcBef>
                          <a:spcPts val="300"/>
                        </a:spcBef>
                        <a:spcAft>
                          <a:spcPts val="0"/>
                        </a:spcAft>
                      </a:pPr>
                      <a:r>
                        <a:rPr lang="nb-NO" sz="1400" b="1">
                          <a:latin typeface="Times New Roman"/>
                          <a:ea typeface="SimSun"/>
                          <a:cs typeface="Times New Roman"/>
                        </a:rPr>
                        <a:t>(g C m</a:t>
                      </a:r>
                      <a:r>
                        <a:rPr lang="nb-NO" sz="1400" b="1" baseline="30000">
                          <a:latin typeface="Times New Roman"/>
                          <a:ea typeface="SimSun"/>
                          <a:cs typeface="Times New Roman"/>
                        </a:rPr>
                        <a:t>-2</a:t>
                      </a:r>
                      <a:r>
                        <a:rPr lang="nb-NO" sz="1400" b="1">
                          <a:latin typeface="Times New Roman"/>
                          <a:ea typeface="SimSun"/>
                          <a:cs typeface="Times New Roman"/>
                        </a:rPr>
                        <a:t> d</a:t>
                      </a:r>
                      <a:r>
                        <a:rPr lang="nb-NO" sz="1400" b="1" baseline="30000">
                          <a:latin typeface="Times New Roman"/>
                          <a:ea typeface="SimSun"/>
                          <a:cs typeface="Times New Roman"/>
                        </a:rPr>
                        <a:t>-1</a:t>
                      </a:r>
                      <a:r>
                        <a:rPr lang="nb-NO" sz="1400" b="1">
                          <a:latin typeface="Times New Roman"/>
                          <a:ea typeface="SimSun"/>
                          <a:cs typeface="Times New Roman"/>
                        </a:rPr>
                        <a:t>)</a:t>
                      </a:r>
                      <a:endParaRPr lang="en-US" sz="1400" b="1">
                        <a:latin typeface="Times New Roman"/>
                        <a:ea typeface="SimSun"/>
                        <a:cs typeface="Times New Roman"/>
                      </a:endParaRP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en-US" sz="1400" b="1">
                          <a:latin typeface="Times New Roman"/>
                          <a:ea typeface="SimSun"/>
                          <a:cs typeface="Times New Roman"/>
                        </a:rPr>
                        <a:t>Summer NCP</a:t>
                      </a:r>
                    </a:p>
                    <a:p>
                      <a:pPr marL="0" marR="0" algn="ctr">
                        <a:lnSpc>
                          <a:spcPct val="100000"/>
                        </a:lnSpc>
                        <a:spcBef>
                          <a:spcPts val="300"/>
                        </a:spcBef>
                        <a:spcAft>
                          <a:spcPts val="0"/>
                        </a:spcAft>
                      </a:pPr>
                      <a:r>
                        <a:rPr lang="en-US" sz="1400" b="1">
                          <a:latin typeface="Times New Roman"/>
                          <a:ea typeface="SimSun"/>
                          <a:cs typeface="Times New Roman"/>
                        </a:rPr>
                        <a:t>(g C m</a:t>
                      </a:r>
                      <a:r>
                        <a:rPr lang="en-US" sz="1400" b="1" baseline="30000">
                          <a:latin typeface="Times New Roman"/>
                          <a:ea typeface="SimSun"/>
                          <a:cs typeface="Times New Roman"/>
                        </a:rPr>
                        <a:t>-2</a:t>
                      </a:r>
                      <a:r>
                        <a:rPr lang="en-US" sz="1400" b="1">
                          <a:latin typeface="Times New Roman"/>
                          <a:ea typeface="SimSun"/>
                          <a:cs typeface="Times New Roman"/>
                        </a:rPr>
                        <a:t>)</a:t>
                      </a: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nb-NO" sz="1400" b="1">
                          <a:latin typeface="Times New Roman"/>
                          <a:ea typeface="SimSun"/>
                          <a:cs typeface="Times New Roman"/>
                        </a:rPr>
                        <a:t>Daily Summer </a:t>
                      </a:r>
                      <a:r>
                        <a:rPr lang="en-US" sz="1400" b="1">
                          <a:latin typeface="Times New Roman"/>
                          <a:ea typeface="SimSun"/>
                          <a:cs typeface="Times New Roman"/>
                        </a:rPr>
                        <a:t>Production</a:t>
                      </a:r>
                    </a:p>
                    <a:p>
                      <a:pPr marL="0" marR="0" algn="ctr">
                        <a:lnSpc>
                          <a:spcPct val="100000"/>
                        </a:lnSpc>
                        <a:spcBef>
                          <a:spcPts val="300"/>
                        </a:spcBef>
                        <a:spcAft>
                          <a:spcPts val="0"/>
                        </a:spcAft>
                      </a:pPr>
                      <a:r>
                        <a:rPr lang="nb-NO" sz="1400" b="1">
                          <a:latin typeface="Times New Roman"/>
                          <a:ea typeface="SimSun"/>
                          <a:cs typeface="Times New Roman"/>
                        </a:rPr>
                        <a:t>(g C m</a:t>
                      </a:r>
                      <a:r>
                        <a:rPr lang="nb-NO" sz="1400" b="1" baseline="30000">
                          <a:latin typeface="Times New Roman"/>
                          <a:ea typeface="SimSun"/>
                          <a:cs typeface="Times New Roman"/>
                        </a:rPr>
                        <a:t>-2</a:t>
                      </a:r>
                      <a:r>
                        <a:rPr lang="nb-NO" sz="1400" b="1">
                          <a:latin typeface="Times New Roman"/>
                          <a:ea typeface="SimSun"/>
                          <a:cs typeface="Times New Roman"/>
                        </a:rPr>
                        <a:t> d</a:t>
                      </a:r>
                      <a:r>
                        <a:rPr lang="nb-NO" sz="1400" b="1" baseline="30000">
                          <a:latin typeface="Times New Roman"/>
                          <a:ea typeface="SimSun"/>
                          <a:cs typeface="Times New Roman"/>
                        </a:rPr>
                        <a:t>-1</a:t>
                      </a:r>
                      <a:r>
                        <a:rPr lang="nb-NO" sz="1400" b="1">
                          <a:latin typeface="Times New Roman"/>
                          <a:ea typeface="SimSun"/>
                          <a:cs typeface="Times New Roman"/>
                        </a:rPr>
                        <a:t>)</a:t>
                      </a:r>
                      <a:endParaRPr lang="en-US" sz="1400" b="1">
                        <a:latin typeface="Times New Roman"/>
                        <a:ea typeface="SimSun"/>
                        <a:cs typeface="Times New Roman"/>
                      </a:endParaRP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en-US" sz="1400" b="1">
                          <a:latin typeface="Times New Roman"/>
                          <a:ea typeface="SimSun"/>
                          <a:cs typeface="Times New Roman"/>
                        </a:rPr>
                        <a:t>Annual NCP</a:t>
                      </a:r>
                    </a:p>
                    <a:p>
                      <a:pPr marL="0" marR="0" algn="ctr">
                        <a:lnSpc>
                          <a:spcPct val="100000"/>
                        </a:lnSpc>
                        <a:spcBef>
                          <a:spcPts val="300"/>
                        </a:spcBef>
                        <a:spcAft>
                          <a:spcPts val="0"/>
                        </a:spcAft>
                      </a:pPr>
                      <a:r>
                        <a:rPr lang="en-US" sz="1400" b="1">
                          <a:latin typeface="Times New Roman"/>
                          <a:ea typeface="SimSun"/>
                          <a:cs typeface="Times New Roman"/>
                        </a:rPr>
                        <a:t>(g C m</a:t>
                      </a:r>
                      <a:r>
                        <a:rPr lang="en-US" sz="1400" b="1" baseline="30000">
                          <a:latin typeface="Times New Roman"/>
                          <a:ea typeface="SimSun"/>
                          <a:cs typeface="Times New Roman"/>
                        </a:rPr>
                        <a:t>-2</a:t>
                      </a:r>
                      <a:r>
                        <a:rPr lang="en-US" sz="1400" b="1">
                          <a:latin typeface="Times New Roman"/>
                          <a:ea typeface="SimSun"/>
                          <a:cs typeface="Times New Roman"/>
                        </a:rPr>
                        <a:t>)</a:t>
                      </a: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300"/>
                        </a:spcBef>
                        <a:spcAft>
                          <a:spcPts val="0"/>
                        </a:spcAft>
                      </a:pPr>
                      <a:r>
                        <a:rPr lang="en-US" sz="1400" b="1">
                          <a:latin typeface="Times New Roman"/>
                          <a:ea typeface="SimSun"/>
                          <a:cs typeface="Times New Roman"/>
                        </a:rPr>
                        <a:t>Daily Annual Production</a:t>
                      </a:r>
                    </a:p>
                    <a:p>
                      <a:pPr marL="0" marR="0" algn="ctr">
                        <a:lnSpc>
                          <a:spcPct val="100000"/>
                        </a:lnSpc>
                        <a:spcBef>
                          <a:spcPts val="300"/>
                        </a:spcBef>
                        <a:spcAft>
                          <a:spcPts val="0"/>
                        </a:spcAft>
                      </a:pPr>
                      <a:r>
                        <a:rPr lang="nb-NO" sz="1400" b="1">
                          <a:latin typeface="Times New Roman"/>
                          <a:ea typeface="SimSun"/>
                          <a:cs typeface="Times New Roman"/>
                        </a:rPr>
                        <a:t>(g C m</a:t>
                      </a:r>
                      <a:r>
                        <a:rPr lang="nb-NO" sz="1400" b="1" baseline="30000">
                          <a:latin typeface="Times New Roman"/>
                          <a:ea typeface="SimSun"/>
                          <a:cs typeface="Times New Roman"/>
                        </a:rPr>
                        <a:t>-2</a:t>
                      </a:r>
                      <a:r>
                        <a:rPr lang="nb-NO" sz="1400" b="1">
                          <a:latin typeface="Times New Roman"/>
                          <a:ea typeface="SimSun"/>
                          <a:cs typeface="Times New Roman"/>
                        </a:rPr>
                        <a:t> d</a:t>
                      </a:r>
                      <a:r>
                        <a:rPr lang="nb-NO" sz="1400" b="1" baseline="30000">
                          <a:latin typeface="Times New Roman"/>
                          <a:ea typeface="SimSun"/>
                          <a:cs typeface="Times New Roman"/>
                        </a:rPr>
                        <a:t>-1</a:t>
                      </a:r>
                      <a:r>
                        <a:rPr lang="nb-NO" sz="1400" b="1">
                          <a:latin typeface="Times New Roman"/>
                          <a:ea typeface="SimSun"/>
                          <a:cs typeface="Times New Roman"/>
                        </a:rPr>
                        <a:t>)</a:t>
                      </a:r>
                      <a:endParaRPr lang="en-US" sz="1400" b="1">
                        <a:latin typeface="Times New Roman"/>
                        <a:ea typeface="SimSun"/>
                        <a:cs typeface="Times New Roman"/>
                      </a:endParaRPr>
                    </a:p>
                  </a:txBody>
                  <a:tcPr marL="32981" marR="32981"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99">
                <a:tc>
                  <a:txBody>
                    <a:bodyPr/>
                    <a:lstStyle/>
                    <a:p>
                      <a:pPr marL="0" marR="0">
                        <a:lnSpc>
                          <a:spcPct val="100000"/>
                        </a:lnSpc>
                        <a:spcBef>
                          <a:spcPts val="0"/>
                        </a:spcBef>
                        <a:spcAft>
                          <a:spcPts val="0"/>
                        </a:spcAft>
                      </a:pPr>
                      <a:r>
                        <a:rPr lang="en-US" sz="1400" b="1" i="1">
                          <a:latin typeface="Times New Roman"/>
                          <a:ea typeface="SimSun"/>
                          <a:cs typeface="Times New Roman"/>
                        </a:rPr>
                        <a:t>Nitrogen</a:t>
                      </a: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w="12700" cap="flat" cmpd="sng" algn="ctr">
                      <a:solidFill>
                        <a:srgbClr val="000000"/>
                      </a:solidFill>
                      <a:prstDash val="solid"/>
                      <a:round/>
                      <a:headEnd type="none" w="med" len="med"/>
                      <a:tailEnd type="none" w="med" len="med"/>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2001-02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51.1</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1.02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13.8</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0.30</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61.7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0.64</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2003-04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41.4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0.75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123</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2.94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252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2.60</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2004-05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56.6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1.09</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20.7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0.57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72.4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0.80</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2005-06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75.2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1.27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17.8</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0.57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89.8</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0.98</a:t>
                      </a:r>
                    </a:p>
                  </a:txBody>
                  <a:tcPr marL="32981" marR="32981" marT="0" marB="0">
                    <a:lnL>
                      <a:noFill/>
                    </a:lnL>
                    <a:lnR>
                      <a:noFill/>
                    </a:lnR>
                    <a:lnT>
                      <a:noFill/>
                    </a:lnT>
                    <a:lnB>
                      <a:noFill/>
                    </a:lnB>
                  </a:tcPr>
                </a:tc>
              </a:tr>
              <a:tr h="175899">
                <a:tc>
                  <a:txBody>
                    <a:bodyPr/>
                    <a:lstStyle/>
                    <a:p>
                      <a:pPr marL="0" marR="0">
                        <a:lnSpc>
                          <a:spcPct val="100000"/>
                        </a:lnSpc>
                        <a:spcBef>
                          <a:spcPts val="0"/>
                        </a:spcBef>
                        <a:spcAft>
                          <a:spcPts val="0"/>
                        </a:spcAft>
                      </a:pPr>
                      <a:r>
                        <a:rPr lang="en-US" sz="1400" b="1" i="1">
                          <a:latin typeface="Times New Roman"/>
                          <a:ea typeface="SimSun"/>
                          <a:cs typeface="Times New Roman"/>
                        </a:rPr>
                        <a:t>Silicon</a:t>
                      </a: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c>
                  <a:txBody>
                    <a:bodyPr/>
                    <a:lstStyle/>
                    <a:p>
                      <a:pPr marL="0" marR="0" algn="ctr">
                        <a:lnSpc>
                          <a:spcPct val="100000"/>
                        </a:lnSpc>
                        <a:spcBef>
                          <a:spcPts val="0"/>
                        </a:spcBef>
                        <a:spcAft>
                          <a:spcPts val="0"/>
                        </a:spcAft>
                      </a:pPr>
                      <a:endParaRPr lang="en-US" sz="1400" b="1">
                        <a:latin typeface="Times New Roman"/>
                        <a:ea typeface="SimSun"/>
                        <a:cs typeface="Times New Roman"/>
                      </a:endParaRP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2001-02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10.5 (20.5)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0.19</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26.6 (192)</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0.76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35.0 (56.7)</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0.36</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2003-04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14.3 (34.5)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0.26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90.4 (73.3)</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2.15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105 (41.5)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1.08</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2004-05</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20.6 (36.4)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0.40</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23.7 (144)</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0.66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27.9 (38.6)</a:t>
                      </a:r>
                    </a:p>
                  </a:txBody>
                  <a:tcPr marL="32981" marR="32981" marT="0" marB="0">
                    <a:lnL>
                      <a:noFill/>
                    </a:lnL>
                    <a:lnR>
                      <a:noFill/>
                    </a:lnR>
                    <a:lnT>
                      <a:noFill/>
                    </a:lnT>
                    <a:lnB>
                      <a:noFill/>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0.31</a:t>
                      </a:r>
                    </a:p>
                  </a:txBody>
                  <a:tcPr marL="32981" marR="32981" marT="0" marB="0">
                    <a:lnL>
                      <a:noFill/>
                    </a:lnL>
                    <a:lnR>
                      <a:noFill/>
                    </a:lnR>
                    <a:lnT>
                      <a:noFill/>
                    </a:lnT>
                    <a:lnB>
                      <a:noFill/>
                    </a:lnB>
                  </a:tcPr>
                </a:tc>
              </a:tr>
              <a:tr h="395773">
                <a:tc>
                  <a:txBody>
                    <a:bodyPr/>
                    <a:lstStyle/>
                    <a:p>
                      <a:pPr marL="0" marR="0">
                        <a:lnSpc>
                          <a:spcPct val="100000"/>
                        </a:lnSpc>
                        <a:spcBef>
                          <a:spcPts val="720"/>
                        </a:spcBef>
                        <a:spcAft>
                          <a:spcPts val="0"/>
                        </a:spcAft>
                      </a:pPr>
                      <a:r>
                        <a:rPr lang="en-US" sz="1400" b="1">
                          <a:latin typeface="Times New Roman"/>
                          <a:ea typeface="SimSun"/>
                          <a:cs typeface="Times New Roman"/>
                        </a:rPr>
                        <a:t>  2005-06</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8.15 (10.8)</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0.14</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3.37 (19.0)</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0.11</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a:latin typeface="Times New Roman"/>
                          <a:ea typeface="SimSun"/>
                          <a:cs typeface="Times New Roman"/>
                        </a:rPr>
                        <a:t>11.5 (12.8)</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c>
                  <a:txBody>
                    <a:bodyPr/>
                    <a:lstStyle/>
                    <a:p>
                      <a:pPr marL="0" marR="0" algn="ctr">
                        <a:lnSpc>
                          <a:spcPct val="100000"/>
                        </a:lnSpc>
                        <a:spcBef>
                          <a:spcPts val="720"/>
                        </a:spcBef>
                        <a:spcAft>
                          <a:spcPts val="0"/>
                        </a:spcAft>
                      </a:pPr>
                      <a:r>
                        <a:rPr lang="en-US" sz="1400" b="1" dirty="0">
                          <a:latin typeface="Times New Roman"/>
                          <a:ea typeface="SimSun"/>
                          <a:cs typeface="Times New Roman"/>
                        </a:rPr>
                        <a:t>0.13</a:t>
                      </a:r>
                    </a:p>
                  </a:txBody>
                  <a:tcPr marL="32981" marR="32981" marT="0" marB="0">
                    <a:lnL>
                      <a:noFill/>
                    </a:lnL>
                    <a:lnR>
                      <a:noFill/>
                    </a:lnR>
                    <a:lnT>
                      <a:noFill/>
                    </a:lnT>
                    <a:lnB w="19050" cap="flat" cmpd="dbl"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0" y="6150114"/>
            <a:ext cx="9143996" cy="707886"/>
          </a:xfrm>
          <a:prstGeom prst="rect">
            <a:avLst/>
          </a:prstGeom>
          <a:noFill/>
        </p:spPr>
        <p:txBody>
          <a:bodyPr wrap="square" rtlCol="0">
            <a:spAutoFit/>
          </a:bodyPr>
          <a:lstStyle/>
          <a:p>
            <a:pPr algn="ctr"/>
            <a:r>
              <a:rPr lang="en-US" sz="2000" b="1" dirty="0" smtClean="0">
                <a:solidFill>
                  <a:srgbClr val="FF0000"/>
                </a:solidFill>
              </a:rPr>
              <a:t>Contribution of diatoms to total </a:t>
            </a:r>
            <a:r>
              <a:rPr lang="en-US" sz="2000" b="1" u="sng" dirty="0" smtClean="0">
                <a:solidFill>
                  <a:srgbClr val="FF0000"/>
                </a:solidFill>
              </a:rPr>
              <a:t>annual</a:t>
            </a:r>
            <a:r>
              <a:rPr lang="en-US" sz="2000" b="1" dirty="0" smtClean="0">
                <a:solidFill>
                  <a:srgbClr val="FF0000"/>
                </a:solidFill>
              </a:rPr>
              <a:t> productivity averages 38% and varies from 13 to 56%  </a:t>
            </a:r>
            <a:endParaRPr lang="en-US" sz="2000" b="1" dirty="0">
              <a:solidFill>
                <a:srgbClr val="FF0000"/>
              </a:solidFill>
            </a:endParaRPr>
          </a:p>
        </p:txBody>
      </p:sp>
      <p:sp>
        <p:nvSpPr>
          <p:cNvPr id="5" name="Rectangle 4"/>
          <p:cNvSpPr/>
          <p:nvPr/>
        </p:nvSpPr>
        <p:spPr>
          <a:xfrm>
            <a:off x="7148066" y="6488668"/>
            <a:ext cx="1661416" cy="369332"/>
          </a:xfrm>
          <a:prstGeom prst="rect">
            <a:avLst/>
          </a:prstGeom>
        </p:spPr>
        <p:txBody>
          <a:bodyPr wrap="none">
            <a:spAutoFit/>
          </a:bodyPr>
          <a:lstStyle/>
          <a:p>
            <a:pPr algn="ctr"/>
            <a:r>
              <a:rPr lang="en-US" sz="1400" b="1" dirty="0" smtClean="0">
                <a:solidFill>
                  <a:srgbClr val="00CC00"/>
                </a:solidFill>
              </a:rPr>
              <a:t>Smith et al. (2011b</a:t>
            </a:r>
            <a:r>
              <a:rPr lang="en-US" b="1" dirty="0" smtClean="0">
                <a:solidFill>
                  <a:srgbClr val="00CC00"/>
                </a:solidFill>
              </a:rPr>
              <a:t>)</a:t>
            </a:r>
            <a:endParaRPr lang="en-US" b="1" dirty="0">
              <a:solidFill>
                <a:srgbClr val="00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Ross_SRTM"/>
          <p:cNvPicPr>
            <a:picLocks noChangeAspect="1" noChangeArrowheads="1"/>
          </p:cNvPicPr>
          <p:nvPr/>
        </p:nvPicPr>
        <p:blipFill>
          <a:blip r:embed="rId2" cstate="print"/>
          <a:srcRect t="14906" r="32787" b="14034"/>
          <a:stretch>
            <a:fillRect/>
          </a:stretch>
        </p:blipFill>
        <p:spPr bwMode="auto">
          <a:xfrm>
            <a:off x="2362200" y="0"/>
            <a:ext cx="6781801" cy="6581208"/>
          </a:xfrm>
          <a:prstGeom prst="rect">
            <a:avLst/>
          </a:prstGeom>
          <a:noFill/>
        </p:spPr>
      </p:pic>
      <p:sp>
        <p:nvSpPr>
          <p:cNvPr id="16389" name="Text Box 5"/>
          <p:cNvSpPr txBox="1">
            <a:spLocks noChangeArrowheads="1"/>
          </p:cNvSpPr>
          <p:nvPr/>
        </p:nvSpPr>
        <p:spPr bwMode="auto">
          <a:xfrm rot="-4144995">
            <a:off x="5814219" y="2034381"/>
            <a:ext cx="838200" cy="274638"/>
          </a:xfrm>
          <a:prstGeom prst="rect">
            <a:avLst/>
          </a:prstGeom>
          <a:noFill/>
          <a:ln w="9525">
            <a:noFill/>
            <a:miter lim="800000"/>
            <a:headEnd/>
            <a:tailEnd/>
          </a:ln>
          <a:effectLst/>
        </p:spPr>
        <p:txBody>
          <a:bodyPr>
            <a:spAutoFit/>
          </a:bodyPr>
          <a:lstStyle/>
          <a:p>
            <a:pPr>
              <a:spcBef>
                <a:spcPct val="50000"/>
              </a:spcBef>
            </a:pPr>
            <a:r>
              <a:rPr lang="en-US" sz="1200" b="1"/>
              <a:t>&lt; 500 m</a:t>
            </a:r>
          </a:p>
        </p:txBody>
      </p:sp>
      <p:sp>
        <p:nvSpPr>
          <p:cNvPr id="16391" name="Text Box 7"/>
          <p:cNvSpPr txBox="1">
            <a:spLocks noChangeArrowheads="1"/>
          </p:cNvSpPr>
          <p:nvPr/>
        </p:nvSpPr>
        <p:spPr bwMode="auto">
          <a:xfrm>
            <a:off x="6705600" y="6306570"/>
            <a:ext cx="2133600" cy="274638"/>
          </a:xfrm>
          <a:prstGeom prst="rect">
            <a:avLst/>
          </a:prstGeom>
          <a:noFill/>
          <a:ln w="9525">
            <a:noFill/>
            <a:miter lim="800000"/>
            <a:headEnd/>
            <a:tailEnd/>
          </a:ln>
          <a:effectLst/>
        </p:spPr>
        <p:txBody>
          <a:bodyPr>
            <a:spAutoFit/>
          </a:bodyPr>
          <a:lstStyle/>
          <a:p>
            <a:pPr algn="r">
              <a:spcBef>
                <a:spcPct val="50000"/>
              </a:spcBef>
            </a:pPr>
            <a:r>
              <a:rPr lang="en-US" sz="1200" b="1" dirty="0"/>
              <a:t>From S. Stammerjohn</a:t>
            </a:r>
          </a:p>
        </p:txBody>
      </p:sp>
      <p:sp>
        <p:nvSpPr>
          <p:cNvPr id="9" name="TextBox 8"/>
          <p:cNvSpPr txBox="1"/>
          <p:nvPr/>
        </p:nvSpPr>
        <p:spPr>
          <a:xfrm>
            <a:off x="0" y="0"/>
            <a:ext cx="2362200" cy="954107"/>
          </a:xfrm>
          <a:prstGeom prst="rect">
            <a:avLst/>
          </a:prstGeom>
          <a:noFill/>
        </p:spPr>
        <p:txBody>
          <a:bodyPr wrap="square" rtlCol="0">
            <a:spAutoFit/>
          </a:bodyPr>
          <a:lstStyle/>
          <a:p>
            <a:pPr algn="ctr"/>
            <a:r>
              <a:rPr lang="en-US" sz="2800" b="1" dirty="0" smtClean="0">
                <a:solidFill>
                  <a:srgbClr val="FF0000"/>
                </a:solidFill>
              </a:rPr>
              <a:t>Potential Fe inputs</a:t>
            </a:r>
            <a:endParaRPr lang="en-US" sz="2800" b="1" dirty="0">
              <a:solidFill>
                <a:srgbClr val="FF0000"/>
              </a:solidFill>
            </a:endParaRPr>
          </a:p>
        </p:txBody>
      </p:sp>
      <p:sp>
        <p:nvSpPr>
          <p:cNvPr id="10" name="TextBox 9"/>
          <p:cNvSpPr txBox="1"/>
          <p:nvPr/>
        </p:nvSpPr>
        <p:spPr>
          <a:xfrm>
            <a:off x="0" y="1143000"/>
            <a:ext cx="2362200" cy="461665"/>
          </a:xfrm>
          <a:prstGeom prst="rect">
            <a:avLst/>
          </a:prstGeom>
          <a:noFill/>
        </p:spPr>
        <p:txBody>
          <a:bodyPr wrap="square" rtlCol="0">
            <a:spAutoFit/>
          </a:bodyPr>
          <a:lstStyle/>
          <a:p>
            <a:pPr algn="ctr"/>
            <a:r>
              <a:rPr lang="en-US" sz="2400" b="1" dirty="0" smtClean="0">
                <a:solidFill>
                  <a:srgbClr val="00CC00"/>
                </a:solidFill>
              </a:rPr>
              <a:t>From land</a:t>
            </a:r>
            <a:endParaRPr lang="en-US" sz="2400" b="1" dirty="0">
              <a:solidFill>
                <a:srgbClr val="00CC00"/>
              </a:solidFill>
            </a:endParaRPr>
          </a:p>
        </p:txBody>
      </p:sp>
      <p:sp>
        <p:nvSpPr>
          <p:cNvPr id="11" name="TextBox 10"/>
          <p:cNvSpPr txBox="1"/>
          <p:nvPr/>
        </p:nvSpPr>
        <p:spPr>
          <a:xfrm>
            <a:off x="0" y="1731194"/>
            <a:ext cx="2362200" cy="461665"/>
          </a:xfrm>
          <a:prstGeom prst="rect">
            <a:avLst/>
          </a:prstGeom>
          <a:noFill/>
        </p:spPr>
        <p:txBody>
          <a:bodyPr wrap="square" rtlCol="0">
            <a:spAutoFit/>
          </a:bodyPr>
          <a:lstStyle/>
          <a:p>
            <a:pPr algn="ctr"/>
            <a:r>
              <a:rPr lang="en-US" sz="2400" b="1" dirty="0" smtClean="0">
                <a:solidFill>
                  <a:srgbClr val="C00000"/>
                </a:solidFill>
              </a:rPr>
              <a:t>From Depth</a:t>
            </a:r>
            <a:endParaRPr lang="en-US" sz="2400" b="1" dirty="0">
              <a:solidFill>
                <a:srgbClr val="C00000"/>
              </a:solidFill>
            </a:endParaRPr>
          </a:p>
        </p:txBody>
      </p:sp>
      <p:sp>
        <p:nvSpPr>
          <p:cNvPr id="12" name="TextBox 11"/>
          <p:cNvSpPr txBox="1"/>
          <p:nvPr/>
        </p:nvSpPr>
        <p:spPr>
          <a:xfrm>
            <a:off x="0" y="2438400"/>
            <a:ext cx="2362200" cy="461665"/>
          </a:xfrm>
          <a:prstGeom prst="rect">
            <a:avLst/>
          </a:prstGeom>
          <a:noFill/>
        </p:spPr>
        <p:txBody>
          <a:bodyPr wrap="square" rtlCol="0">
            <a:spAutoFit/>
          </a:bodyPr>
          <a:lstStyle/>
          <a:p>
            <a:pPr algn="ctr"/>
            <a:r>
              <a:rPr lang="en-US" sz="2400" b="1" dirty="0" smtClean="0">
                <a:solidFill>
                  <a:srgbClr val="7030A0"/>
                </a:solidFill>
              </a:rPr>
              <a:t>From ice shelf</a:t>
            </a:r>
            <a:endParaRPr lang="en-US" sz="2400" b="1" dirty="0">
              <a:solidFill>
                <a:srgbClr val="7030A0"/>
              </a:solidFill>
            </a:endParaRPr>
          </a:p>
        </p:txBody>
      </p:sp>
      <p:sp>
        <p:nvSpPr>
          <p:cNvPr id="13" name="TextBox 12"/>
          <p:cNvSpPr txBox="1"/>
          <p:nvPr/>
        </p:nvSpPr>
        <p:spPr>
          <a:xfrm>
            <a:off x="0" y="3200400"/>
            <a:ext cx="2362200" cy="461665"/>
          </a:xfrm>
          <a:prstGeom prst="rect">
            <a:avLst/>
          </a:prstGeom>
          <a:noFill/>
        </p:spPr>
        <p:txBody>
          <a:bodyPr wrap="square" rtlCol="0">
            <a:spAutoFit/>
          </a:bodyPr>
          <a:lstStyle/>
          <a:p>
            <a:pPr algn="ctr"/>
            <a:r>
              <a:rPr lang="en-US" sz="2400" b="1" dirty="0" smtClean="0">
                <a:solidFill>
                  <a:srgbClr val="0070C0"/>
                </a:solidFill>
              </a:rPr>
              <a:t>From sea ice</a:t>
            </a:r>
            <a:endParaRPr lang="en-US" sz="2400" b="1" dirty="0">
              <a:solidFill>
                <a:srgbClr val="0070C0"/>
              </a:solidFill>
            </a:endParaRPr>
          </a:p>
        </p:txBody>
      </p:sp>
      <p:sp>
        <p:nvSpPr>
          <p:cNvPr id="14" name="Right Arrow 13"/>
          <p:cNvSpPr/>
          <p:nvPr/>
        </p:nvSpPr>
        <p:spPr>
          <a:xfrm>
            <a:off x="2667000" y="3962400"/>
            <a:ext cx="914400" cy="1066800"/>
          </a:xfrm>
          <a:prstGeom prst="righ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440000">
            <a:off x="4191000" y="1731194"/>
            <a:ext cx="838200" cy="146920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620000" flipV="1">
            <a:off x="4571999" y="4876800"/>
            <a:ext cx="1005840" cy="1429770"/>
          </a:xfrm>
          <a:prstGeom prst="downArrow">
            <a:avLst>
              <a:gd name="adj1" fmla="val 50000"/>
              <a:gd name="adj2" fmla="val 5098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flipH="1">
            <a:off x="5029200" y="3662065"/>
            <a:ext cx="1143000" cy="833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3962400"/>
            <a:ext cx="2209800" cy="830997"/>
          </a:xfrm>
          <a:prstGeom prst="rect">
            <a:avLst/>
          </a:prstGeom>
          <a:noFill/>
        </p:spPr>
        <p:txBody>
          <a:bodyPr wrap="square" rtlCol="0">
            <a:spAutoFit/>
          </a:bodyPr>
          <a:lstStyle/>
          <a:p>
            <a:pPr algn="ctr"/>
            <a:r>
              <a:rPr lang="en-US" sz="2400" b="1" dirty="0" smtClean="0"/>
              <a:t>From vertical mixing</a:t>
            </a:r>
            <a:endParaRPr lang="en-US" sz="2400" b="1" dirty="0"/>
          </a:p>
        </p:txBody>
      </p:sp>
      <p:sp>
        <p:nvSpPr>
          <p:cNvPr id="19" name="Flowchart: Summing Junction 18"/>
          <p:cNvSpPr/>
          <p:nvPr/>
        </p:nvSpPr>
        <p:spPr>
          <a:xfrm>
            <a:off x="4302263" y="4267200"/>
            <a:ext cx="726937" cy="526197"/>
          </a:xfrm>
          <a:prstGeom prst="flowChartSummingJunc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animBg="1"/>
      <p:bldP spid="17" grpId="0" animBg="1"/>
      <p:bldP spid="18"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
            <a:ext cx="7620000" cy="5693866"/>
          </a:xfrm>
          <a:prstGeom prst="rect">
            <a:avLst/>
          </a:prstGeom>
          <a:noFill/>
        </p:spPr>
        <p:txBody>
          <a:bodyPr wrap="square" rtlCol="0">
            <a:spAutoFit/>
          </a:bodyPr>
          <a:lstStyle/>
          <a:p>
            <a:pPr algn="ctr"/>
            <a:r>
              <a:rPr lang="en-US" sz="2800" b="1" dirty="0" smtClean="0"/>
              <a:t>All of the potential sources likely vary in time, and certainly vary in space (sea ice inputs; ice shelf inputs)</a:t>
            </a:r>
          </a:p>
          <a:p>
            <a:pPr algn="ctr"/>
            <a:endParaRPr lang="en-US" sz="2800" b="1" dirty="0" smtClean="0"/>
          </a:p>
          <a:p>
            <a:pPr algn="ctr"/>
            <a:r>
              <a:rPr lang="en-US" sz="2800" b="1" dirty="0" smtClean="0"/>
              <a:t>An additional limitation for deep water sources (e.g., benthic regeneration, ice shelf water, MCDW inputs) is that the mechanism of getting the Fe into the surface layer is unknown, although a number of potential mechanisms exist</a:t>
            </a:r>
          </a:p>
          <a:p>
            <a:pPr algn="ctr"/>
            <a:endParaRPr lang="en-US" sz="2800" b="1" dirty="0" smtClean="0"/>
          </a:p>
          <a:p>
            <a:pPr algn="ctr"/>
            <a:r>
              <a:rPr lang="en-US" sz="2800" b="1" dirty="0" smtClean="0"/>
              <a:t>Despite these limitations, evidence exists that Fe inputs do indeed occur during summer during some years</a:t>
            </a:r>
            <a:endParaRPr lang="en-US" sz="28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3" cstate="print"/>
          <a:srcRect l="11252" t="10367"/>
          <a:stretch>
            <a:fillRect/>
          </a:stretch>
        </p:blipFill>
        <p:spPr bwMode="auto">
          <a:xfrm>
            <a:off x="304800" y="3429000"/>
            <a:ext cx="3949813" cy="3326782"/>
          </a:xfrm>
          <a:prstGeom prst="rect">
            <a:avLst/>
          </a:prstGeom>
          <a:noFill/>
          <a:ln w="9525">
            <a:noFill/>
            <a:miter lim="800000"/>
            <a:headEnd/>
            <a:tailEnd/>
          </a:ln>
        </p:spPr>
      </p:pic>
      <p:grpSp>
        <p:nvGrpSpPr>
          <p:cNvPr id="7169" name="Group 1"/>
          <p:cNvGrpSpPr>
            <a:grpSpLocks/>
          </p:cNvGrpSpPr>
          <p:nvPr/>
        </p:nvGrpSpPr>
        <p:grpSpPr bwMode="auto">
          <a:xfrm>
            <a:off x="304800" y="128923"/>
            <a:ext cx="3963670" cy="3328416"/>
            <a:chOff x="1200" y="2363"/>
            <a:chExt cx="6242" cy="5557"/>
          </a:xfrm>
        </p:grpSpPr>
        <p:sp>
          <p:nvSpPr>
            <p:cNvPr id="7171" name="Text Box 3"/>
            <p:cNvSpPr txBox="1">
              <a:spLocks noChangeArrowheads="1"/>
            </p:cNvSpPr>
            <p:nvPr/>
          </p:nvSpPr>
          <p:spPr bwMode="auto">
            <a:xfrm>
              <a:off x="1800" y="4140"/>
              <a:ext cx="540" cy="7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rPr>
                <a:t>a)</a:t>
              </a:r>
              <a:endParaRPr kumimoji="0" lang="en-US" sz="1800" b="0" i="0" u="none" strike="noStrike" cap="none" normalizeH="0" baseline="0" smtClean="0">
                <a:ln>
                  <a:noFill/>
                </a:ln>
                <a:solidFill>
                  <a:schemeClr val="tx1"/>
                </a:solidFill>
                <a:effectLst/>
                <a:latin typeface="Arial" pitchFamily="34" charset="0"/>
              </a:endParaRPr>
            </a:p>
          </p:txBody>
        </p:sp>
        <p:pic>
          <p:nvPicPr>
            <p:cNvPr id="7170" name="Picture 2"/>
            <p:cNvPicPr>
              <a:picLocks noChangeAspect="1" noChangeArrowheads="1"/>
            </p:cNvPicPr>
            <p:nvPr/>
          </p:nvPicPr>
          <p:blipFill>
            <a:blip r:embed="rId4" cstate="print"/>
            <a:srcRect l="12505" t="10098" r="4134"/>
            <a:stretch>
              <a:fillRect/>
            </a:stretch>
          </p:blipFill>
          <p:spPr bwMode="auto">
            <a:xfrm>
              <a:off x="1200" y="2363"/>
              <a:ext cx="6242" cy="5557"/>
            </a:xfrm>
            <a:prstGeom prst="rect">
              <a:avLst/>
            </a:prstGeom>
            <a:noFill/>
            <a:ln w="9525">
              <a:noFill/>
              <a:miter lim="800000"/>
              <a:headEnd/>
              <a:tailEnd/>
            </a:ln>
          </p:spPr>
        </p:pic>
      </p:grpSp>
      <p:pic>
        <p:nvPicPr>
          <p:cNvPr id="7173" name="Picture 5"/>
          <p:cNvPicPr>
            <a:picLocks noChangeAspect="1" noChangeArrowheads="1"/>
          </p:cNvPicPr>
          <p:nvPr/>
        </p:nvPicPr>
        <p:blipFill>
          <a:blip r:embed="rId5" cstate="print"/>
          <a:srcRect t="10305" b="3861"/>
          <a:stretch>
            <a:fillRect/>
          </a:stretch>
        </p:blipFill>
        <p:spPr bwMode="auto">
          <a:xfrm>
            <a:off x="4446424" y="128923"/>
            <a:ext cx="4697576" cy="3328416"/>
          </a:xfrm>
          <a:prstGeom prst="rect">
            <a:avLst/>
          </a:prstGeom>
          <a:noFill/>
          <a:ln w="9525">
            <a:noFill/>
            <a:miter lim="800000"/>
            <a:headEnd/>
            <a:tailEnd/>
          </a:ln>
        </p:spPr>
      </p:pic>
      <p:graphicFrame>
        <p:nvGraphicFramePr>
          <p:cNvPr id="7182" name="Object 14"/>
          <p:cNvGraphicFramePr>
            <a:graphicFrameLocks noChangeAspect="1"/>
          </p:cNvGraphicFramePr>
          <p:nvPr/>
        </p:nvGraphicFramePr>
        <p:xfrm>
          <a:off x="5029200" y="3200400"/>
          <a:ext cx="3791222" cy="3657600"/>
        </p:xfrm>
        <a:graphic>
          <a:graphicData uri="http://schemas.openxmlformats.org/presentationml/2006/ole">
            <p:oleObj spid="_x0000_s7182" name="SPW 9.0 Graph" r:id="rId6" imgW="5914080" imgH="4779360" progId="">
              <p:embed/>
            </p:oleObj>
          </a:graphicData>
        </a:graphic>
      </p:graphicFrame>
      <p:sp>
        <p:nvSpPr>
          <p:cNvPr id="18" name="TextBox 17"/>
          <p:cNvSpPr txBox="1"/>
          <p:nvPr/>
        </p:nvSpPr>
        <p:spPr>
          <a:xfrm>
            <a:off x="304800" y="128923"/>
            <a:ext cx="990600" cy="369332"/>
          </a:xfrm>
          <a:prstGeom prst="rect">
            <a:avLst/>
          </a:prstGeom>
          <a:noFill/>
        </p:spPr>
        <p:txBody>
          <a:bodyPr wrap="square" rtlCol="0">
            <a:spAutoFit/>
          </a:bodyPr>
          <a:lstStyle/>
          <a:p>
            <a:pPr algn="ctr"/>
            <a:r>
              <a:rPr lang="en-US" b="1" dirty="0" smtClean="0">
                <a:solidFill>
                  <a:srgbClr val="FF0000"/>
                </a:solidFill>
              </a:rPr>
              <a:t>Nov</a:t>
            </a:r>
            <a:endParaRPr lang="en-US" b="1" dirty="0">
              <a:solidFill>
                <a:srgbClr val="FF0000"/>
              </a:solidFill>
            </a:endParaRPr>
          </a:p>
        </p:txBody>
      </p:sp>
      <p:sp>
        <p:nvSpPr>
          <p:cNvPr id="19" name="Rectangle 18"/>
          <p:cNvSpPr/>
          <p:nvPr/>
        </p:nvSpPr>
        <p:spPr>
          <a:xfrm>
            <a:off x="4843067" y="128923"/>
            <a:ext cx="542136" cy="369332"/>
          </a:xfrm>
          <a:prstGeom prst="rect">
            <a:avLst/>
          </a:prstGeom>
        </p:spPr>
        <p:txBody>
          <a:bodyPr wrap="none">
            <a:spAutoFit/>
          </a:bodyPr>
          <a:lstStyle/>
          <a:p>
            <a:pPr algn="ctr"/>
            <a:r>
              <a:rPr lang="en-US" b="1" dirty="0" smtClean="0">
                <a:solidFill>
                  <a:srgbClr val="FF0000"/>
                </a:solidFill>
              </a:rPr>
              <a:t>Dec</a:t>
            </a:r>
            <a:endParaRPr lang="en-US" b="1" dirty="0">
              <a:solidFill>
                <a:srgbClr val="FF0000"/>
              </a:solidFill>
            </a:endParaRPr>
          </a:p>
        </p:txBody>
      </p:sp>
      <p:sp>
        <p:nvSpPr>
          <p:cNvPr id="20" name="Rectangle 19"/>
          <p:cNvSpPr/>
          <p:nvPr/>
        </p:nvSpPr>
        <p:spPr>
          <a:xfrm>
            <a:off x="304800" y="3613666"/>
            <a:ext cx="498856" cy="369332"/>
          </a:xfrm>
          <a:prstGeom prst="rect">
            <a:avLst/>
          </a:prstGeom>
        </p:spPr>
        <p:txBody>
          <a:bodyPr wrap="none">
            <a:spAutoFit/>
          </a:bodyPr>
          <a:lstStyle/>
          <a:p>
            <a:pPr algn="ctr"/>
            <a:r>
              <a:rPr lang="en-US" b="1" dirty="0" smtClean="0">
                <a:solidFill>
                  <a:srgbClr val="FF0000"/>
                </a:solidFill>
              </a:rPr>
              <a:t>Jan</a:t>
            </a:r>
            <a:endParaRPr lang="en-US" b="1" dirty="0">
              <a:solidFill>
                <a:srgbClr val="FF0000"/>
              </a:solidFill>
            </a:endParaRPr>
          </a:p>
        </p:txBody>
      </p:sp>
      <p:sp>
        <p:nvSpPr>
          <p:cNvPr id="21" name="Rectangle 20"/>
          <p:cNvSpPr/>
          <p:nvPr/>
        </p:nvSpPr>
        <p:spPr>
          <a:xfrm>
            <a:off x="4572000" y="3613666"/>
            <a:ext cx="813203" cy="369332"/>
          </a:xfrm>
          <a:prstGeom prst="rect">
            <a:avLst/>
          </a:prstGeom>
        </p:spPr>
        <p:txBody>
          <a:bodyPr wrap="square">
            <a:spAutoFit/>
          </a:bodyPr>
          <a:lstStyle/>
          <a:p>
            <a:pPr algn="ctr"/>
            <a:r>
              <a:rPr lang="en-US" b="1" dirty="0" smtClean="0">
                <a:solidFill>
                  <a:srgbClr val="FF0000"/>
                </a:solidFill>
              </a:rPr>
              <a:t>Feb</a:t>
            </a:r>
          </a:p>
        </p:txBody>
      </p:sp>
      <p:sp>
        <p:nvSpPr>
          <p:cNvPr id="22" name="Rectangle 21"/>
          <p:cNvSpPr/>
          <p:nvPr/>
        </p:nvSpPr>
        <p:spPr>
          <a:xfrm>
            <a:off x="3494461" y="6448005"/>
            <a:ext cx="2155077" cy="307777"/>
          </a:xfrm>
          <a:prstGeom prst="rect">
            <a:avLst/>
          </a:prstGeom>
        </p:spPr>
        <p:txBody>
          <a:bodyPr wrap="none">
            <a:spAutoFit/>
          </a:bodyPr>
          <a:lstStyle/>
          <a:p>
            <a:pPr algn="ctr"/>
            <a:r>
              <a:rPr lang="en-US" sz="1400" b="1" dirty="0" smtClean="0">
                <a:solidFill>
                  <a:srgbClr val="00CC00"/>
                </a:solidFill>
              </a:rPr>
              <a:t>Peloquin and Smith (2007)</a:t>
            </a:r>
            <a:endParaRPr lang="en-US" sz="1400" b="1" dirty="0">
              <a:solidFill>
                <a:srgbClr val="00CC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457200" y="1552690"/>
            <a:ext cx="3633788" cy="375262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cstate="print"/>
          <a:srcRect/>
          <a:stretch>
            <a:fillRect/>
          </a:stretch>
        </p:blipFill>
        <p:spPr bwMode="auto">
          <a:xfrm>
            <a:off x="4419600" y="1552690"/>
            <a:ext cx="3698463" cy="3819410"/>
          </a:xfrm>
          <a:prstGeom prst="rect">
            <a:avLst/>
          </a:prstGeom>
          <a:noFill/>
          <a:ln w="9525">
            <a:noFill/>
            <a:miter lim="800000"/>
            <a:headEnd/>
            <a:tailEnd/>
          </a:ln>
          <a:effectLst/>
        </p:spPr>
      </p:pic>
      <p:grpSp>
        <p:nvGrpSpPr>
          <p:cNvPr id="6148" name="Group 4"/>
          <p:cNvGrpSpPr>
            <a:grpSpLocks/>
          </p:cNvGrpSpPr>
          <p:nvPr/>
        </p:nvGrpSpPr>
        <p:grpSpPr bwMode="auto">
          <a:xfrm>
            <a:off x="8382000" y="1552690"/>
            <a:ext cx="533400" cy="3752620"/>
            <a:chOff x="13440" y="2160"/>
            <a:chExt cx="840" cy="4500"/>
          </a:xfrm>
        </p:grpSpPr>
        <p:pic>
          <p:nvPicPr>
            <p:cNvPr id="6149" name="Picture 5" descr="chlor_colorbar"/>
            <p:cNvPicPr>
              <a:picLocks noChangeAspect="1" noChangeArrowheads="1"/>
            </p:cNvPicPr>
            <p:nvPr/>
          </p:nvPicPr>
          <p:blipFill>
            <a:blip r:embed="rId4" cstate="print"/>
            <a:srcRect/>
            <a:stretch>
              <a:fillRect/>
            </a:stretch>
          </p:blipFill>
          <p:spPr bwMode="auto">
            <a:xfrm>
              <a:off x="13440" y="2160"/>
              <a:ext cx="652" cy="4300"/>
            </a:xfrm>
            <a:prstGeom prst="rect">
              <a:avLst/>
            </a:prstGeom>
            <a:solidFill>
              <a:srgbClr val="FFFFFF"/>
            </a:solidFill>
            <a:ln w="9525">
              <a:noFill/>
              <a:miter lim="800000"/>
              <a:headEnd/>
              <a:tailEnd/>
            </a:ln>
          </p:spPr>
        </p:pic>
        <p:sp>
          <p:nvSpPr>
            <p:cNvPr id="6150" name="Rectangle 6"/>
            <p:cNvSpPr>
              <a:spLocks noChangeArrowheads="1"/>
            </p:cNvSpPr>
            <p:nvPr/>
          </p:nvSpPr>
          <p:spPr bwMode="auto">
            <a:xfrm>
              <a:off x="13680" y="2160"/>
              <a:ext cx="240" cy="43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1" name="Text Box 7"/>
            <p:cNvSpPr txBox="1">
              <a:spLocks noChangeArrowheads="1"/>
            </p:cNvSpPr>
            <p:nvPr/>
          </p:nvSpPr>
          <p:spPr bwMode="auto">
            <a:xfrm>
              <a:off x="13680" y="216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60</a:t>
              </a:r>
              <a:endParaRPr kumimoji="0" lang="en-US" sz="1800" b="0" i="0" u="none" strike="noStrike" cap="none" normalizeH="0" baseline="0" smtClean="0">
                <a:ln>
                  <a:noFill/>
                </a:ln>
                <a:solidFill>
                  <a:schemeClr val="tx1"/>
                </a:solidFill>
                <a:effectLst/>
                <a:latin typeface="Arial" pitchFamily="34" charset="0"/>
              </a:endParaRPr>
            </a:p>
          </p:txBody>
        </p:sp>
        <p:sp>
          <p:nvSpPr>
            <p:cNvPr id="6152" name="Text Box 8"/>
            <p:cNvSpPr txBox="1">
              <a:spLocks noChangeArrowheads="1"/>
            </p:cNvSpPr>
            <p:nvPr/>
          </p:nvSpPr>
          <p:spPr bwMode="auto">
            <a:xfrm>
              <a:off x="13680" y="288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6153" name="Text Box 9"/>
            <p:cNvSpPr txBox="1">
              <a:spLocks noChangeArrowheads="1"/>
            </p:cNvSpPr>
            <p:nvPr/>
          </p:nvSpPr>
          <p:spPr bwMode="auto">
            <a:xfrm>
              <a:off x="13680" y="360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3</a:t>
              </a:r>
              <a:endParaRPr kumimoji="0" lang="en-US" sz="1800" b="0" i="0" u="none" strike="noStrike" cap="none" normalizeH="0" baseline="0" smtClean="0">
                <a:ln>
                  <a:noFill/>
                </a:ln>
                <a:solidFill>
                  <a:schemeClr val="tx1"/>
                </a:solidFill>
                <a:effectLst/>
                <a:latin typeface="Arial" pitchFamily="34" charset="0"/>
              </a:endParaRPr>
            </a:p>
          </p:txBody>
        </p:sp>
        <p:sp>
          <p:nvSpPr>
            <p:cNvPr id="6154" name="Text Box 10"/>
            <p:cNvSpPr txBox="1">
              <a:spLocks noChangeArrowheads="1"/>
            </p:cNvSpPr>
            <p:nvPr/>
          </p:nvSpPr>
          <p:spPr bwMode="auto">
            <a:xfrm>
              <a:off x="13680" y="414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6155" name="Text Box 11"/>
            <p:cNvSpPr txBox="1">
              <a:spLocks noChangeArrowheads="1"/>
            </p:cNvSpPr>
            <p:nvPr/>
          </p:nvSpPr>
          <p:spPr bwMode="auto">
            <a:xfrm>
              <a:off x="13680" y="468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0.3</a:t>
              </a:r>
              <a:endParaRPr kumimoji="0" lang="en-US" sz="1800" b="0" i="0" u="none" strike="noStrike" cap="none" normalizeH="0" baseline="0" smtClean="0">
                <a:ln>
                  <a:noFill/>
                </a:ln>
                <a:solidFill>
                  <a:schemeClr val="tx1"/>
                </a:solidFill>
                <a:effectLst/>
                <a:latin typeface="Arial" pitchFamily="34" charset="0"/>
              </a:endParaRPr>
            </a:p>
          </p:txBody>
        </p:sp>
        <p:sp>
          <p:nvSpPr>
            <p:cNvPr id="6156" name="Text Box 12"/>
            <p:cNvSpPr txBox="1">
              <a:spLocks noChangeArrowheads="1"/>
            </p:cNvSpPr>
            <p:nvPr/>
          </p:nvSpPr>
          <p:spPr bwMode="auto">
            <a:xfrm>
              <a:off x="13680" y="558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0.03</a:t>
              </a:r>
              <a:endParaRPr kumimoji="0" lang="en-US" sz="1800" b="0" i="0" u="none" strike="noStrike" cap="none" normalizeH="0" baseline="0" smtClean="0">
                <a:ln>
                  <a:noFill/>
                </a:ln>
                <a:solidFill>
                  <a:schemeClr val="tx1"/>
                </a:solidFill>
                <a:effectLst/>
                <a:latin typeface="Arial" pitchFamily="34" charset="0"/>
              </a:endParaRPr>
            </a:p>
          </p:txBody>
        </p:sp>
        <p:sp>
          <p:nvSpPr>
            <p:cNvPr id="6157" name="Text Box 13"/>
            <p:cNvSpPr txBox="1">
              <a:spLocks noChangeArrowheads="1"/>
            </p:cNvSpPr>
            <p:nvPr/>
          </p:nvSpPr>
          <p:spPr bwMode="auto">
            <a:xfrm>
              <a:off x="13680" y="6120"/>
              <a:ext cx="600" cy="54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smtClean="0">
                  <a:ln>
                    <a:noFill/>
                  </a:ln>
                  <a:solidFill>
                    <a:schemeClr val="tx1"/>
                  </a:solidFill>
                  <a:effectLst/>
                  <a:latin typeface="Calibri" pitchFamily="34" charset="0"/>
                </a:rPr>
                <a:t>0.01</a:t>
              </a:r>
              <a:endParaRPr kumimoji="0" lang="en-US" sz="1800" b="0" i="0" u="none" strike="noStrike" cap="none" normalizeH="0" baseline="0" smtClean="0">
                <a:ln>
                  <a:noFill/>
                </a:ln>
                <a:solidFill>
                  <a:schemeClr val="tx1"/>
                </a:solidFill>
                <a:effectLst/>
                <a:latin typeface="Arial" pitchFamily="34" charset="0"/>
              </a:endParaRPr>
            </a:p>
          </p:txBody>
        </p:sp>
      </p:grpSp>
      <p:sp>
        <p:nvSpPr>
          <p:cNvPr id="15" name="Rectangle 14"/>
          <p:cNvSpPr/>
          <p:nvPr/>
        </p:nvSpPr>
        <p:spPr>
          <a:xfrm>
            <a:off x="6709615" y="6324600"/>
            <a:ext cx="2155077" cy="307777"/>
          </a:xfrm>
          <a:prstGeom prst="rect">
            <a:avLst/>
          </a:prstGeom>
        </p:spPr>
        <p:txBody>
          <a:bodyPr wrap="none">
            <a:spAutoFit/>
          </a:bodyPr>
          <a:lstStyle/>
          <a:p>
            <a:pPr algn="ctr"/>
            <a:r>
              <a:rPr lang="en-US" sz="1400" b="1" dirty="0" smtClean="0">
                <a:solidFill>
                  <a:srgbClr val="00CC00"/>
                </a:solidFill>
              </a:rPr>
              <a:t>Peloquin and Smith (2007)</a:t>
            </a:r>
            <a:endParaRPr lang="en-US" sz="1400" b="1" dirty="0">
              <a:solidFill>
                <a:srgbClr val="00CC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2800767"/>
          </a:xfrm>
          <a:prstGeom prst="rect">
            <a:avLst/>
          </a:prstGeom>
          <a:noFill/>
        </p:spPr>
        <p:txBody>
          <a:bodyPr wrap="square" rtlCol="0">
            <a:spAutoFit/>
          </a:bodyPr>
          <a:lstStyle/>
          <a:p>
            <a:pPr algn="ctr"/>
            <a:r>
              <a:rPr lang="en-US" sz="3200" b="1" dirty="0" smtClean="0">
                <a:solidFill>
                  <a:srgbClr val="00CC00"/>
                </a:solidFill>
              </a:rPr>
              <a:t>Loss Processes: the big unknown</a:t>
            </a:r>
          </a:p>
          <a:p>
            <a:pPr algn="ctr">
              <a:buFont typeface="Arial" pitchFamily="34" charset="0"/>
              <a:buChar char="•"/>
            </a:pPr>
            <a:r>
              <a:rPr lang="en-US" sz="2400" b="1" dirty="0"/>
              <a:t> </a:t>
            </a:r>
            <a:r>
              <a:rPr lang="en-US" sz="2400" b="1" dirty="0" smtClean="0"/>
              <a:t>Losses due to herbivory are largely unknown due to the difficulty of assessing biomass of the dominant grazers and their rates</a:t>
            </a:r>
          </a:p>
          <a:p>
            <a:pPr algn="ctr">
              <a:buFont typeface="Arial" pitchFamily="34" charset="0"/>
              <a:buChar char="•"/>
            </a:pPr>
            <a:r>
              <a:rPr lang="en-US" sz="2400" b="1" dirty="0"/>
              <a:t> </a:t>
            </a:r>
            <a:r>
              <a:rPr lang="en-US" sz="2400" b="1" dirty="0" smtClean="0"/>
              <a:t>Rates of aggregate formation can only be surmised from stocks</a:t>
            </a:r>
          </a:p>
          <a:p>
            <a:pPr algn="ctr"/>
            <a:endParaRPr lang="en-US" sz="2400" b="1" dirty="0"/>
          </a:p>
        </p:txBody>
      </p:sp>
      <p:sp>
        <p:nvSpPr>
          <p:cNvPr id="3" name="TextBox 2"/>
          <p:cNvSpPr txBox="1"/>
          <p:nvPr/>
        </p:nvSpPr>
        <p:spPr>
          <a:xfrm>
            <a:off x="609600" y="3657600"/>
            <a:ext cx="7848600" cy="1754326"/>
          </a:xfrm>
          <a:prstGeom prst="rect">
            <a:avLst/>
          </a:prstGeom>
          <a:noFill/>
        </p:spPr>
        <p:txBody>
          <a:bodyPr wrap="square" rtlCol="0">
            <a:spAutoFit/>
          </a:bodyPr>
          <a:lstStyle/>
          <a:p>
            <a:pPr algn="ctr"/>
            <a:r>
              <a:rPr lang="en-US" sz="3600" b="1" dirty="0" smtClean="0">
                <a:solidFill>
                  <a:srgbClr val="FF0000"/>
                </a:solidFill>
              </a:rPr>
              <a:t>Despite those difficulties, losses due to herbivory do appear to vary tremendously with time and space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9"/>
          <p:cNvPicPr>
            <a:picLocks noChangeAspect="1" noChangeArrowheads="1"/>
          </p:cNvPicPr>
          <p:nvPr/>
        </p:nvPicPr>
        <p:blipFill>
          <a:blip r:embed="rId2" cstate="print"/>
          <a:srcRect l="9871" t="46921" r="13380" b="7814"/>
          <a:stretch>
            <a:fillRect/>
          </a:stretch>
        </p:blipFill>
        <p:spPr bwMode="auto">
          <a:xfrm>
            <a:off x="1066800" y="533400"/>
            <a:ext cx="7785100" cy="5943600"/>
          </a:xfrm>
          <a:prstGeom prst="rect">
            <a:avLst/>
          </a:prstGeom>
          <a:noFill/>
          <a:ln w="38100">
            <a:solidFill>
              <a:schemeClr val="bg1"/>
            </a:solidFill>
            <a:miter lim="800000"/>
            <a:headEnd/>
            <a:tailEnd/>
          </a:ln>
        </p:spPr>
      </p:pic>
      <p:sp>
        <p:nvSpPr>
          <p:cNvPr id="3" name="Rectangle 2"/>
          <p:cNvSpPr/>
          <p:nvPr/>
        </p:nvSpPr>
        <p:spPr>
          <a:xfrm>
            <a:off x="2057400" y="640080"/>
            <a:ext cx="457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4" name="Picture 2" descr="f9"/>
          <p:cNvPicPr>
            <a:picLocks noChangeAspect="1" noChangeArrowheads="1"/>
          </p:cNvPicPr>
          <p:nvPr/>
        </p:nvPicPr>
        <p:blipFill>
          <a:blip r:embed="rId3" cstate="print"/>
          <a:srcRect l="6236" t="5051" r="88332" b="7814"/>
          <a:stretch>
            <a:fillRect/>
          </a:stretch>
        </p:blipFill>
        <p:spPr bwMode="auto">
          <a:xfrm>
            <a:off x="929640" y="0"/>
            <a:ext cx="365760" cy="7594679"/>
          </a:xfrm>
          <a:prstGeom prst="rect">
            <a:avLst/>
          </a:prstGeom>
          <a:noFill/>
          <a:ln w="38100">
            <a:noFill/>
            <a:miter lim="800000"/>
            <a:headEnd/>
            <a:tailEnd/>
          </a:ln>
        </p:spPr>
      </p:pic>
      <p:sp>
        <p:nvSpPr>
          <p:cNvPr id="5" name="Rectangle 4"/>
          <p:cNvSpPr/>
          <p:nvPr/>
        </p:nvSpPr>
        <p:spPr>
          <a:xfrm>
            <a:off x="6618404" y="6292334"/>
            <a:ext cx="1979003" cy="307777"/>
          </a:xfrm>
          <a:prstGeom prst="rect">
            <a:avLst/>
          </a:prstGeom>
        </p:spPr>
        <p:txBody>
          <a:bodyPr wrap="none">
            <a:spAutoFit/>
          </a:bodyPr>
          <a:lstStyle/>
          <a:p>
            <a:pPr algn="ctr"/>
            <a:r>
              <a:rPr lang="en-US" sz="1400" b="1" dirty="0" smtClean="0">
                <a:solidFill>
                  <a:srgbClr val="FF0000"/>
                </a:solidFill>
              </a:rPr>
              <a:t>Smith and </a:t>
            </a:r>
            <a:r>
              <a:rPr lang="en-US" sz="1400" b="1" dirty="0" err="1" smtClean="0">
                <a:solidFill>
                  <a:srgbClr val="FF0000"/>
                </a:solidFill>
              </a:rPr>
              <a:t>Comiso</a:t>
            </a:r>
            <a:r>
              <a:rPr lang="en-US" sz="1400" b="1" dirty="0" smtClean="0">
                <a:solidFill>
                  <a:srgbClr val="FF0000"/>
                </a:solidFill>
              </a:rPr>
              <a:t>, 2008</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5 OC flux.JPG"/>
          <p:cNvPicPr>
            <a:picLocks noChangeAspect="1"/>
          </p:cNvPicPr>
          <p:nvPr/>
        </p:nvPicPr>
        <p:blipFill>
          <a:blip r:embed="rId2" cstate="print"/>
          <a:srcRect l="8301" t="7778" r="16928" b="11111"/>
          <a:stretch>
            <a:fillRect/>
          </a:stretch>
        </p:blipFill>
        <p:spPr>
          <a:xfrm>
            <a:off x="0" y="411480"/>
            <a:ext cx="4298931" cy="6035040"/>
          </a:xfrm>
          <a:prstGeom prst="rect">
            <a:avLst/>
          </a:prstGeom>
        </p:spPr>
      </p:pic>
      <p:pic>
        <p:nvPicPr>
          <p:cNvPr id="3" name="Picture 2" descr="Fig 7 BSi flux.JPG"/>
          <p:cNvPicPr>
            <a:picLocks noChangeAspect="1"/>
          </p:cNvPicPr>
          <p:nvPr/>
        </p:nvPicPr>
        <p:blipFill>
          <a:blip r:embed="rId3" cstate="print"/>
          <a:srcRect l="9739" t="6000" r="6863" b="12222"/>
          <a:stretch>
            <a:fillRect/>
          </a:stretch>
        </p:blipFill>
        <p:spPr>
          <a:xfrm>
            <a:off x="4298931" y="411480"/>
            <a:ext cx="4755875" cy="6035040"/>
          </a:xfrm>
          <a:prstGeom prst="rect">
            <a:avLst/>
          </a:prstGeom>
        </p:spPr>
      </p:pic>
      <p:sp>
        <p:nvSpPr>
          <p:cNvPr id="4" name="Rectangle 3"/>
          <p:cNvSpPr/>
          <p:nvPr/>
        </p:nvSpPr>
        <p:spPr>
          <a:xfrm>
            <a:off x="3701219" y="6446520"/>
            <a:ext cx="1741567" cy="307777"/>
          </a:xfrm>
          <a:prstGeom prst="rect">
            <a:avLst/>
          </a:prstGeom>
        </p:spPr>
        <p:txBody>
          <a:bodyPr wrap="none">
            <a:spAutoFit/>
          </a:bodyPr>
          <a:lstStyle/>
          <a:p>
            <a:pPr algn="ctr"/>
            <a:r>
              <a:rPr lang="en-US" sz="1400" b="1" dirty="0" smtClean="0">
                <a:solidFill>
                  <a:srgbClr val="00CC00"/>
                </a:solidFill>
              </a:rPr>
              <a:t>Smith  et al. (2011b)</a:t>
            </a:r>
            <a:endParaRPr lang="en-US" sz="1400" b="1" dirty="0">
              <a:solidFill>
                <a:srgbClr val="00CC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0 Fecal Pellet.jpg"/>
          <p:cNvPicPr>
            <a:picLocks noChangeAspect="1"/>
          </p:cNvPicPr>
          <p:nvPr/>
        </p:nvPicPr>
        <p:blipFill>
          <a:blip r:embed="rId2" cstate="print"/>
          <a:srcRect t="4444" b="40000"/>
          <a:stretch>
            <a:fillRect/>
          </a:stretch>
        </p:blipFill>
        <p:spPr>
          <a:xfrm>
            <a:off x="0" y="0"/>
            <a:ext cx="8943802" cy="6430184"/>
          </a:xfrm>
          <a:prstGeom prst="rect">
            <a:avLst/>
          </a:prstGeom>
        </p:spPr>
      </p:pic>
      <p:sp>
        <p:nvSpPr>
          <p:cNvPr id="4" name="Rectangle 3"/>
          <p:cNvSpPr/>
          <p:nvPr/>
        </p:nvSpPr>
        <p:spPr>
          <a:xfrm>
            <a:off x="7044532" y="6430184"/>
            <a:ext cx="1685461" cy="307777"/>
          </a:xfrm>
          <a:prstGeom prst="rect">
            <a:avLst/>
          </a:prstGeom>
        </p:spPr>
        <p:txBody>
          <a:bodyPr wrap="none">
            <a:spAutoFit/>
          </a:bodyPr>
          <a:lstStyle/>
          <a:p>
            <a:pPr algn="ctr"/>
            <a:r>
              <a:rPr lang="en-US" sz="1400" b="1" dirty="0" smtClean="0">
                <a:solidFill>
                  <a:srgbClr val="00CC00"/>
                </a:solidFill>
              </a:rPr>
              <a:t>Smith  et al. (2011b)</a:t>
            </a:r>
            <a:endParaRPr lang="en-US" sz="1400" b="1" dirty="0">
              <a:solidFill>
                <a:srgbClr val="00CC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382000" cy="5262979"/>
          </a:xfrm>
          <a:prstGeom prst="rect">
            <a:avLst/>
          </a:prstGeom>
          <a:noFill/>
        </p:spPr>
        <p:txBody>
          <a:bodyPr wrap="square" rtlCol="0">
            <a:spAutoFit/>
          </a:bodyPr>
          <a:lstStyle/>
          <a:p>
            <a:pPr algn="ctr"/>
            <a:r>
              <a:rPr lang="en-US" sz="2800" b="1" dirty="0" smtClean="0">
                <a:solidFill>
                  <a:srgbClr val="FF0000"/>
                </a:solidFill>
              </a:rPr>
              <a:t>Sediment trap fluxes </a:t>
            </a:r>
          </a:p>
          <a:p>
            <a:pPr algn="ctr">
              <a:buFont typeface="Arial" pitchFamily="34" charset="0"/>
              <a:buChar char="•"/>
            </a:pPr>
            <a:r>
              <a:rPr lang="en-US" sz="2800" b="1" dirty="0"/>
              <a:t> </a:t>
            </a:r>
            <a:r>
              <a:rPr lang="en-US" sz="2800" b="1" dirty="0" smtClean="0"/>
              <a:t>in 2005-06 fecal pellet contributions to carbon flux were from 6 – 10% of the total flux</a:t>
            </a:r>
          </a:p>
          <a:p>
            <a:pPr algn="ctr"/>
            <a:endParaRPr lang="en-US" sz="2800" b="1" dirty="0" smtClean="0"/>
          </a:p>
          <a:p>
            <a:pPr algn="ctr">
              <a:buFont typeface="Arial" pitchFamily="34" charset="0"/>
              <a:buChar char="•"/>
            </a:pPr>
            <a:r>
              <a:rPr lang="en-US" sz="2800" b="1" dirty="0"/>
              <a:t> </a:t>
            </a:r>
            <a:r>
              <a:rPr lang="en-US" sz="2800" b="1" dirty="0" smtClean="0"/>
              <a:t>in 2003 – 04 and 2004 – 05 contribution ranged from 13 – 21%, but individual collections/dates had the fecal pellet contribution of </a:t>
            </a:r>
            <a:r>
              <a:rPr lang="en-US" sz="2800" b="1" dirty="0" smtClean="0">
                <a:solidFill>
                  <a:srgbClr val="00CC00"/>
                </a:solidFill>
              </a:rPr>
              <a:t>100%</a:t>
            </a:r>
          </a:p>
          <a:p>
            <a:pPr algn="ctr"/>
            <a:endParaRPr lang="en-US" sz="2800" b="1" dirty="0" smtClean="0"/>
          </a:p>
          <a:p>
            <a:pPr algn="ctr">
              <a:buFont typeface="Arial" pitchFamily="34" charset="0"/>
              <a:buChar char="•"/>
            </a:pPr>
            <a:r>
              <a:rPr lang="en-US" sz="2800" b="1" dirty="0" smtClean="0"/>
              <a:t> Assuming that grazing pressure is related linearly to fecal pellet production, this suggests that the grazing pressure in the southern Ross Sea can vary tremendously by year and season</a:t>
            </a:r>
            <a:endParaRPr lang="en-US"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5677" y="0"/>
            <a:ext cx="359265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0" y="923330"/>
            <a:ext cx="9144000" cy="1754326"/>
          </a:xfrm>
          <a:prstGeom prst="rect">
            <a:avLst/>
          </a:prstGeom>
          <a:noFill/>
        </p:spPr>
        <p:txBody>
          <a:bodyPr wrap="square" rtlCol="0">
            <a:spAutoFit/>
          </a:bodyPr>
          <a:lstStyle/>
          <a:p>
            <a:pPr algn="ctr">
              <a:buFont typeface="Arial" pitchFamily="34" charset="0"/>
              <a:buChar char="•"/>
            </a:pPr>
            <a:r>
              <a:rPr lang="en-US" sz="3600" b="1" dirty="0" smtClean="0"/>
              <a:t> Variations in time and space are dramatic in the Ross Sea and are critical to assess to understand phytoplankton dynamics</a:t>
            </a:r>
            <a:endParaRPr lang="en-US" sz="3600" b="1" dirty="0"/>
          </a:p>
        </p:txBody>
      </p:sp>
      <p:sp>
        <p:nvSpPr>
          <p:cNvPr id="4" name="TextBox 3"/>
          <p:cNvSpPr txBox="1"/>
          <p:nvPr/>
        </p:nvSpPr>
        <p:spPr>
          <a:xfrm>
            <a:off x="0" y="2677656"/>
            <a:ext cx="9144000" cy="1754326"/>
          </a:xfrm>
          <a:prstGeom prst="rect">
            <a:avLst/>
          </a:prstGeom>
          <a:noFill/>
        </p:spPr>
        <p:txBody>
          <a:bodyPr wrap="square" rtlCol="0">
            <a:spAutoFit/>
          </a:bodyPr>
          <a:lstStyle/>
          <a:p>
            <a:pPr algn="ctr">
              <a:buFont typeface="Arial" pitchFamily="34" charset="0"/>
              <a:buChar char="•"/>
            </a:pPr>
            <a:r>
              <a:rPr lang="en-US" sz="3600" b="1" dirty="0" smtClean="0">
                <a:solidFill>
                  <a:srgbClr val="00CC00"/>
                </a:solidFill>
              </a:rPr>
              <a:t> Many/most of these variations are tied to physical forcing, but certain aspects are linked to biotic processes</a:t>
            </a:r>
            <a:endParaRPr lang="en-US" sz="3600" b="1" dirty="0">
              <a:solidFill>
                <a:srgbClr val="00CC00"/>
              </a:solidFill>
            </a:endParaRPr>
          </a:p>
        </p:txBody>
      </p:sp>
      <p:sp>
        <p:nvSpPr>
          <p:cNvPr id="5" name="TextBox 4"/>
          <p:cNvSpPr txBox="1"/>
          <p:nvPr/>
        </p:nvSpPr>
        <p:spPr>
          <a:xfrm>
            <a:off x="0" y="4431982"/>
            <a:ext cx="9144000" cy="1754326"/>
          </a:xfrm>
          <a:prstGeom prst="rect">
            <a:avLst/>
          </a:prstGeom>
          <a:noFill/>
        </p:spPr>
        <p:txBody>
          <a:bodyPr wrap="square" rtlCol="0">
            <a:spAutoFit/>
          </a:bodyPr>
          <a:lstStyle/>
          <a:p>
            <a:pPr algn="ctr">
              <a:buFont typeface="Arial" pitchFamily="34" charset="0"/>
              <a:buChar char="•"/>
            </a:pPr>
            <a:r>
              <a:rPr lang="en-US" sz="3600" b="1" dirty="0" smtClean="0">
                <a:solidFill>
                  <a:srgbClr val="7030A0"/>
                </a:solidFill>
              </a:rPr>
              <a:t> The importance of these variations on the food webs and higher trophic levels of the Ross Sea remain at best uncertain</a:t>
            </a:r>
            <a:endParaRPr lang="en-US" sz="36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0E18"/>
        </a:solidFill>
        <a:effectLst/>
      </p:bgPr>
    </p:bg>
    <p:spTree>
      <p:nvGrpSpPr>
        <p:cNvPr id="1" name=""/>
        <p:cNvGrpSpPr/>
        <p:nvPr/>
      </p:nvGrpSpPr>
      <p:grpSpPr>
        <a:xfrm>
          <a:off x="0" y="0"/>
          <a:ext cx="0" cy="0"/>
          <a:chOff x="0" y="0"/>
          <a:chExt cx="0" cy="0"/>
        </a:xfrm>
      </p:grpSpPr>
      <p:pic>
        <p:nvPicPr>
          <p:cNvPr id="39938" name="Picture 2" descr="arrigo"/>
          <p:cNvPicPr>
            <a:picLocks noChangeAspect="1" noChangeArrowheads="1"/>
          </p:cNvPicPr>
          <p:nvPr/>
        </p:nvPicPr>
        <p:blipFill>
          <a:blip r:embed="rId2" cstate="print"/>
          <a:srcRect t="31250" b="33000"/>
          <a:stretch>
            <a:fillRect/>
          </a:stretch>
        </p:blipFill>
        <p:spPr bwMode="auto">
          <a:xfrm>
            <a:off x="609600" y="1427163"/>
            <a:ext cx="7924800" cy="5149850"/>
          </a:xfrm>
          <a:prstGeom prst="rect">
            <a:avLst/>
          </a:prstGeom>
          <a:noFill/>
        </p:spPr>
      </p:pic>
      <p:sp>
        <p:nvSpPr>
          <p:cNvPr id="39939" name="Text Box 3"/>
          <p:cNvSpPr txBox="1">
            <a:spLocks noChangeArrowheads="1"/>
          </p:cNvSpPr>
          <p:nvPr/>
        </p:nvSpPr>
        <p:spPr bwMode="auto">
          <a:xfrm>
            <a:off x="0" y="0"/>
            <a:ext cx="9144000" cy="1190625"/>
          </a:xfrm>
          <a:prstGeom prst="rect">
            <a:avLst/>
          </a:prstGeom>
          <a:noFill/>
          <a:ln w="9525">
            <a:noFill/>
            <a:miter lim="800000"/>
            <a:headEnd/>
            <a:tailEnd/>
          </a:ln>
          <a:effectLst/>
        </p:spPr>
        <p:txBody>
          <a:bodyPr>
            <a:spAutoFit/>
          </a:bodyPr>
          <a:lstStyle/>
          <a:p>
            <a:pPr algn="ctr" eaLnBrk="0" hangingPunct="0">
              <a:spcBef>
                <a:spcPct val="50000"/>
              </a:spcBef>
            </a:pPr>
            <a:r>
              <a:rPr lang="en-US" sz="3600" b="1">
                <a:solidFill>
                  <a:srgbClr val="FFFF00"/>
                </a:solidFill>
                <a:latin typeface="Times New Roman" pitchFamily="18" charset="0"/>
              </a:rPr>
              <a:t>Phytoplankton composition in spring, 1996   (Arrigo </a:t>
            </a:r>
            <a:r>
              <a:rPr lang="en-US" sz="3600" b="1" i="1">
                <a:solidFill>
                  <a:srgbClr val="FFFF00"/>
                </a:solidFill>
                <a:latin typeface="Times New Roman" pitchFamily="18" charset="0"/>
              </a:rPr>
              <a:t>et al.</a:t>
            </a:r>
            <a:r>
              <a:rPr lang="en-US" sz="3600" b="1">
                <a:solidFill>
                  <a:srgbClr val="FFFF00"/>
                </a:solidFill>
                <a:latin typeface="Times New Roman" pitchFamily="18" charset="0"/>
              </a:rPr>
              <a:t>, 1999)</a:t>
            </a:r>
            <a:endParaRPr lang="en-US" sz="2400">
              <a:solidFill>
                <a:srgbClr val="FFFF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0E18"/>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0"/>
            <a:ext cx="9144000" cy="1066800"/>
          </a:xfrm>
          <a:prstGeom prst="rect">
            <a:avLst/>
          </a:prstGeom>
          <a:noFill/>
          <a:ln w="9525">
            <a:noFill/>
            <a:miter lim="800000"/>
            <a:headEnd/>
            <a:tailEnd/>
          </a:ln>
          <a:effectLst/>
        </p:spPr>
        <p:txBody>
          <a:bodyPr>
            <a:spAutoFit/>
          </a:bodyPr>
          <a:lstStyle/>
          <a:p>
            <a:pPr algn="ctr" eaLnBrk="0" hangingPunct="0">
              <a:spcBef>
                <a:spcPct val="50000"/>
              </a:spcBef>
            </a:pPr>
            <a:r>
              <a:rPr lang="en-US" sz="3200" b="1" u="sng">
                <a:solidFill>
                  <a:srgbClr val="FFFF00"/>
                </a:solidFill>
                <a:latin typeface="Times New Roman" pitchFamily="18" charset="0"/>
              </a:rPr>
              <a:t>Temporal/Spatial Changes in Assemblage Composition in 1996-97</a:t>
            </a:r>
          </a:p>
        </p:txBody>
      </p:sp>
      <p:pic>
        <p:nvPicPr>
          <p:cNvPr id="41987" name="Picture 3" descr="JGOFS int fuco-hex 3D"/>
          <p:cNvPicPr>
            <a:picLocks noChangeAspect="1" noChangeArrowheads="1"/>
          </p:cNvPicPr>
          <p:nvPr/>
        </p:nvPicPr>
        <p:blipFill>
          <a:blip r:embed="rId3" cstate="print"/>
          <a:srcRect/>
          <a:stretch>
            <a:fillRect/>
          </a:stretch>
        </p:blipFill>
        <p:spPr bwMode="auto">
          <a:xfrm>
            <a:off x="800100" y="1143000"/>
            <a:ext cx="7543800" cy="5334000"/>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8305800" cy="2062103"/>
          </a:xfrm>
          <a:prstGeom prst="rect">
            <a:avLst/>
          </a:prstGeom>
          <a:noFill/>
        </p:spPr>
        <p:txBody>
          <a:bodyPr wrap="square" rtlCol="0">
            <a:spAutoFit/>
          </a:bodyPr>
          <a:lstStyle/>
          <a:p>
            <a:pPr algn="ctr"/>
            <a:r>
              <a:rPr lang="en-US" sz="3200" b="1" dirty="0" smtClean="0">
                <a:latin typeface="Comic Sans MS" pitchFamily="66" charset="0"/>
              </a:rPr>
              <a:t>Currents</a:t>
            </a:r>
          </a:p>
          <a:p>
            <a:pPr algn="ctr"/>
            <a:r>
              <a:rPr lang="en-US" sz="3200" b="1" dirty="0" smtClean="0">
                <a:solidFill>
                  <a:srgbClr val="FF0000"/>
                </a:solidFill>
                <a:latin typeface="Comic Sans MS" pitchFamily="66" charset="0"/>
              </a:rPr>
              <a:t>Large-scale currents are relatively well known, with the speeds much greater than had originally been thought</a:t>
            </a:r>
            <a:endParaRPr lang="en-US" sz="3200" b="1" dirty="0">
              <a:solidFill>
                <a:srgbClr val="FF0000"/>
              </a:solidFill>
              <a:latin typeface="Comic Sans MS" pitchFamily="66" charset="0"/>
            </a:endParaRPr>
          </a:p>
        </p:txBody>
      </p:sp>
      <p:pic>
        <p:nvPicPr>
          <p:cNvPr id="3" name="Picture 2" descr="Smith et al fig 1.TIF"/>
          <p:cNvPicPr>
            <a:picLocks noChangeAspect="1"/>
          </p:cNvPicPr>
          <p:nvPr/>
        </p:nvPicPr>
        <p:blipFill>
          <a:blip r:embed="rId2" cstate="print"/>
          <a:srcRect t="10000" b="14444"/>
          <a:stretch>
            <a:fillRect/>
          </a:stretch>
        </p:blipFill>
        <p:spPr>
          <a:xfrm>
            <a:off x="2302809" y="2062103"/>
            <a:ext cx="4538382" cy="4572000"/>
          </a:xfrm>
          <a:prstGeom prst="rect">
            <a:avLst/>
          </a:prstGeom>
        </p:spPr>
      </p:pic>
      <p:sp>
        <p:nvSpPr>
          <p:cNvPr id="4" name="TextBox 3"/>
          <p:cNvSpPr txBox="1"/>
          <p:nvPr/>
        </p:nvSpPr>
        <p:spPr>
          <a:xfrm>
            <a:off x="7162800" y="6400800"/>
            <a:ext cx="1981200" cy="307777"/>
          </a:xfrm>
          <a:prstGeom prst="rect">
            <a:avLst/>
          </a:prstGeom>
          <a:noFill/>
        </p:spPr>
        <p:txBody>
          <a:bodyPr wrap="square" rtlCol="0">
            <a:spAutoFit/>
          </a:bodyPr>
          <a:lstStyle/>
          <a:p>
            <a:r>
              <a:rPr lang="en-US" sz="1400" b="1" i="1" dirty="0" smtClean="0"/>
              <a:t>Smith et al. (2007)</a:t>
            </a:r>
            <a:endParaRPr lang="en-US" sz="1400" b="1"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3_revised.png"/>
          <p:cNvPicPr>
            <a:picLocks noChangeAspect="1"/>
          </p:cNvPicPr>
          <p:nvPr/>
        </p:nvPicPr>
        <p:blipFill>
          <a:blip r:embed="rId2" cstate="print"/>
          <a:srcRect b="50000"/>
          <a:stretch>
            <a:fillRect/>
          </a:stretch>
        </p:blipFill>
        <p:spPr>
          <a:xfrm>
            <a:off x="22224" y="685800"/>
            <a:ext cx="9121776" cy="5486400"/>
          </a:xfrm>
          <a:prstGeom prst="rect">
            <a:avLst/>
          </a:prstGeom>
        </p:spPr>
      </p:pic>
      <p:sp>
        <p:nvSpPr>
          <p:cNvPr id="3" name="Rectangle 2"/>
          <p:cNvSpPr/>
          <p:nvPr/>
        </p:nvSpPr>
        <p:spPr>
          <a:xfrm>
            <a:off x="6934200" y="6172200"/>
            <a:ext cx="1749582" cy="307777"/>
          </a:xfrm>
          <a:prstGeom prst="rect">
            <a:avLst/>
          </a:prstGeom>
        </p:spPr>
        <p:txBody>
          <a:bodyPr wrap="none">
            <a:spAutoFit/>
          </a:bodyPr>
          <a:lstStyle/>
          <a:p>
            <a:r>
              <a:rPr lang="en-US" sz="1400" b="1" i="1" dirty="0" smtClean="0"/>
              <a:t>Smith et al. (in press)</a:t>
            </a:r>
            <a:endParaRPr lang="en-US" sz="14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3 currents.JPG"/>
          <p:cNvPicPr>
            <a:picLocks noChangeAspect="1"/>
          </p:cNvPicPr>
          <p:nvPr/>
        </p:nvPicPr>
        <p:blipFill>
          <a:blip r:embed="rId2" cstate="print"/>
          <a:srcRect t="8889" b="10000"/>
          <a:stretch>
            <a:fillRect/>
          </a:stretch>
        </p:blipFill>
        <p:spPr>
          <a:xfrm>
            <a:off x="1268972" y="0"/>
            <a:ext cx="6533462" cy="6858000"/>
          </a:xfrm>
          <a:prstGeom prst="rect">
            <a:avLst/>
          </a:prstGeom>
        </p:spPr>
      </p:pic>
      <p:sp>
        <p:nvSpPr>
          <p:cNvPr id="4" name="TextBox 3"/>
          <p:cNvSpPr txBox="1"/>
          <p:nvPr/>
        </p:nvSpPr>
        <p:spPr>
          <a:xfrm>
            <a:off x="7162800" y="6324600"/>
            <a:ext cx="1752600" cy="307777"/>
          </a:xfrm>
          <a:prstGeom prst="rect">
            <a:avLst/>
          </a:prstGeom>
          <a:noFill/>
        </p:spPr>
        <p:txBody>
          <a:bodyPr wrap="square" rtlCol="0">
            <a:spAutoFit/>
          </a:bodyPr>
          <a:lstStyle/>
          <a:p>
            <a:pPr algn="ctr"/>
            <a:r>
              <a:rPr lang="en-US" sz="1400" b="1" dirty="0" smtClean="0">
                <a:solidFill>
                  <a:srgbClr val="00CC00"/>
                </a:solidFill>
              </a:rPr>
              <a:t>Smith et al. (2011b)</a:t>
            </a:r>
            <a:endParaRPr lang="en-US" sz="1400" b="1" dirty="0">
              <a:solidFill>
                <a:srgbClr val="00CC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600" b="1" dirty="0">
            <a:solidFill>
              <a:srgbClr val="FF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TotalTime>
  <Words>1410</Words>
  <Application>Microsoft Office PowerPoint</Application>
  <PresentationFormat>On-screen Show (4:3)</PresentationFormat>
  <Paragraphs>270</Paragraphs>
  <Slides>43</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Office Theme</vt:lpstr>
      <vt:lpstr>Worksheet</vt:lpstr>
      <vt:lpstr>SPW 9.0 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Virginia Institute of Marine Science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wos</dc:creator>
  <cp:lastModifiedBy>David</cp:lastModifiedBy>
  <cp:revision>57</cp:revision>
  <dcterms:created xsi:type="dcterms:W3CDTF">2012-03-20T16:04:31Z</dcterms:created>
  <dcterms:modified xsi:type="dcterms:W3CDTF">2012-04-06T22:54:47Z</dcterms:modified>
</cp:coreProperties>
</file>