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62" r:id="rId4"/>
    <p:sldId id="263" r:id="rId5"/>
    <p:sldId id="272" r:id="rId6"/>
    <p:sldId id="273" r:id="rId7"/>
    <p:sldId id="270" r:id="rId8"/>
    <p:sldId id="271" r:id="rId9"/>
    <p:sldId id="257" r:id="rId10"/>
    <p:sldId id="261" r:id="rId11"/>
    <p:sldId id="264" r:id="rId12"/>
    <p:sldId id="267" r:id="rId13"/>
    <p:sldId id="268" r:id="rId14"/>
    <p:sldId id="265" r:id="rId15"/>
    <p:sldId id="258" r:id="rId16"/>
    <p:sldId id="259" r:id="rId17"/>
    <p:sldId id="260" r:id="rId18"/>
    <p:sldId id="281" r:id="rId19"/>
    <p:sldId id="282" r:id="rId20"/>
    <p:sldId id="269" r:id="rId21"/>
    <p:sldId id="279" r:id="rId22"/>
    <p:sldId id="278" r:id="rId23"/>
    <p:sldId id="276" r:id="rId24"/>
    <p:sldId id="274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29" autoAdjust="0"/>
  </p:normalViewPr>
  <p:slideViewPr>
    <p:cSldViewPr snapToGrid="0" snapToObjects="1">
      <p:cViewPr>
        <p:scale>
          <a:sx n="70" d="100"/>
          <a:sy n="70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2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8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6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8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0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13280-5B23-E843-9902-4E6192534B61}" type="datetimeFigureOut">
              <a:rPr lang="en-US" smtClean="0"/>
              <a:t>3/26/12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C6D08-9242-C848-84CC-C4413E7EC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osite Polynya.tg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7" t="75858" r="25516" b="3721"/>
          <a:stretch/>
        </p:blipFill>
        <p:spPr>
          <a:xfrm>
            <a:off x="0" y="2254767"/>
            <a:ext cx="9152695" cy="4613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477343"/>
            <a:ext cx="87524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Arial"/>
                <a:cs typeface="Arial"/>
              </a:rPr>
              <a:t>Variation in Size and Phenology of the Ross Sea </a:t>
            </a:r>
            <a:r>
              <a:rPr lang="en-US" sz="3200" b="1" i="1" dirty="0" err="1" smtClean="0">
                <a:latin typeface="Arial"/>
                <a:cs typeface="Arial"/>
              </a:rPr>
              <a:t>Polynya</a:t>
            </a:r>
            <a:r>
              <a:rPr lang="en-US" sz="3200" b="1" i="1" dirty="0" smtClean="0">
                <a:latin typeface="Arial"/>
                <a:cs typeface="Arial"/>
              </a:rPr>
              <a:t> and Relationship to Primary Production</a:t>
            </a:r>
          </a:p>
          <a:p>
            <a:pPr algn="ctr"/>
            <a:endParaRPr lang="en-US" sz="3200" b="1" dirty="0">
              <a:latin typeface="Arial"/>
              <a:cs typeface="Arial"/>
            </a:endParaRP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Kevin R.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Arrigo</a:t>
            </a:r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Stanford University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62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 time series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917"/>
            <a:ext cx="9144000" cy="5836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9596" y="301026"/>
            <a:ext cx="283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Ross Sea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12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start date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7" y="637662"/>
            <a:ext cx="7133167" cy="5607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970" y="6488668"/>
            <a:ext cx="3337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</a:p>
          <a:p>
            <a:pPr algn="ct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50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start date-SOI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2" y="905664"/>
            <a:ext cx="7694086" cy="5292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970" y="6488668"/>
            <a:ext cx="3337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</a:p>
          <a:p>
            <a:pPr algn="ct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82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length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8" y="582649"/>
            <a:ext cx="7128865" cy="5735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970" y="6488668"/>
            <a:ext cx="3337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</a:p>
          <a:p>
            <a:pPr algn="ct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27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length-SOI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7" y="955302"/>
            <a:ext cx="7535332" cy="5218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970" y="6488668"/>
            <a:ext cx="3337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</a:p>
          <a:p>
            <a:pPr algn="ct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56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length vs bloom start dat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0" y="645583"/>
            <a:ext cx="6284612" cy="5609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8970" y="6488668"/>
            <a:ext cx="3337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</a:p>
          <a:p>
            <a:pPr algn="ct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07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start data ve open water start dat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53" y="488947"/>
            <a:ext cx="6451420" cy="5691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210" y="6446937"/>
            <a:ext cx="62034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  <a:r>
              <a:rPr lang="en-US" b="1" dirty="0" smtClean="0">
                <a:latin typeface="Arial"/>
                <a:cs typeface="Arial"/>
              </a:rPr>
              <a:t>, 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  <a:p>
            <a:pPr algn="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7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 length vs open water lengt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531285"/>
            <a:ext cx="6506633" cy="5713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210" y="6446937"/>
            <a:ext cx="62034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Threshold =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  <a:r>
              <a:rPr lang="en-US" b="1" dirty="0" smtClean="0">
                <a:latin typeface="Arial"/>
                <a:cs typeface="Arial"/>
              </a:rPr>
              <a:t>, 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  <a:p>
            <a:pPr algn="r"/>
            <a:endParaRPr lang="en-US" b="1" baseline="30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867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 vs days open water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7" y="699380"/>
            <a:ext cx="6626684" cy="543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 time series.tg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88"/>
          <a:stretch/>
        </p:blipFill>
        <p:spPr>
          <a:xfrm>
            <a:off x="382813" y="1270010"/>
            <a:ext cx="8543512" cy="5043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567" y="961574"/>
            <a:ext cx="278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2002-03 High ice/Low PP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2281" y="961574"/>
            <a:ext cx="303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2011-12 Normal ice/Low PP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67" y="3683002"/>
            <a:ext cx="337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2004-05 Normal ice/Normal PP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2281" y="3683002"/>
            <a:ext cx="310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2001-02 Normal ice/High PP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596" y="301026"/>
            <a:ext cx="283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Ross Sea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5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s_masks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21248" r="9608" b="20752"/>
          <a:stretch/>
        </p:blipFill>
        <p:spPr>
          <a:xfrm rot="10800000">
            <a:off x="0" y="-2"/>
            <a:ext cx="9144000" cy="6987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6284" y="803479"/>
            <a:ext cx="1519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Ross Sea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9284" y="1172811"/>
            <a:ext cx="2699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Ross Sea </a:t>
            </a:r>
            <a:r>
              <a:rPr lang="en-US" sz="2400" dirty="0" err="1" smtClean="0">
                <a:latin typeface="Arial"/>
                <a:cs typeface="Arial"/>
              </a:rPr>
              <a:t>Polynya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16714" y="1415143"/>
            <a:ext cx="1306287" cy="1632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069114" y="1127454"/>
            <a:ext cx="1306287" cy="1632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3483426" y="1753383"/>
            <a:ext cx="850967" cy="47534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700691" y="1415143"/>
            <a:ext cx="579273" cy="15602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2713" y="1132503"/>
            <a:ext cx="189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Terra Nova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Bay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3372" y="2202934"/>
            <a:ext cx="146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McMurdo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86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4825" y="301026"/>
            <a:ext cx="3685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Terra Nova Bay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  <p:pic>
        <p:nvPicPr>
          <p:cNvPr id="10" name="Picture 9" descr="Open water time seriesTNB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350"/>
            <a:ext cx="9144000" cy="52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0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 time seriesTNB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000"/>
            <a:ext cx="9144000" cy="56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4825" y="301026"/>
            <a:ext cx="3685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Terra Nova Bay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274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 time seriesTNB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000"/>
            <a:ext cx="9144000" cy="56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4825" y="301026"/>
            <a:ext cx="3685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Terra Nova Bay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34825" y="3429000"/>
            <a:ext cx="380342" cy="3803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44475" y="4290483"/>
            <a:ext cx="380342" cy="3803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68173" y="2093842"/>
            <a:ext cx="1527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R</a:t>
            </a:r>
            <a:r>
              <a:rPr lang="en-US" sz="2400" b="1" baseline="30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 = 0.46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4833" y="2751667"/>
            <a:ext cx="7501222" cy="21484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360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osite Polynya.tg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6" t="75337" r="25112"/>
          <a:stretch/>
        </p:blipFill>
        <p:spPr>
          <a:xfrm>
            <a:off x="2336152" y="2763873"/>
            <a:ext cx="6694764" cy="3936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2924" y="5143107"/>
            <a:ext cx="227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Ross Sea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319" y="4246984"/>
            <a:ext cx="293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Terra Nova Bay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4821" y="5317872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McMurdo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5247" y="301026"/>
            <a:ext cx="33649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Start of Spring Bloom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(PP &gt; 200 mg C m</a:t>
            </a:r>
            <a:r>
              <a:rPr lang="en-US" b="1" baseline="30000" dirty="0" smtClean="0">
                <a:latin typeface="Arial"/>
                <a:cs typeface="Arial"/>
              </a:rPr>
              <a:t>-2</a:t>
            </a:r>
            <a:r>
              <a:rPr lang="en-US" b="1" dirty="0" smtClean="0">
                <a:latin typeface="Arial"/>
                <a:cs typeface="Arial"/>
              </a:rPr>
              <a:t> d</a:t>
            </a:r>
            <a:r>
              <a:rPr lang="en-US" b="1" baseline="30000" dirty="0" smtClean="0">
                <a:latin typeface="Arial"/>
                <a:cs typeface="Arial"/>
              </a:rPr>
              <a:t>-1</a:t>
            </a:r>
            <a:r>
              <a:rPr lang="en-US" b="1" dirty="0" smtClean="0">
                <a:latin typeface="Arial"/>
                <a:cs typeface="Arial"/>
              </a:rPr>
              <a:t>)</a:t>
            </a:r>
            <a:endParaRPr lang="en-US" b="1" baseline="30000" dirty="0" smtClean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333" y="1285245"/>
            <a:ext cx="7842249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Ross Sea             Terra Nova Bay                McMurdo</a:t>
            </a:r>
          </a:p>
          <a:p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                  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                      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endParaRPr lang="en-US" sz="2400" b="1" dirty="0" smtClean="0"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400" b="1" dirty="0" smtClean="0">
                <a:latin typeface="Arial"/>
                <a:cs typeface="Arial"/>
              </a:rPr>
              <a:t>  </a:t>
            </a:r>
            <a:endParaRPr lang="en-US" sz="12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 Nov 20 ± 13.2        Dec 4 ± 10.1               Dec 14 ± 18.1</a:t>
            </a:r>
          </a:p>
          <a:p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31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osite Polynya.tg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6" t="75337" r="25112"/>
          <a:stretch/>
        </p:blipFill>
        <p:spPr>
          <a:xfrm>
            <a:off x="2336152" y="2763873"/>
            <a:ext cx="6694764" cy="3936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2924" y="5143107"/>
            <a:ext cx="227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Ross Sea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319" y="4246984"/>
            <a:ext cx="293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Terra Nova Bay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404" y="5317872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McMurdo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Polynya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3093" y="301026"/>
            <a:ext cx="416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Annual Primary Production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(g C m</a:t>
            </a:r>
            <a:r>
              <a:rPr lang="en-US" sz="2400" b="1" baseline="30000" dirty="0" smtClean="0">
                <a:latin typeface="Arial"/>
                <a:cs typeface="Arial"/>
              </a:rPr>
              <a:t>-2 </a:t>
            </a:r>
            <a:r>
              <a:rPr lang="en-US" sz="2400" b="1" dirty="0" smtClean="0">
                <a:latin typeface="Arial"/>
                <a:cs typeface="Arial"/>
              </a:rPr>
              <a:t>yr</a:t>
            </a:r>
            <a:r>
              <a:rPr lang="en-US" sz="2400" b="1" baseline="30000" dirty="0" smtClean="0">
                <a:latin typeface="Arial"/>
                <a:cs typeface="Arial"/>
              </a:rPr>
              <a:t>-1</a:t>
            </a:r>
            <a:r>
              <a:rPr lang="en-US" sz="2400" b="1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333" y="1285245"/>
            <a:ext cx="7842249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Ross Sea             Terra Nova Bay                McMurdo</a:t>
            </a:r>
          </a:p>
          <a:p>
            <a:r>
              <a:rPr lang="en-US" sz="2400" b="1" u="sng" dirty="0" smtClean="0">
                <a:latin typeface="Arial"/>
                <a:cs typeface="Arial"/>
              </a:rPr>
              <a:t>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                  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                       </a:t>
            </a:r>
            <a:r>
              <a:rPr lang="en-US" sz="2400" b="1" u="sng" dirty="0" err="1" smtClean="0">
                <a:latin typeface="Arial"/>
                <a:cs typeface="Arial"/>
              </a:rPr>
              <a:t>Polynya</a:t>
            </a:r>
            <a:r>
              <a:rPr lang="en-US" sz="2400" b="1" u="sng" dirty="0" smtClean="0">
                <a:latin typeface="Arial"/>
                <a:cs typeface="Arial"/>
              </a:rPr>
              <a:t> </a:t>
            </a:r>
            <a:endParaRPr lang="en-US" sz="2400" b="1" dirty="0" smtClean="0"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2400" b="1" dirty="0" smtClean="0">
                <a:latin typeface="Arial"/>
                <a:cs typeface="Arial"/>
              </a:rPr>
              <a:t>  </a:t>
            </a:r>
            <a:endParaRPr lang="en-US" sz="1200" b="1" dirty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  87 ± 24                      53 ± 19                          38 ± 21</a:t>
            </a:r>
          </a:p>
        </p:txBody>
      </p:sp>
    </p:spTree>
    <p:extLst>
      <p:ext uri="{BB962C8B-B14F-4D97-AF65-F5344CB8AC3E}">
        <p14:creationId xmlns:p14="http://schemas.microsoft.com/office/powerpoint/2010/main" val="3551434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1970" y="301026"/>
            <a:ext cx="203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Conclusions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671" y="1317026"/>
            <a:ext cx="82823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No secular trends in </a:t>
            </a:r>
            <a:r>
              <a:rPr lang="en-US" sz="2400" dirty="0" err="1" smtClean="0">
                <a:latin typeface="Arial"/>
                <a:cs typeface="Arial"/>
              </a:rPr>
              <a:t>polynya</a:t>
            </a:r>
            <a:r>
              <a:rPr lang="en-US" sz="2400" dirty="0" smtClean="0">
                <a:latin typeface="Arial"/>
                <a:cs typeface="Arial"/>
              </a:rPr>
              <a:t> size or date of formation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No relationship to SOI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No secular trend in the magnitude of primary production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Except for Terra Nova Bay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No relationship to SOI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High spatial and temporal variability in primary production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Phytoplankton bloom timing related to timing of </a:t>
            </a:r>
            <a:r>
              <a:rPr lang="en-US" sz="2400" dirty="0" err="1" smtClean="0">
                <a:latin typeface="Arial"/>
                <a:cs typeface="Arial"/>
              </a:rPr>
              <a:t>polynya</a:t>
            </a:r>
            <a:r>
              <a:rPr lang="en-US" sz="2400" dirty="0" smtClean="0">
                <a:latin typeface="Arial"/>
                <a:cs typeface="Arial"/>
              </a:rPr>
              <a:t> formation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Length of bloom related to </a:t>
            </a:r>
            <a:r>
              <a:rPr lang="en-US" sz="2400" dirty="0" err="1" smtClean="0">
                <a:latin typeface="Arial"/>
                <a:cs typeface="Arial"/>
              </a:rPr>
              <a:t>polynya</a:t>
            </a:r>
            <a:r>
              <a:rPr lang="en-US" sz="2400" dirty="0" smtClean="0">
                <a:latin typeface="Arial"/>
                <a:cs typeface="Arial"/>
              </a:rPr>
              <a:t> persistence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Driven mostly by timing of ice retreat</a:t>
            </a:r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99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water time series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284"/>
            <a:ext cx="9144000" cy="5350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9596" y="301026"/>
            <a:ext cx="283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Ross Sea </a:t>
            </a:r>
            <a:r>
              <a:rPr lang="en-US" sz="2400" b="1" dirty="0" err="1" smtClean="0">
                <a:latin typeface="Arial"/>
                <a:cs typeface="Arial"/>
              </a:rPr>
              <a:t>Polynya</a:t>
            </a:r>
            <a:endParaRPr lang="en-US" sz="24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83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osite Polynya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water start date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" y="829410"/>
            <a:ext cx="7059042" cy="5531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962" y="6488668"/>
            <a:ext cx="29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142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water start date-SOI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6" y="879907"/>
            <a:ext cx="7672917" cy="5296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962" y="6488668"/>
            <a:ext cx="29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86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gth Open Water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2" y="487897"/>
            <a:ext cx="7161815" cy="5703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962" y="6488668"/>
            <a:ext cx="29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64692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gth Open Water-SOI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6" y="814917"/>
            <a:ext cx="7755579" cy="5379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962" y="6488668"/>
            <a:ext cx="292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Threshold = 100,000 km</a:t>
            </a:r>
            <a:r>
              <a:rPr lang="en-US" b="1" baseline="30000" dirty="0" smtClean="0"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308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osite PP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5191</TotalTime>
  <Words>295</Words>
  <Application>Microsoft Macintosh PowerPoint</Application>
  <PresentationFormat>On-screen Show (4:3)</PresentationFormat>
  <Paragraphs>67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Kevin/Arrigo</dc:creator>
  <cp:lastModifiedBy>Kevin/Arrigo</cp:lastModifiedBy>
  <cp:revision>30</cp:revision>
  <dcterms:created xsi:type="dcterms:W3CDTF">2012-03-23T23:09:39Z</dcterms:created>
  <dcterms:modified xsi:type="dcterms:W3CDTF">2012-03-27T20:01:21Z</dcterms:modified>
</cp:coreProperties>
</file>