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86" r:id="rId5"/>
    <p:sldId id="259" r:id="rId6"/>
    <p:sldId id="287" r:id="rId7"/>
    <p:sldId id="261" r:id="rId8"/>
    <p:sldId id="260" r:id="rId9"/>
    <p:sldId id="258" r:id="rId10"/>
    <p:sldId id="263" r:id="rId11"/>
    <p:sldId id="262" r:id="rId12"/>
    <p:sldId id="264" r:id="rId13"/>
    <p:sldId id="266" r:id="rId14"/>
    <p:sldId id="268" r:id="rId15"/>
    <p:sldId id="267" r:id="rId16"/>
    <p:sldId id="281" r:id="rId17"/>
    <p:sldId id="269" r:id="rId18"/>
    <p:sldId id="283" r:id="rId19"/>
    <p:sldId id="271" r:id="rId20"/>
    <p:sldId id="272" r:id="rId21"/>
    <p:sldId id="274" r:id="rId22"/>
    <p:sldId id="273" r:id="rId23"/>
    <p:sldId id="275" r:id="rId24"/>
    <p:sldId id="280" r:id="rId25"/>
    <p:sldId id="277" r:id="rId26"/>
    <p:sldId id="278" r:id="rId27"/>
    <p:sldId id="279" r:id="rId28"/>
    <p:sldId id="282" r:id="rId29"/>
    <p:sldId id="285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2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ntarctic\Ant-RossSea\Toothfish\toothfishdata_10020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numRef>
              <c:f>Sheet1!$A$17:$A$28</c:f>
              <c:numCache>
                <c:formatCode>General</c:formatCode>
                <c:ptCount val="1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</c:numCache>
            </c:numRef>
          </c:cat>
          <c:val>
            <c:numRef>
              <c:f>Sheet1!$C$17:$C$29</c:f>
              <c:numCache>
                <c:formatCode>General</c:formatCode>
                <c:ptCount val="13"/>
                <c:pt idx="0">
                  <c:v>0.128</c:v>
                </c:pt>
                <c:pt idx="1">
                  <c:v>42</c:v>
                </c:pt>
                <c:pt idx="2">
                  <c:v>297</c:v>
                </c:pt>
                <c:pt idx="3">
                  <c:v>751</c:v>
                </c:pt>
                <c:pt idx="4">
                  <c:v>604</c:v>
                </c:pt>
                <c:pt idx="5">
                  <c:v>1358</c:v>
                </c:pt>
                <c:pt idx="6">
                  <c:v>1774</c:v>
                </c:pt>
                <c:pt idx="7">
                  <c:v>2177</c:v>
                </c:pt>
                <c:pt idx="8">
                  <c:v>3207</c:v>
                </c:pt>
                <c:pt idx="9">
                  <c:v>3388</c:v>
                </c:pt>
                <c:pt idx="10">
                  <c:v>2856</c:v>
                </c:pt>
                <c:pt idx="11">
                  <c:v>2901</c:v>
                </c:pt>
                <c:pt idx="12">
                  <c:v>3183</c:v>
                </c:pt>
              </c:numCache>
            </c:numRef>
          </c:val>
        </c:ser>
        <c:axId val="49674112"/>
        <c:axId val="49675648"/>
      </c:barChart>
      <c:catAx>
        <c:axId val="49674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49675648"/>
        <c:crosses val="autoZero"/>
        <c:auto val="1"/>
        <c:lblAlgn val="ctr"/>
        <c:lblOffset val="100"/>
      </c:catAx>
      <c:valAx>
        <c:axId val="496756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49674112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E144-80A2-48C6-8A25-593F0AA9DD8A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D3C-EC98-46C9-8EA7-D474B88F8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E144-80A2-48C6-8A25-593F0AA9DD8A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D3C-EC98-46C9-8EA7-D474B88F8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E144-80A2-48C6-8A25-593F0AA9DD8A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D3C-EC98-46C9-8EA7-D474B88F8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E144-80A2-48C6-8A25-593F0AA9DD8A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D3C-EC98-46C9-8EA7-D474B88F8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E144-80A2-48C6-8A25-593F0AA9DD8A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D3C-EC98-46C9-8EA7-D474B88F8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E144-80A2-48C6-8A25-593F0AA9DD8A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D3C-EC98-46C9-8EA7-D474B88F8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E144-80A2-48C6-8A25-593F0AA9DD8A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D3C-EC98-46C9-8EA7-D474B88F8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E144-80A2-48C6-8A25-593F0AA9DD8A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D3C-EC98-46C9-8EA7-D474B88F8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E144-80A2-48C6-8A25-593F0AA9DD8A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D3C-EC98-46C9-8EA7-D474B88F8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E144-80A2-48C6-8A25-593F0AA9DD8A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D3C-EC98-46C9-8EA7-D474B88F8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E144-80A2-48C6-8A25-593F0AA9DD8A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0D3C-EC98-46C9-8EA7-D474B88F8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E144-80A2-48C6-8A25-593F0AA9DD8A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0D3C-EC98-46C9-8EA7-D474B88F8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95400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RESPONSE OF ROSS SEA ORGANISMS TO INTERANNUAL AND DECADAL CLIMATE </a:t>
            </a:r>
            <a:r>
              <a:rPr lang="en-US" sz="4000" b="1" dirty="0" smtClean="0"/>
              <a:t>VARIATION,</a:t>
            </a:r>
          </a:p>
          <a:p>
            <a:pPr algn="ctr"/>
            <a:r>
              <a:rPr lang="en-US" sz="2000" b="1" dirty="0" smtClean="0"/>
              <a:t>AND TO OTHER FACTORS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468165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" y="18294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Testa</a:t>
            </a:r>
            <a:r>
              <a:rPr lang="en-US" sz="2400" b="1" dirty="0"/>
              <a:t>, J.W., G. </a:t>
            </a:r>
            <a:r>
              <a:rPr lang="en-US" sz="2400" b="1" dirty="0" err="1"/>
              <a:t>Oehlert</a:t>
            </a:r>
            <a:r>
              <a:rPr lang="en-US" sz="2400" b="1" dirty="0"/>
              <a:t>, D.G. </a:t>
            </a:r>
            <a:r>
              <a:rPr lang="en-US" sz="2400" b="1" dirty="0" err="1"/>
              <a:t>Ainley</a:t>
            </a:r>
            <a:r>
              <a:rPr lang="en-US" sz="2400" b="1" dirty="0"/>
              <a:t>, J.L. </a:t>
            </a:r>
            <a:r>
              <a:rPr lang="en-US" sz="2400" b="1" dirty="0" err="1"/>
              <a:t>Bengtson</a:t>
            </a:r>
            <a:r>
              <a:rPr lang="en-US" sz="2400" b="1" dirty="0"/>
              <a:t>, D.B. </a:t>
            </a:r>
            <a:r>
              <a:rPr lang="en-US" sz="2400" b="1" dirty="0" err="1"/>
              <a:t>Siniff</a:t>
            </a:r>
            <a:r>
              <a:rPr lang="en-US" sz="2400" b="1" dirty="0"/>
              <a:t>, R.M. Law, D. </a:t>
            </a:r>
            <a:r>
              <a:rPr lang="en-US" sz="2400" b="1" dirty="0" err="1"/>
              <a:t>Rounsevell</a:t>
            </a:r>
            <a:r>
              <a:rPr lang="en-US" sz="2400" b="1" dirty="0"/>
              <a:t>. 1991. Temporal variability in Antarctic marine ecosystems: periodic fluctuations in the </a:t>
            </a:r>
            <a:r>
              <a:rPr lang="en-US" sz="2400" b="1" dirty="0" err="1"/>
              <a:t>phocid</a:t>
            </a:r>
            <a:r>
              <a:rPr lang="en-US" sz="2400" b="1" dirty="0"/>
              <a:t> seals.  </a:t>
            </a:r>
            <a:r>
              <a:rPr lang="en-US" sz="2400" b="1" dirty="0" err="1"/>
              <a:t>Canad</a:t>
            </a:r>
            <a:r>
              <a:rPr lang="en-US" sz="2400" b="1" dirty="0"/>
              <a:t>. J. Fish. </a:t>
            </a:r>
            <a:r>
              <a:rPr lang="en-US" sz="2400" b="1" dirty="0" err="1"/>
              <a:t>Aquat</a:t>
            </a:r>
            <a:r>
              <a:rPr lang="en-US" sz="2400" b="1" dirty="0"/>
              <a:t>. Sci. 48: 631-639.</a:t>
            </a:r>
          </a:p>
        </p:txBody>
      </p:sp>
      <p:sp>
        <p:nvSpPr>
          <p:cNvPr id="4" name="Right Arrow 3"/>
          <p:cNvSpPr/>
          <p:nvPr/>
        </p:nvSpPr>
        <p:spPr>
          <a:xfrm rot="12419117">
            <a:off x="5724134" y="5638823"/>
            <a:ext cx="45224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0363188">
            <a:off x="3880834" y="4544545"/>
            <a:ext cx="45224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4724400"/>
            <a:ext cx="225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WESE pup production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5943600"/>
            <a:ext cx="155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LESE visitation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72326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29200" y="152400"/>
            <a:ext cx="1973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McMurdo Sound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362200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Macquarie Island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4648200"/>
            <a:ext cx="2730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~ 5-yr cycles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334000"/>
            <a:ext cx="75543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Weddell seal cycles in phase with SOI;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Leopard seal cycles in phase with SOI thru 1960s,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then SOI led by 0.25 cycles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81000" y="291405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Hadley, G.L., J.J.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Rotella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R.A.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Garrott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2007. Influence of maternal characteristics and oceanographic conditions on survival and recruitment probabilities of Weddell seals.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Oikos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116: 601–613.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144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Weddell seals breed in McMurdo Sound and then disperse out into the Ross Sea during the winter.</a:t>
            </a:r>
            <a:endParaRPr lang="en-US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r="19243"/>
          <a:stretch>
            <a:fillRect/>
          </a:stretch>
        </p:blipFill>
        <p:spPr bwMode="auto">
          <a:xfrm>
            <a:off x="505996" y="2470150"/>
            <a:ext cx="3837404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664" y="2438400"/>
            <a:ext cx="37722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43200" y="2514600"/>
            <a:ext cx="1550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ADULT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FEMALES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2667000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PUPS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"/>
            <a:ext cx="762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Annual </a:t>
            </a:r>
            <a:r>
              <a:rPr lang="en-US" sz="2800" b="1" dirty="0" smtClean="0"/>
              <a:t>recruitment probability was </a:t>
            </a:r>
            <a:r>
              <a:rPr lang="en-US" sz="2800" b="1" dirty="0"/>
              <a:t>positively related to </a:t>
            </a:r>
            <a:r>
              <a:rPr lang="en-US" sz="2800" b="1" dirty="0" smtClean="0"/>
              <a:t>sea-ice </a:t>
            </a:r>
            <a:r>
              <a:rPr lang="en-US" sz="2800" b="1" dirty="0"/>
              <a:t>extent in </a:t>
            </a:r>
            <a:r>
              <a:rPr lang="en-US" sz="2800" b="1" dirty="0" smtClean="0"/>
              <a:t>previous winter. </a:t>
            </a:r>
            <a:r>
              <a:rPr lang="en-US" sz="2800" b="1" dirty="0" smtClean="0"/>
              <a:t>[&gt;SIE also means larger polynya]</a:t>
            </a:r>
          </a:p>
          <a:p>
            <a:endParaRPr lang="en-US" sz="2800" b="1" dirty="0"/>
          </a:p>
          <a:p>
            <a:r>
              <a:rPr lang="en-US" sz="2800" b="1" dirty="0" smtClean="0"/>
              <a:t>No relationship found to pup post-weaning survival</a:t>
            </a:r>
          </a:p>
          <a:p>
            <a:endParaRPr lang="en-US" sz="2800" b="1" dirty="0"/>
          </a:p>
          <a:p>
            <a:r>
              <a:rPr lang="en-US" sz="2800" b="1" dirty="0" smtClean="0"/>
              <a:t>No relationship to SOI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8600" y="10674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Proffitt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K.M., R.A.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Garrott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J.J.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Rotella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K.E. Wheatley. 2007. Environmental and senescent related variations in Weddell seal body mass: implications for age-specific reproductive performance.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Oikos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116: 1683-1690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b="17078"/>
          <a:stretch>
            <a:fillRect/>
          </a:stretch>
        </p:blipFill>
        <p:spPr bwMode="auto">
          <a:xfrm>
            <a:off x="152400" y="2057400"/>
            <a:ext cx="5112711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0" y="1676400"/>
            <a:ext cx="335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Maternal body mass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higher following summers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with low sea-ice cover and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positive phases of SOI.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371671"/>
            <a:ext cx="7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MASS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02135" y="2762071"/>
            <a:ext cx="931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Low ice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High ice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715000"/>
            <a:ext cx="3636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Interpretation: +SOI means +SIE and</a:t>
            </a:r>
          </a:p>
          <a:p>
            <a:r>
              <a:rPr lang="en-US" b="1" dirty="0" smtClean="0"/>
              <a:t>+polynya size (K&amp;C 2002); less sea</a:t>
            </a:r>
          </a:p>
          <a:p>
            <a:r>
              <a:rPr lang="en-US" b="1" dirty="0" smtClean="0"/>
              <a:t>Ice early means higher pp?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2400" y="2286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Proffitt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K.M., R.A.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Garrott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J.J.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Rotella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D.B.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Siniff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J.W.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Testa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2007. Exploring linkages between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abiotic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oceanographic processes and a top-trophic predator in an Antarctic ecosystem. Ecosystems 10: 119–126.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b="21448"/>
          <a:stretch>
            <a:fillRect/>
          </a:stretch>
        </p:blipFill>
        <p:spPr bwMode="auto">
          <a:xfrm>
            <a:off x="555946" y="1676400"/>
            <a:ext cx="7978454" cy="279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49530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Pup weaning mass (measure of female foraging prior to and during pup rearing) positively correlated with SOI and sea-ice extent during previous summer (</a:t>
            </a:r>
            <a:r>
              <a:rPr lang="en-US" sz="2800" b="1" dirty="0" err="1" smtClean="0">
                <a:solidFill>
                  <a:srgbClr val="FF0000"/>
                </a:solidFill>
              </a:rPr>
              <a:t>MinExtent</a:t>
            </a:r>
            <a:r>
              <a:rPr lang="en-US" sz="2800" b="1" dirty="0" smtClean="0">
                <a:solidFill>
                  <a:srgbClr val="FF0000"/>
                </a:solidFill>
              </a:rPr>
              <a:t>).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291508" y="2925634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Mass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64202" y="4114800"/>
            <a:ext cx="484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Summer SOI                                             Summer SIE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ea typeface="Times New Roman" pitchFamily="18" charset="0"/>
                <a:cs typeface="Calibri" pitchFamily="34" charset="0"/>
              </a:rPr>
              <a:t>Ainley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, D.G.,  N. </a:t>
            </a:r>
            <a:r>
              <a:rPr lang="en-US" sz="2400" b="1" dirty="0" err="1" smtClean="0">
                <a:ea typeface="Times New Roman" pitchFamily="18" charset="0"/>
                <a:cs typeface="Calibri" pitchFamily="34" charset="0"/>
              </a:rPr>
              <a:t>Nur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, J.T. Eastman, G. Ballard, C.L. Parkinson, C.W. Evans,  A.L. </a:t>
            </a:r>
            <a:r>
              <a:rPr lang="en-US" sz="2400" b="1" dirty="0" err="1" smtClean="0">
                <a:ea typeface="Times New Roman" pitchFamily="18" charset="0"/>
                <a:cs typeface="Calibri" pitchFamily="34" charset="0"/>
              </a:rPr>
              <a:t>DeVries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 2012.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Decadal trends in abundance, size and condition of Antarctic toothfish in McMurdo Sound, Antarctica, 1972-2011. Fish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&amp; Fisheries, provisionally accepted (revision  in review)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2" descr="E:\Antarctic\Ant-RossSea\Toothfish\Art Data\figs\Fig 9A.tif"/>
          <p:cNvPicPr/>
          <p:nvPr/>
        </p:nvPicPr>
        <p:blipFill>
          <a:blip r:embed="rId2" cstate="print"/>
          <a:srcRect t="14244" b="14001"/>
          <a:stretch>
            <a:fillRect/>
          </a:stretch>
        </p:blipFill>
        <p:spPr bwMode="auto">
          <a:xfrm>
            <a:off x="990600" y="2362200"/>
            <a:ext cx="701039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42921" y="2209800"/>
            <a:ext cx="375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5588 fish caught, 1972-2011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41675" y="5181600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WINTER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49530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(KM2)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5791200"/>
            <a:ext cx="8862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MORE ICE ENCOURAGES MORE LARGE TOOTHFISH TO MIGRATE SOUTH?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PROTECTED FROM PREDATION? ATTRACTED TO HIGHER COASTAL PRODUCTIVITY?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762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La Mesa, M. et al. 2010.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Inﬂuence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environmental conditions on spatial distribution and abundance of early life stages of Antarctic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silverﬁsh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in the Ross Sea.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Antarct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Sci. 22: 243-255.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6767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13716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1997-98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2766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1999-00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5181600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2003-04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1219200"/>
            <a:ext cx="2979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Arrigo</a:t>
            </a:r>
            <a:r>
              <a:rPr lang="en-US" sz="2000" b="1" dirty="0" smtClean="0"/>
              <a:t> &amp; Van </a:t>
            </a:r>
            <a:r>
              <a:rPr lang="en-US" sz="2000" b="1" dirty="0" err="1" smtClean="0"/>
              <a:t>Dijken</a:t>
            </a:r>
            <a:r>
              <a:rPr lang="en-US" sz="2000" b="1" dirty="0" smtClean="0"/>
              <a:t> 2004; </a:t>
            </a:r>
          </a:p>
          <a:p>
            <a:r>
              <a:rPr lang="en-US" sz="2000" b="1" dirty="0" err="1" smtClean="0"/>
              <a:t>Cavalieri</a:t>
            </a:r>
            <a:r>
              <a:rPr lang="en-US" sz="2000" b="1" dirty="0" smtClean="0"/>
              <a:t> et al. 2004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1905000"/>
            <a:ext cx="374217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heavy </a:t>
            </a:r>
            <a:r>
              <a:rPr lang="en-US" sz="2000" b="1" dirty="0" smtClean="0">
                <a:solidFill>
                  <a:srgbClr val="FF0000"/>
                </a:solidFill>
              </a:rPr>
              <a:t>sea </a:t>
            </a:r>
            <a:r>
              <a:rPr lang="en-US" sz="2000" b="1" dirty="0" smtClean="0">
                <a:solidFill>
                  <a:srgbClr val="FF0000"/>
                </a:solidFill>
              </a:rPr>
              <a:t>ice, Low </a:t>
            </a:r>
            <a:r>
              <a:rPr lang="en-US" sz="2000" b="1" dirty="0" smtClean="0">
                <a:solidFill>
                  <a:srgbClr val="FF0000"/>
                </a:solidFill>
              </a:rPr>
              <a:t>Prim </a:t>
            </a:r>
            <a:r>
              <a:rPr lang="en-US" sz="2000" b="1" dirty="0" smtClean="0">
                <a:solidFill>
                  <a:srgbClr val="FF0000"/>
                </a:solidFill>
              </a:rPr>
              <a:t>Prod;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Early life stages practically absent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Prim </a:t>
            </a:r>
            <a:r>
              <a:rPr lang="en-US" sz="2400" b="1" dirty="0" smtClean="0">
                <a:solidFill>
                  <a:srgbClr val="FF0000"/>
                </a:solidFill>
              </a:rPr>
              <a:t>Prod and ice cover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‘</a:t>
            </a:r>
            <a:r>
              <a:rPr lang="en-US" sz="2400" b="1" dirty="0" smtClean="0">
                <a:solidFill>
                  <a:srgbClr val="FF0000"/>
                </a:solidFill>
              </a:rPr>
              <a:t>normal’;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Abundant early  stages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Polynya delayed,  reducing early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stages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710899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SUMMARY</a:t>
            </a:r>
          </a:p>
          <a:p>
            <a:r>
              <a:rPr lang="en-US" sz="2400" b="1" dirty="0" smtClean="0"/>
              <a:t>With greater SIE (larger polynya, too), positive SOI: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ADPE – smaller colony 5 years later (</a:t>
            </a:r>
            <a:r>
              <a:rPr lang="en-US" sz="2400" b="1" dirty="0" err="1" smtClean="0"/>
              <a:t>juv</a:t>
            </a:r>
            <a:r>
              <a:rPr lang="en-US" sz="2400" b="1" dirty="0" smtClean="0"/>
              <a:t> survival)</a:t>
            </a:r>
          </a:p>
          <a:p>
            <a:r>
              <a:rPr lang="en-US" sz="2400" b="1" dirty="0" smtClean="0"/>
              <a:t>EMPE – fewer chicks 5 years later (</a:t>
            </a:r>
            <a:r>
              <a:rPr lang="en-US" sz="2400" b="1" dirty="0" err="1" smtClean="0"/>
              <a:t>juv</a:t>
            </a:r>
            <a:r>
              <a:rPr lang="en-US" sz="2400" b="1" dirty="0" smtClean="0"/>
              <a:t> survival)</a:t>
            </a:r>
          </a:p>
          <a:p>
            <a:r>
              <a:rPr lang="en-US" sz="2400" b="1" dirty="0" smtClean="0"/>
              <a:t>             -  more chicks in present year (adult well being)</a:t>
            </a:r>
          </a:p>
          <a:p>
            <a:r>
              <a:rPr lang="en-US" sz="2400" b="1" dirty="0" smtClean="0"/>
              <a:t>LESE – more </a:t>
            </a:r>
            <a:r>
              <a:rPr lang="en-US" sz="2400" b="1" dirty="0" err="1" smtClean="0"/>
              <a:t>subadult</a:t>
            </a:r>
            <a:r>
              <a:rPr lang="en-US" sz="2400" b="1" dirty="0" smtClean="0"/>
              <a:t> males visit Macquarie Island</a:t>
            </a:r>
          </a:p>
          <a:p>
            <a:r>
              <a:rPr lang="en-US" sz="2400" b="1" dirty="0" smtClean="0"/>
              <a:t>WESE – more pups</a:t>
            </a:r>
          </a:p>
          <a:p>
            <a:r>
              <a:rPr lang="en-US" sz="2400" b="1" dirty="0" smtClean="0"/>
              <a:t>             Ice previous </a:t>
            </a:r>
            <a:r>
              <a:rPr lang="en-US" sz="2400" b="1" dirty="0" smtClean="0"/>
              <a:t> Winter (Sept)</a:t>
            </a:r>
            <a:endParaRPr lang="en-US" sz="2400" b="1" dirty="0" smtClean="0"/>
          </a:p>
          <a:p>
            <a:r>
              <a:rPr lang="en-US" sz="2400" b="1" dirty="0" smtClean="0"/>
              <a:t>           - higher annual recruitment (more females pup)</a:t>
            </a:r>
          </a:p>
          <a:p>
            <a:r>
              <a:rPr lang="en-US" sz="2400" b="1" dirty="0" smtClean="0"/>
              <a:t>           - maternal body mass higher</a:t>
            </a:r>
          </a:p>
          <a:p>
            <a:r>
              <a:rPr lang="en-US" sz="2400" b="1" dirty="0" smtClean="0"/>
              <a:t>           - pup weaning mass higher</a:t>
            </a:r>
          </a:p>
          <a:p>
            <a:r>
              <a:rPr lang="en-US" sz="2400" b="1" dirty="0" smtClean="0"/>
              <a:t>Toothfish – larger fish in </a:t>
            </a:r>
            <a:r>
              <a:rPr lang="en-US" sz="2400" b="1" dirty="0" err="1" smtClean="0"/>
              <a:t>McM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Snd</a:t>
            </a:r>
            <a:endParaRPr lang="en-US" sz="2400" b="1" dirty="0" smtClean="0"/>
          </a:p>
          <a:p>
            <a:r>
              <a:rPr lang="en-US" sz="2400" b="1" dirty="0" smtClean="0"/>
              <a:t>Silverfish – benefit from more open water, higher PP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600200"/>
            <a:ext cx="8287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Decadal and longer term population fluctuation</a:t>
            </a:r>
            <a:endParaRPr lang="en-US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737" y="1905000"/>
            <a:ext cx="7033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INTERANNUAL/ENSO-SCALE </a:t>
            </a:r>
          </a:p>
          <a:p>
            <a:pPr algn="ctr"/>
            <a:r>
              <a:rPr lang="en-US" sz="3600" b="1" dirty="0" smtClean="0"/>
              <a:t>RESPONSES TO CLIMATE VARIATION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Ainley</a:t>
            </a:r>
            <a:r>
              <a:rPr lang="en-US" sz="2400" b="1" dirty="0" smtClean="0"/>
              <a:t>, D.G., E.D. Clarke, K. </a:t>
            </a:r>
            <a:r>
              <a:rPr lang="en-US" sz="2400" b="1" dirty="0" err="1" smtClean="0"/>
              <a:t>Arrigo</a:t>
            </a:r>
            <a:r>
              <a:rPr lang="en-US" sz="2400" b="1" dirty="0" smtClean="0"/>
              <a:t>, W.R. Fraser, A. Kato, K.J. Barton, P.R. Wilson. 2005. Decadal-scale changes in the climate and biota of the Pacific sector of the Southern Ocean, 1950s to the 1990s. </a:t>
            </a:r>
            <a:r>
              <a:rPr lang="en-US" sz="2400" b="1" dirty="0" err="1" smtClean="0"/>
              <a:t>Antarct</a:t>
            </a:r>
            <a:r>
              <a:rPr lang="en-US" sz="2400" b="1" dirty="0" smtClean="0"/>
              <a:t>. Sci. 17: 171-182.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599" y="1736566"/>
            <a:ext cx="3857625" cy="504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2133600"/>
            <a:ext cx="13195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SAM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Winter</a:t>
            </a:r>
          </a:p>
          <a:p>
            <a:r>
              <a:rPr lang="en-US" b="1" dirty="0" smtClean="0"/>
              <a:t>Air Temp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Relative</a:t>
            </a:r>
          </a:p>
          <a:p>
            <a:r>
              <a:rPr lang="en-US" b="1" dirty="0" smtClean="0"/>
              <a:t>Wind speed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2209800"/>
            <a:ext cx="14352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Polynya Area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Ice thickness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Salinity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MCDW Temp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895600" y="4267200"/>
            <a:ext cx="1905000" cy="1143000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992940"/>
            <a:ext cx="15263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ADELIE</a:t>
            </a:r>
          </a:p>
          <a:p>
            <a:r>
              <a:rPr lang="en-US" sz="2400" b="1" dirty="0" smtClean="0"/>
              <a:t>PENGUINS</a:t>
            </a:r>
          </a:p>
          <a:p>
            <a:r>
              <a:rPr lang="en-US" sz="2400" b="1" dirty="0" smtClean="0"/>
              <a:t>ROSS</a:t>
            </a:r>
          </a:p>
          <a:p>
            <a:r>
              <a:rPr lang="en-US" sz="2400" b="1" dirty="0" smtClean="0"/>
              <a:t>ISLAND</a:t>
            </a:r>
            <a:endParaRPr lang="en-US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2543175"/>
            <a:ext cx="91154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76800" y="2590800"/>
            <a:ext cx="3642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 smtClean="0"/>
          </a:p>
          <a:p>
            <a:r>
              <a:rPr lang="en-US" sz="3600" b="1" dirty="0" smtClean="0"/>
              <a:t>-</a:t>
            </a:r>
          </a:p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971800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0"/>
            <a:ext cx="389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+</a:t>
            </a:r>
          </a:p>
          <a:p>
            <a:r>
              <a:rPr lang="en-US" sz="3200" b="1" dirty="0" smtClean="0"/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3657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+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44240" y="3581400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-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2133600"/>
            <a:ext cx="756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ICE                                    WINTER</a:t>
            </a:r>
          </a:p>
          <a:p>
            <a:r>
              <a:rPr lang="en-US" b="1" dirty="0" smtClean="0"/>
              <a:t>THICKNESS   WIND        TEMP         SAM             n               p                R2            </a:t>
            </a:r>
            <a:r>
              <a:rPr lang="en-US" b="1" dirty="0" err="1" smtClean="0"/>
              <a:t>R2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3575" y="5105400"/>
            <a:ext cx="79308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ADPE </a:t>
            </a:r>
            <a:r>
              <a:rPr lang="en-US" sz="2400" b="1" dirty="0" smtClean="0">
                <a:solidFill>
                  <a:srgbClr val="FF0000"/>
                </a:solidFill>
              </a:rPr>
              <a:t>INCREASE </a:t>
            </a:r>
            <a:r>
              <a:rPr lang="en-US" sz="2400" b="1" dirty="0" smtClean="0">
                <a:solidFill>
                  <a:srgbClr val="FF0000"/>
                </a:solidFill>
              </a:rPr>
              <a:t>WITH +SAM, +WINDS, THINNER ICE = MORE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OPEN COAST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EMPE </a:t>
            </a:r>
            <a:r>
              <a:rPr lang="en-US" sz="2400" b="1" dirty="0" smtClean="0">
                <a:solidFill>
                  <a:srgbClr val="FF0000"/>
                </a:solidFill>
              </a:rPr>
              <a:t>DO BETTER WITH – SAM, –WIND, THICKER ICE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250261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8600"/>
            <a:ext cx="2581275" cy="639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629400" y="990600"/>
            <a:ext cx="202087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Emperor Penguin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err="1" smtClean="0"/>
              <a:t>Adelie</a:t>
            </a:r>
            <a:r>
              <a:rPr lang="en-US" sz="2000" b="1" dirty="0" smtClean="0"/>
              <a:t>, Royds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err="1" smtClean="0"/>
              <a:t>Adelie</a:t>
            </a:r>
            <a:r>
              <a:rPr lang="en-US" sz="2000" b="1" dirty="0" smtClean="0"/>
              <a:t>, Bird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err="1" smtClean="0"/>
              <a:t>Adelie</a:t>
            </a:r>
            <a:r>
              <a:rPr lang="en-US" sz="2000" b="1" dirty="0" smtClean="0"/>
              <a:t>, Crozier</a:t>
            </a:r>
            <a:endParaRPr lang="en-US" sz="2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1000" y="95071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Dayton, P.K. 1989.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Interdecadal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variation in an Antarctic sponge and its predators from oceanographic climate shifts. Science 245: 1484–1486.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981200"/>
            <a:ext cx="79745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1960s: anchor ice (&amp; platelet ice), no </a:t>
            </a:r>
            <a:r>
              <a:rPr lang="en-US" sz="2000" b="1" dirty="0" err="1" smtClean="0"/>
              <a:t>Homaxinella</a:t>
            </a:r>
            <a:r>
              <a:rPr lang="en-US" sz="2000" b="1" dirty="0" smtClean="0"/>
              <a:t> sponge</a:t>
            </a:r>
          </a:p>
          <a:p>
            <a:r>
              <a:rPr lang="en-US" sz="2000" b="1" dirty="0" smtClean="0"/>
              <a:t>Mid-1970s: anchor ice formation reduced, invasion of </a:t>
            </a:r>
            <a:r>
              <a:rPr lang="en-US" sz="2000" b="1" dirty="0" err="1" smtClean="0"/>
              <a:t>Homaxinella</a:t>
            </a:r>
            <a:endParaRPr lang="en-US" sz="2000" b="1" dirty="0" smtClean="0"/>
          </a:p>
          <a:p>
            <a:r>
              <a:rPr lang="en-US" sz="2000" b="1" dirty="0" smtClean="0"/>
              <a:t>Early-1980s: anchor ice (&amp; platelet ice) reappeared, </a:t>
            </a:r>
            <a:r>
              <a:rPr lang="en-US" sz="2000" b="1" dirty="0" err="1" smtClean="0"/>
              <a:t>Homaxinella</a:t>
            </a:r>
            <a:r>
              <a:rPr lang="en-US" sz="2000" b="1" dirty="0" smtClean="0"/>
              <a:t> sponge </a:t>
            </a:r>
          </a:p>
          <a:p>
            <a:r>
              <a:rPr lang="en-US" sz="2000" b="1" dirty="0" smtClean="0"/>
              <a:t>        disappear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70726" y="1447800"/>
            <a:ext cx="347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Eastern McMurdo Sound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581400"/>
            <a:ext cx="8162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Periods of northward flow of cold water, from beneath</a:t>
            </a:r>
          </a:p>
          <a:p>
            <a:r>
              <a:rPr lang="en-US" sz="2400" b="1" dirty="0" smtClean="0"/>
              <a:t>Ice Shelf bring conditions for anchor and platelet ice formation</a:t>
            </a:r>
            <a:endParaRPr lang="en-US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981200"/>
            <a:ext cx="7003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FINALLY, CHANGES IN POPULATIONS NOT RELATED TO</a:t>
            </a:r>
          </a:p>
          <a:p>
            <a:pPr algn="ctr"/>
            <a:r>
              <a:rPr lang="en-US" sz="2400" b="1" dirty="0" smtClean="0"/>
              <a:t>CLIMATE VARIATION</a:t>
            </a:r>
            <a:endParaRPr lang="en-US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990600"/>
            <a:ext cx="723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51816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REMOVE MINKE WHALES AND ADELIE PENGUINS INCREASE (COMPETITIVE RELEASE) AND, POSSIBLY, EMPEROR PENGUINS DECREASE (KIILLER WHALE PREY SWITCHING)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85731" y="2557469"/>
            <a:ext cx="250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IWC AREAS V &amp; VI</a:t>
            </a:r>
            <a:endParaRPr lang="en-US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150" y="533400"/>
            <a:ext cx="69977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76800" y="838200"/>
            <a:ext cx="276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EMPE, PT GEOLOGIE</a:t>
            </a:r>
            <a:endParaRPr lang="en-US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b="27801"/>
          <a:stretch>
            <a:fillRect/>
          </a:stretch>
        </p:blipFill>
        <p:spPr bwMode="auto">
          <a:xfrm>
            <a:off x="1206912" y="381000"/>
            <a:ext cx="664168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6200000">
            <a:off x="-359280" y="1959481"/>
            <a:ext cx="27394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Penguin Foraging</a:t>
            </a:r>
          </a:p>
          <a:p>
            <a:r>
              <a:rPr lang="en-US" sz="2800" b="1" dirty="0" smtClean="0"/>
              <a:t> Trip Duration (h)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2514600"/>
            <a:ext cx="11593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Whales</a:t>
            </a:r>
          </a:p>
          <a:p>
            <a:r>
              <a:rPr lang="en-US" sz="2400" b="1" dirty="0" smtClean="0"/>
              <a:t>present</a:t>
            </a: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53200" y="2743200"/>
            <a:ext cx="914400" cy="2286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200" y="5105400"/>
            <a:ext cx="248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ROSS ISLAND</a:t>
            </a:r>
          </a:p>
          <a:p>
            <a:pPr algn="ctr"/>
            <a:r>
              <a:rPr lang="en-US" sz="2400" b="1" dirty="0" smtClean="0"/>
              <a:t>ADELIE PENGUINS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962400" y="1219200"/>
            <a:ext cx="3810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05600" y="1295400"/>
            <a:ext cx="1524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05200" y="3048000"/>
            <a:ext cx="6858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77000" y="3048000"/>
            <a:ext cx="3048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008-SP-0277-R1-Fig-1-sm"/>
          <p:cNvPicPr>
            <a:picLocks noChangeAspect="1" noChangeArrowheads="1"/>
          </p:cNvPicPr>
          <p:nvPr/>
        </p:nvPicPr>
        <p:blipFill>
          <a:blip r:embed="rId2" cstate="print"/>
          <a:srcRect b="49612"/>
          <a:stretch>
            <a:fillRect/>
          </a:stretch>
        </p:blipFill>
        <p:spPr bwMode="auto">
          <a:xfrm>
            <a:off x="342900" y="2209800"/>
            <a:ext cx="4000500" cy="286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E:\Antarctic\Ant-RossSea\Toothfish\Art Data\figs\Figure 1.jpg"/>
          <p:cNvPicPr>
            <a:picLocks noChangeAspect="1" noChangeArrowheads="1"/>
          </p:cNvPicPr>
          <p:nvPr/>
        </p:nvPicPr>
        <p:blipFill>
          <a:blip r:embed="rId3" cstate="print"/>
          <a:srcRect l="18750" r="21250"/>
          <a:stretch>
            <a:fillRect/>
          </a:stretch>
        </p:blipFill>
        <p:spPr bwMode="auto">
          <a:xfrm>
            <a:off x="4724400" y="1752600"/>
            <a:ext cx="3657600" cy="4572000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4800" y="18871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Testa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J.W., </a:t>
            </a:r>
            <a:r>
              <a:rPr kumimoji="0" lang="en-A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Sinniff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D.B., Ross, M.J. &amp; Winter, J.D. 1985. Weddell seal – Antarctic cod interactions in McMurdo Sound, Antarctica. </a:t>
            </a:r>
            <a:r>
              <a:rPr kumimoji="0" lang="en-A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kumimoji="0" lang="en-A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Seigfried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W.R., </a:t>
            </a:r>
            <a:r>
              <a:rPr kumimoji="0" lang="en-A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Condy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P.R. &amp; Laws, R.M., </a:t>
            </a:r>
            <a:r>
              <a:rPr kumimoji="0" lang="en-A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eds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A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Antarctic nutrient cycles and food webs</a:t>
            </a:r>
            <a:r>
              <a:rPr kumimoji="0" lang="en-A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Heidelberg: Springer, 561–565.</a:t>
            </a: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486400"/>
            <a:ext cx="371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MORE WESE, FEWER TOOTHFISH</a:t>
            </a:r>
            <a:endParaRPr lang="en-US" sz="2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1.png"/>
          <p:cNvPicPr/>
          <p:nvPr/>
        </p:nvPicPr>
        <p:blipFill>
          <a:blip r:embed="rId2" cstate="print"/>
          <a:srcRect b="10093"/>
          <a:stretch>
            <a:fillRect/>
          </a:stretch>
        </p:blipFill>
        <p:spPr>
          <a:xfrm>
            <a:off x="2362200" y="457200"/>
            <a:ext cx="2819400" cy="2514600"/>
          </a:xfrm>
          <a:prstGeom prst="rect">
            <a:avLst/>
          </a:prstGeom>
        </p:spPr>
      </p:pic>
      <p:graphicFrame>
        <p:nvGraphicFramePr>
          <p:cNvPr id="3" name="Chart 2"/>
          <p:cNvGraphicFramePr/>
          <p:nvPr/>
        </p:nvGraphicFramePr>
        <p:xfrm>
          <a:off x="533400" y="3048000"/>
          <a:ext cx="4572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934418" y="1315418"/>
            <a:ext cx="1842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KILLER WHALES</a:t>
            </a:r>
          </a:p>
          <a:p>
            <a:r>
              <a:rPr lang="en-US" sz="2000" b="1" dirty="0" smtClean="0"/>
              <a:t>PER SIGHTING</a:t>
            </a:r>
            <a:endParaRPr lang="en-US" sz="2000" b="1" dirty="0"/>
          </a:p>
        </p:txBody>
      </p:sp>
      <p:pic>
        <p:nvPicPr>
          <p:cNvPr id="5" name="Picture 4" descr="E:\Antarctic\Ant-RossSea\Toothfish\Art Data\figs\FIG 8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9050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38800" y="1524000"/>
            <a:ext cx="317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TOOTHFISH PREVALENCE, CPUE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620869"/>
            <a:ext cx="201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INDUSTRIAL CATCH</a:t>
            </a:r>
          </a:p>
          <a:p>
            <a:r>
              <a:rPr lang="en-US" b="1" dirty="0" smtClean="0"/>
              <a:t>OF TOOTHFISH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4800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19800" y="1524000"/>
            <a:ext cx="1995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SST / IST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36220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Cold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5359" y="2450068"/>
            <a:ext cx="76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Warm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76200"/>
            <a:ext cx="3620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KWOK &amp; COMISO 2002</a:t>
            </a:r>
            <a:endParaRPr lang="en-US" sz="2800" b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3429000"/>
            <a:ext cx="49479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4267200"/>
            <a:ext cx="1947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SIE + SIC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37356" y="5638800"/>
            <a:ext cx="704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More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563880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Less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914400"/>
            <a:ext cx="2779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ANOMALIES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57200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SOI &gt; 0                                       SOI &lt; -1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5638800"/>
            <a:ext cx="2926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NOTE STRONGEST SIGNAL IN</a:t>
            </a:r>
          </a:p>
          <a:p>
            <a:r>
              <a:rPr lang="en-US" b="1" dirty="0" smtClean="0"/>
              <a:t>EASTERN ROSS SEA SECTOR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29431" y="3124200"/>
            <a:ext cx="30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 Nina                            El Nino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2821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CONCLUSION: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ROSS SEA FOOD WEB IS EXTREMELY CLOSELY COUPLED, </a:t>
            </a:r>
          </a:p>
          <a:p>
            <a:pPr algn="ctr"/>
            <a:r>
              <a:rPr lang="en-US" sz="2400" b="1" dirty="0" smtClean="0"/>
              <a:t>AT LEAST MIDDLE TO UPPER  LEVELS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1423988"/>
            <a:ext cx="83915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81875" y="5791200"/>
            <a:ext cx="2385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PARKINSON 2002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446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AS LARGE SCALE SEA-ICE SEASON INCREASES, THAT IN THE ROSS SEA COASTAL</a:t>
            </a:r>
          </a:p>
          <a:p>
            <a:pPr algn="ctr"/>
            <a:r>
              <a:rPr lang="en-US" sz="2000" b="1" dirty="0" smtClean="0"/>
              <a:t>POLYNAS DECREASES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Wilson, P.R., D.G. </a:t>
            </a:r>
            <a:r>
              <a:rPr lang="en-US" b="1" dirty="0" err="1"/>
              <a:t>Ainley</a:t>
            </a:r>
            <a:r>
              <a:rPr lang="en-US" b="1" dirty="0"/>
              <a:t>, N. </a:t>
            </a:r>
            <a:r>
              <a:rPr lang="en-US" b="1" dirty="0" err="1"/>
              <a:t>Nur</a:t>
            </a:r>
            <a:r>
              <a:rPr lang="en-US" b="1" dirty="0"/>
              <a:t>, S.S. Jacobs, K.J. Barton, G. Ballard, J.C. </a:t>
            </a:r>
            <a:r>
              <a:rPr lang="en-US" b="1" dirty="0" err="1"/>
              <a:t>Comiso</a:t>
            </a:r>
            <a:r>
              <a:rPr lang="en-US" b="1" dirty="0"/>
              <a:t>. 2001. Adélie Penguin population change in the Pacific Sector of Antarctica: Relation to sea-ice extent and the Antarctic Circumpolar Current. Mar. Ecol. </a:t>
            </a:r>
            <a:r>
              <a:rPr lang="en-US" b="1" dirty="0" err="1"/>
              <a:t>Prog</a:t>
            </a:r>
            <a:r>
              <a:rPr lang="en-US" b="1" dirty="0"/>
              <a:t>. Ser. 213: 301-309.</a:t>
            </a:r>
          </a:p>
        </p:txBody>
      </p:sp>
      <p:pic>
        <p:nvPicPr>
          <p:cNvPr id="16386" name="Picture 2" descr="E:\My Pictures\0203Images\BeaufortBeach.JPG"/>
          <p:cNvPicPr>
            <a:picLocks noChangeAspect="1" noChangeArrowheads="1"/>
          </p:cNvPicPr>
          <p:nvPr/>
        </p:nvPicPr>
        <p:blipFill>
          <a:blip r:embed="rId2" cstate="print"/>
          <a:srcRect t="18421" b="7895"/>
          <a:stretch>
            <a:fillRect/>
          </a:stretch>
        </p:blipFill>
        <p:spPr bwMode="auto">
          <a:xfrm>
            <a:off x="4775200" y="1447800"/>
            <a:ext cx="3860800" cy="213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7400" y="16002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1959-1997</a:t>
            </a:r>
            <a:endParaRPr lang="en-US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t="9189"/>
          <a:stretch>
            <a:fillRect/>
          </a:stretch>
        </p:blipFill>
        <p:spPr bwMode="auto">
          <a:xfrm>
            <a:off x="152400" y="4191000"/>
            <a:ext cx="46577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371600"/>
            <a:ext cx="322756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0391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819470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4775"/>
            <a:ext cx="46228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69663"/>
            <a:ext cx="4495800" cy="540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546252" y="3244334"/>
            <a:ext cx="214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#: p &gt; 0.2; *p &lt; 0.001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5867400" cy="51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5715000"/>
            <a:ext cx="8751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Correlations significant only in eastern (175-130W); consistent with</a:t>
            </a:r>
          </a:p>
          <a:p>
            <a:pPr algn="ctr"/>
            <a:r>
              <a:rPr lang="en-US" sz="2400" b="1" dirty="0" smtClean="0"/>
              <a:t> </a:t>
            </a:r>
            <a:r>
              <a:rPr lang="en-US" sz="2400" b="1" dirty="0" err="1" smtClean="0"/>
              <a:t>Kowk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Comiso</a:t>
            </a:r>
            <a:r>
              <a:rPr lang="en-US" sz="2400" b="1" dirty="0" smtClean="0"/>
              <a:t> 2002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5800" y="3048000"/>
            <a:ext cx="381000" cy="457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419600" y="3581400"/>
            <a:ext cx="457200" cy="152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810000" y="3657600"/>
            <a:ext cx="533400" cy="76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429000" y="3200400"/>
            <a:ext cx="304800" cy="381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29000" y="2743200"/>
            <a:ext cx="457200" cy="3048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30540"/>
            <a:ext cx="72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Barber-Meyer, S.M., G.L.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Kooyman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P.J.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Ponganis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2008. Trends in western Ross Sea emperor penguin chick abundances and their relationships to climate. Antarctic Science 20 (1), 3–11.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03766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Antarctic\Ant-RossSea\Emps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752600"/>
            <a:ext cx="3429000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0" y="4114800"/>
            <a:ext cx="3441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SIE &amp; SST, 160E to 130W, 50S – 78S</a:t>
            </a:r>
          </a:p>
          <a:p>
            <a:r>
              <a:rPr lang="en-US" dirty="0" smtClean="0"/>
              <a:t>SOI, SAM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4800600"/>
            <a:ext cx="4653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Crozier &amp; Beaufort: pos SIE winter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and </a:t>
            </a:r>
            <a:r>
              <a:rPr lang="en-US" sz="2400" b="1" dirty="0" err="1" smtClean="0">
                <a:solidFill>
                  <a:srgbClr val="FF0000"/>
                </a:solidFill>
              </a:rPr>
              <a:t>neg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SIE </a:t>
            </a:r>
            <a:r>
              <a:rPr lang="en-US" sz="2400" b="1" dirty="0" smtClean="0">
                <a:solidFill>
                  <a:srgbClr val="FF0000"/>
                </a:solidFill>
              </a:rPr>
              <a:t>winter 5YL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2250" y="1688068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1983 - 2005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5638800"/>
            <a:ext cx="5026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Interpretation: associated with +SIE is more wind</a:t>
            </a:r>
          </a:p>
          <a:p>
            <a:r>
              <a:rPr lang="en-US" dirty="0" smtClean="0"/>
              <a:t>and thus more polynya for this winter-breeding</a:t>
            </a:r>
          </a:p>
          <a:p>
            <a:r>
              <a:rPr lang="en-US" dirty="0" smtClean="0"/>
              <a:t>species; the lagged –SIE must have something to do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juv</a:t>
            </a:r>
            <a:r>
              <a:rPr lang="en-US" dirty="0" smtClean="0"/>
              <a:t> survival.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1247</Words>
  <Application>Microsoft Office PowerPoint</Application>
  <PresentationFormat>On-screen Show (4:3)</PresentationFormat>
  <Paragraphs>203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40</cp:revision>
  <dcterms:created xsi:type="dcterms:W3CDTF">2012-03-08T19:37:44Z</dcterms:created>
  <dcterms:modified xsi:type="dcterms:W3CDTF">2012-03-27T03:52:33Z</dcterms:modified>
</cp:coreProperties>
</file>