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2" r:id="rId3"/>
    <p:sldId id="256" r:id="rId4"/>
    <p:sldId id="258" r:id="rId5"/>
    <p:sldId id="260" r:id="rId6"/>
    <p:sldId id="257"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79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BB5A339-52D9-4D9C-86BE-A89DB60F5FD3}" type="datetimeFigureOut">
              <a:rPr lang="en-US" smtClean="0"/>
              <a:t>3/26/2012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C8A3CC-E561-4BE5-8D68-7E9A0684A70F}" type="slidenum">
              <a:rPr lang="en-US" smtClean="0"/>
              <a:t>‹#›</a:t>
            </a:fld>
            <a:endParaRPr lang="en-US"/>
          </a:p>
        </p:txBody>
      </p:sp>
    </p:spTree>
    <p:extLst>
      <p:ext uri="{BB962C8B-B14F-4D97-AF65-F5344CB8AC3E}">
        <p14:creationId xmlns:p14="http://schemas.microsoft.com/office/powerpoint/2010/main" val="2215073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B5A339-52D9-4D9C-86BE-A89DB60F5FD3}" type="datetimeFigureOut">
              <a:rPr lang="en-US" smtClean="0"/>
              <a:t>3/26/2012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C8A3CC-E561-4BE5-8D68-7E9A0684A70F}" type="slidenum">
              <a:rPr lang="en-US" smtClean="0"/>
              <a:t>‹#›</a:t>
            </a:fld>
            <a:endParaRPr lang="en-US"/>
          </a:p>
        </p:txBody>
      </p:sp>
    </p:spTree>
    <p:extLst>
      <p:ext uri="{BB962C8B-B14F-4D97-AF65-F5344CB8AC3E}">
        <p14:creationId xmlns:p14="http://schemas.microsoft.com/office/powerpoint/2010/main" val="71659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B5A339-52D9-4D9C-86BE-A89DB60F5FD3}" type="datetimeFigureOut">
              <a:rPr lang="en-US" smtClean="0"/>
              <a:t>3/26/2012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C8A3CC-E561-4BE5-8D68-7E9A0684A70F}" type="slidenum">
              <a:rPr lang="en-US" smtClean="0"/>
              <a:t>‹#›</a:t>
            </a:fld>
            <a:endParaRPr lang="en-US"/>
          </a:p>
        </p:txBody>
      </p:sp>
    </p:spTree>
    <p:extLst>
      <p:ext uri="{BB962C8B-B14F-4D97-AF65-F5344CB8AC3E}">
        <p14:creationId xmlns:p14="http://schemas.microsoft.com/office/powerpoint/2010/main" val="1599840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B5A339-52D9-4D9C-86BE-A89DB60F5FD3}" type="datetimeFigureOut">
              <a:rPr lang="en-US" smtClean="0"/>
              <a:t>3/26/2012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C8A3CC-E561-4BE5-8D68-7E9A0684A70F}" type="slidenum">
              <a:rPr lang="en-US" smtClean="0"/>
              <a:t>‹#›</a:t>
            </a:fld>
            <a:endParaRPr lang="en-US"/>
          </a:p>
        </p:txBody>
      </p:sp>
    </p:spTree>
    <p:extLst>
      <p:ext uri="{BB962C8B-B14F-4D97-AF65-F5344CB8AC3E}">
        <p14:creationId xmlns:p14="http://schemas.microsoft.com/office/powerpoint/2010/main" val="2519811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B5A339-52D9-4D9C-86BE-A89DB60F5FD3}" type="datetimeFigureOut">
              <a:rPr lang="en-US" smtClean="0"/>
              <a:t>3/26/2012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C8A3CC-E561-4BE5-8D68-7E9A0684A70F}" type="slidenum">
              <a:rPr lang="en-US" smtClean="0"/>
              <a:t>‹#›</a:t>
            </a:fld>
            <a:endParaRPr lang="en-US"/>
          </a:p>
        </p:txBody>
      </p:sp>
    </p:spTree>
    <p:extLst>
      <p:ext uri="{BB962C8B-B14F-4D97-AF65-F5344CB8AC3E}">
        <p14:creationId xmlns:p14="http://schemas.microsoft.com/office/powerpoint/2010/main" val="734940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B5A339-52D9-4D9C-86BE-A89DB60F5FD3}" type="datetimeFigureOut">
              <a:rPr lang="en-US" smtClean="0"/>
              <a:t>3/26/2012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C8A3CC-E561-4BE5-8D68-7E9A0684A70F}" type="slidenum">
              <a:rPr lang="en-US" smtClean="0"/>
              <a:t>‹#›</a:t>
            </a:fld>
            <a:endParaRPr lang="en-US"/>
          </a:p>
        </p:txBody>
      </p:sp>
    </p:spTree>
    <p:extLst>
      <p:ext uri="{BB962C8B-B14F-4D97-AF65-F5344CB8AC3E}">
        <p14:creationId xmlns:p14="http://schemas.microsoft.com/office/powerpoint/2010/main" val="1005302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B5A339-52D9-4D9C-86BE-A89DB60F5FD3}" type="datetimeFigureOut">
              <a:rPr lang="en-US" smtClean="0"/>
              <a:t>3/26/2012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C8A3CC-E561-4BE5-8D68-7E9A0684A70F}" type="slidenum">
              <a:rPr lang="en-US" smtClean="0"/>
              <a:t>‹#›</a:t>
            </a:fld>
            <a:endParaRPr lang="en-US"/>
          </a:p>
        </p:txBody>
      </p:sp>
    </p:spTree>
    <p:extLst>
      <p:ext uri="{BB962C8B-B14F-4D97-AF65-F5344CB8AC3E}">
        <p14:creationId xmlns:p14="http://schemas.microsoft.com/office/powerpoint/2010/main" val="3150665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B5A339-52D9-4D9C-86BE-A89DB60F5FD3}" type="datetimeFigureOut">
              <a:rPr lang="en-US" smtClean="0"/>
              <a:t>3/26/2012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C8A3CC-E561-4BE5-8D68-7E9A0684A70F}" type="slidenum">
              <a:rPr lang="en-US" smtClean="0"/>
              <a:t>‹#›</a:t>
            </a:fld>
            <a:endParaRPr lang="en-US"/>
          </a:p>
        </p:txBody>
      </p:sp>
    </p:spTree>
    <p:extLst>
      <p:ext uri="{BB962C8B-B14F-4D97-AF65-F5344CB8AC3E}">
        <p14:creationId xmlns:p14="http://schemas.microsoft.com/office/powerpoint/2010/main" val="1045812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B5A339-52D9-4D9C-86BE-A89DB60F5FD3}" type="datetimeFigureOut">
              <a:rPr lang="en-US" smtClean="0"/>
              <a:t>3/26/2012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C8A3CC-E561-4BE5-8D68-7E9A0684A70F}" type="slidenum">
              <a:rPr lang="en-US" smtClean="0"/>
              <a:t>‹#›</a:t>
            </a:fld>
            <a:endParaRPr lang="en-US"/>
          </a:p>
        </p:txBody>
      </p:sp>
    </p:spTree>
    <p:extLst>
      <p:ext uri="{BB962C8B-B14F-4D97-AF65-F5344CB8AC3E}">
        <p14:creationId xmlns:p14="http://schemas.microsoft.com/office/powerpoint/2010/main" val="1198127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B5A339-52D9-4D9C-86BE-A89DB60F5FD3}" type="datetimeFigureOut">
              <a:rPr lang="en-US" smtClean="0"/>
              <a:t>3/26/2012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C8A3CC-E561-4BE5-8D68-7E9A0684A70F}" type="slidenum">
              <a:rPr lang="en-US" smtClean="0"/>
              <a:t>‹#›</a:t>
            </a:fld>
            <a:endParaRPr lang="en-US"/>
          </a:p>
        </p:txBody>
      </p:sp>
    </p:spTree>
    <p:extLst>
      <p:ext uri="{BB962C8B-B14F-4D97-AF65-F5344CB8AC3E}">
        <p14:creationId xmlns:p14="http://schemas.microsoft.com/office/powerpoint/2010/main" val="1871194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B5A339-52D9-4D9C-86BE-A89DB60F5FD3}" type="datetimeFigureOut">
              <a:rPr lang="en-US" smtClean="0"/>
              <a:t>3/26/2012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C8A3CC-E561-4BE5-8D68-7E9A0684A70F}" type="slidenum">
              <a:rPr lang="en-US" smtClean="0"/>
              <a:t>‹#›</a:t>
            </a:fld>
            <a:endParaRPr lang="en-US"/>
          </a:p>
        </p:txBody>
      </p:sp>
    </p:spTree>
    <p:extLst>
      <p:ext uri="{BB962C8B-B14F-4D97-AF65-F5344CB8AC3E}">
        <p14:creationId xmlns:p14="http://schemas.microsoft.com/office/powerpoint/2010/main" val="2719386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B5A339-52D9-4D9C-86BE-A89DB60F5FD3}" type="datetimeFigureOut">
              <a:rPr lang="en-US" smtClean="0"/>
              <a:t>3/26/2012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C8A3CC-E561-4BE5-8D68-7E9A0684A70F}" type="slidenum">
              <a:rPr lang="en-US" smtClean="0"/>
              <a:t>‹#›</a:t>
            </a:fld>
            <a:endParaRPr lang="en-US"/>
          </a:p>
        </p:txBody>
      </p:sp>
    </p:spTree>
    <p:extLst>
      <p:ext uri="{BB962C8B-B14F-4D97-AF65-F5344CB8AC3E}">
        <p14:creationId xmlns:p14="http://schemas.microsoft.com/office/powerpoint/2010/main" val="29675357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Next Steps in the MPA Debate</a:t>
            </a:r>
            <a:endParaRPr lang="en-US" dirty="0"/>
          </a:p>
        </p:txBody>
      </p:sp>
      <p:sp>
        <p:nvSpPr>
          <p:cNvPr id="3" name="Subtitle 2"/>
          <p:cNvSpPr>
            <a:spLocks noGrp="1"/>
          </p:cNvSpPr>
          <p:nvPr>
            <p:ph type="subTitle" idx="1"/>
          </p:nvPr>
        </p:nvSpPr>
        <p:spPr/>
        <p:txBody>
          <a:bodyPr/>
          <a:lstStyle/>
          <a:p>
            <a:r>
              <a:rPr lang="en-US" dirty="0" smtClean="0"/>
              <a:t>Perspectives of G. Watters</a:t>
            </a:r>
            <a:endParaRPr lang="en-US" dirty="0"/>
          </a:p>
        </p:txBody>
      </p:sp>
    </p:spTree>
    <p:extLst>
      <p:ext uri="{BB962C8B-B14F-4D97-AF65-F5344CB8AC3E}">
        <p14:creationId xmlns:p14="http://schemas.microsoft.com/office/powerpoint/2010/main" val="16299947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fontScale="92500" lnSpcReduction="20000"/>
          </a:bodyPr>
          <a:lstStyle/>
          <a:p>
            <a:pPr>
              <a:spcBef>
                <a:spcPts val="1200"/>
              </a:spcBef>
            </a:pPr>
            <a:r>
              <a:rPr lang="en-US" dirty="0" smtClean="0"/>
              <a:t>US Delegation to CCAMLR hopes to submit and negotiate a formal proposal for an MPA in part of the Ross Sea region</a:t>
            </a:r>
          </a:p>
          <a:p>
            <a:pPr>
              <a:spcBef>
                <a:spcPts val="1200"/>
              </a:spcBef>
            </a:pPr>
            <a:r>
              <a:rPr lang="en-US" dirty="0" smtClean="0"/>
              <a:t>It may not be possible to achieve consensus on new </a:t>
            </a:r>
            <a:r>
              <a:rPr lang="en-US" smtClean="0"/>
              <a:t>MPAs without </a:t>
            </a:r>
            <a:r>
              <a:rPr lang="en-US" dirty="0" smtClean="0"/>
              <a:t>1) management plans and 2) research and monitoring plans</a:t>
            </a:r>
          </a:p>
          <a:p>
            <a:pPr>
              <a:spcBef>
                <a:spcPts val="1200"/>
              </a:spcBef>
            </a:pPr>
            <a:r>
              <a:rPr lang="en-US" dirty="0" smtClean="0"/>
              <a:t>US Delegation is working on both, and we hope that this workshop can help flesh out #2</a:t>
            </a:r>
          </a:p>
          <a:p>
            <a:pPr>
              <a:spcBef>
                <a:spcPts val="1200"/>
              </a:spcBef>
            </a:pPr>
            <a:r>
              <a:rPr lang="en-US" dirty="0" smtClean="0"/>
              <a:t>Agreement of new Conservation Measure (CM) in 2011 defines some requirements</a:t>
            </a:r>
            <a:endParaRPr lang="en-US" dirty="0"/>
          </a:p>
        </p:txBody>
      </p:sp>
    </p:spTree>
    <p:extLst>
      <p:ext uri="{BB962C8B-B14F-4D97-AF65-F5344CB8AC3E}">
        <p14:creationId xmlns:p14="http://schemas.microsoft.com/office/powerpoint/2010/main" val="6951118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600" dirty="0" smtClean="0"/>
              <a:t>General framework for MPAs (CM 91-04)</a:t>
            </a:r>
            <a:endParaRPr lang="en-US" sz="3600" dirty="0"/>
          </a:p>
        </p:txBody>
      </p:sp>
      <p:sp>
        <p:nvSpPr>
          <p:cNvPr id="5" name="Content Placeholder 4"/>
          <p:cNvSpPr>
            <a:spLocks noGrp="1"/>
          </p:cNvSpPr>
          <p:nvPr>
            <p:ph idx="1"/>
          </p:nvPr>
        </p:nvSpPr>
        <p:spPr/>
        <p:txBody>
          <a:bodyPr>
            <a:normAutofit fontScale="92500" lnSpcReduction="10000"/>
          </a:bodyPr>
          <a:lstStyle/>
          <a:p>
            <a:pPr marL="0" indent="0">
              <a:buNone/>
            </a:pPr>
            <a:r>
              <a:rPr lang="en-US" dirty="0" smtClean="0"/>
              <a:t>5.  The Commission will … adopt a research and monitoring plan for an MPA.</a:t>
            </a:r>
          </a:p>
          <a:p>
            <a:pPr marL="457200" indent="-339725">
              <a:spcBef>
                <a:spcPts val="1200"/>
              </a:spcBef>
              <a:buFont typeface="+mj-lt"/>
              <a:buAutoNum type="romanLcPeriod"/>
            </a:pPr>
            <a:r>
              <a:rPr lang="en-US" dirty="0" smtClean="0"/>
              <a:t>This plan shall specify … the scientific research to be undertaken in the MPA, including …</a:t>
            </a:r>
          </a:p>
          <a:p>
            <a:pPr marL="858838" lvl="1">
              <a:spcBef>
                <a:spcPts val="1200"/>
              </a:spcBef>
            </a:pPr>
            <a:r>
              <a:rPr lang="en-US" dirty="0" smtClean="0"/>
              <a:t>“research pursuant to the specific objectives of the MPA;</a:t>
            </a:r>
          </a:p>
          <a:p>
            <a:pPr marL="858838" lvl="1">
              <a:spcBef>
                <a:spcPts val="1200"/>
              </a:spcBef>
            </a:pPr>
            <a:r>
              <a:rPr lang="en-US" dirty="0" smtClean="0"/>
              <a:t>other research consistent with the specific objectives of the MPA; and/or</a:t>
            </a:r>
          </a:p>
          <a:p>
            <a:pPr marL="858838" lvl="1">
              <a:spcBef>
                <a:spcPts val="1200"/>
              </a:spcBef>
            </a:pPr>
            <a:r>
              <a:rPr lang="en-US" dirty="0" smtClean="0"/>
              <a:t>monitoring of the degree to which the specific objectives of the MPA are being met.”</a:t>
            </a:r>
          </a:p>
        </p:txBody>
      </p:sp>
    </p:spTree>
    <p:extLst>
      <p:ext uri="{BB962C8B-B14F-4D97-AF65-F5344CB8AC3E}">
        <p14:creationId xmlns:p14="http://schemas.microsoft.com/office/powerpoint/2010/main" val="932328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2666999" cy="1162050"/>
          </a:xfrm>
        </p:spPr>
        <p:txBody>
          <a:bodyPr>
            <a:normAutofit/>
          </a:bodyPr>
          <a:lstStyle/>
          <a:p>
            <a:r>
              <a:rPr lang="en-US" sz="1600" dirty="0" smtClean="0"/>
              <a:t>“Specific Objectives” – USA</a:t>
            </a:r>
            <a:br>
              <a:rPr lang="en-US" sz="1600" dirty="0" smtClean="0"/>
            </a:br>
            <a:r>
              <a:rPr lang="en-US" sz="1600" dirty="0" smtClean="0"/>
              <a:t>(SC-CAMLR-XXX/9)</a:t>
            </a:r>
            <a:endParaRPr lang="en-US" sz="1600" dirty="0"/>
          </a:p>
        </p:txBody>
      </p:sp>
      <p:sp>
        <p:nvSpPr>
          <p:cNvPr id="6" name="Text Placeholder 5"/>
          <p:cNvSpPr>
            <a:spLocks noGrp="1"/>
          </p:cNvSpPr>
          <p:nvPr>
            <p:ph type="body" sz="half" idx="2"/>
          </p:nvPr>
        </p:nvSpPr>
        <p:spPr>
          <a:xfrm>
            <a:off x="457201" y="1435100"/>
            <a:ext cx="2438400" cy="4691063"/>
          </a:xfrm>
        </p:spPr>
        <p:txBody>
          <a:bodyPr/>
          <a:lstStyle/>
          <a:p>
            <a:pPr marL="233363" indent="-233363">
              <a:spcBef>
                <a:spcPts val="1200"/>
              </a:spcBef>
              <a:buFont typeface="+mj-lt"/>
              <a:buAutoNum type="arabicPeriod"/>
            </a:pPr>
            <a:r>
              <a:rPr lang="en-US" dirty="0" smtClean="0"/>
              <a:t>Conserve ecological structure and function – at all levels of biological organization – by prohibiting fishing in habitats that are important to native mammals, birds, fishes, and invertebrates throughout the Ross Sea region;</a:t>
            </a:r>
          </a:p>
          <a:p>
            <a:pPr marL="233363" indent="-233363">
              <a:spcBef>
                <a:spcPts val="1200"/>
              </a:spcBef>
              <a:buFont typeface="+mj-lt"/>
              <a:buAutoNum type="arabicPeriod"/>
            </a:pPr>
            <a:r>
              <a:rPr lang="en-US" dirty="0" smtClean="0"/>
              <a:t>maintain a reference area in which there is no fishing to better gauge the ecosystem effects of climate change; and</a:t>
            </a:r>
          </a:p>
          <a:p>
            <a:pPr marL="233363" indent="-233363">
              <a:spcBef>
                <a:spcPts val="1200"/>
              </a:spcBef>
              <a:buFont typeface="+mj-lt"/>
              <a:buAutoNum type="arabicPeriod"/>
            </a:pPr>
            <a:r>
              <a:rPr lang="en-US" dirty="0" smtClean="0"/>
              <a:t>promote research and other scientific activities (e.g., monitoring) focused on marine living resources.</a:t>
            </a:r>
          </a:p>
        </p:txBody>
      </p:sp>
      <p:pic>
        <p:nvPicPr>
          <p:cNvPr id="9" name="Content Placeholder 8"/>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227130" y="1589227"/>
            <a:ext cx="5459670" cy="3439973"/>
          </a:xfrm>
          <a:prstGeom prst="rect">
            <a:avLst/>
          </a:prstGeom>
          <a:noFill/>
          <a:ln w="9525" cmpd="sng">
            <a:solidFill>
              <a:srgbClr val="4F81BD"/>
            </a:solidFill>
            <a:miter lim="800000"/>
            <a:headEnd/>
            <a:tailEnd/>
          </a:ln>
          <a:effectLst/>
        </p:spPr>
      </p:pic>
      <p:sp>
        <p:nvSpPr>
          <p:cNvPr id="12" name="TextBox 11"/>
          <p:cNvSpPr txBox="1"/>
          <p:nvPr/>
        </p:nvSpPr>
        <p:spPr>
          <a:xfrm rot="1795987">
            <a:off x="5533636" y="3312028"/>
            <a:ext cx="1156983" cy="369332"/>
          </a:xfrm>
          <a:prstGeom prst="rect">
            <a:avLst/>
          </a:prstGeom>
          <a:noFill/>
        </p:spPr>
        <p:txBody>
          <a:bodyPr wrap="none" rtlCol="0">
            <a:spAutoFit/>
          </a:bodyPr>
          <a:lstStyle/>
          <a:p>
            <a:r>
              <a:rPr lang="en-US" dirty="0" smtClean="0"/>
              <a:t>Treatment</a:t>
            </a:r>
            <a:endParaRPr lang="en-US" dirty="0"/>
          </a:p>
        </p:txBody>
      </p:sp>
      <p:sp>
        <p:nvSpPr>
          <p:cNvPr id="14" name="TextBox 13"/>
          <p:cNvSpPr txBox="1"/>
          <p:nvPr/>
        </p:nvSpPr>
        <p:spPr>
          <a:xfrm rot="1795987">
            <a:off x="5565654" y="4236909"/>
            <a:ext cx="877741" cy="369332"/>
          </a:xfrm>
          <a:prstGeom prst="rect">
            <a:avLst/>
          </a:prstGeom>
          <a:noFill/>
        </p:spPr>
        <p:txBody>
          <a:bodyPr wrap="none" rtlCol="0">
            <a:spAutoFit/>
          </a:bodyPr>
          <a:lstStyle/>
          <a:p>
            <a:r>
              <a:rPr lang="en-US" dirty="0" smtClean="0"/>
              <a:t>Control</a:t>
            </a:r>
            <a:endParaRPr lang="en-US" dirty="0"/>
          </a:p>
        </p:txBody>
      </p:sp>
      <p:sp>
        <p:nvSpPr>
          <p:cNvPr id="15" name="TextBox 14"/>
          <p:cNvSpPr txBox="1"/>
          <p:nvPr/>
        </p:nvSpPr>
        <p:spPr>
          <a:xfrm>
            <a:off x="6934200" y="5105400"/>
            <a:ext cx="1766830" cy="261610"/>
          </a:xfrm>
          <a:prstGeom prst="rect">
            <a:avLst/>
          </a:prstGeom>
          <a:noFill/>
        </p:spPr>
        <p:txBody>
          <a:bodyPr wrap="none" rtlCol="0">
            <a:spAutoFit/>
          </a:bodyPr>
          <a:lstStyle/>
          <a:p>
            <a:r>
              <a:rPr lang="en-US" sz="1100" dirty="0" smtClean="0"/>
              <a:t>Figure 2 – SC-CAMLR-XXX/9</a:t>
            </a:r>
            <a:endParaRPr lang="en-US" sz="1100" dirty="0"/>
          </a:p>
        </p:txBody>
      </p:sp>
    </p:spTree>
    <p:extLst>
      <p:ext uri="{BB962C8B-B14F-4D97-AF65-F5344CB8AC3E}">
        <p14:creationId xmlns:p14="http://schemas.microsoft.com/office/powerpoint/2010/main" val="631044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questions</a:t>
            </a:r>
            <a:endParaRPr lang="en-US" dirty="0"/>
          </a:p>
        </p:txBody>
      </p:sp>
      <p:sp>
        <p:nvSpPr>
          <p:cNvPr id="3" name="Content Placeholder 2"/>
          <p:cNvSpPr>
            <a:spLocks noGrp="1"/>
          </p:cNvSpPr>
          <p:nvPr>
            <p:ph idx="1"/>
          </p:nvPr>
        </p:nvSpPr>
        <p:spPr/>
        <p:txBody>
          <a:bodyPr>
            <a:normAutofit fontScale="92500" lnSpcReduction="10000"/>
          </a:bodyPr>
          <a:lstStyle/>
          <a:p>
            <a:pPr>
              <a:spcBef>
                <a:spcPts val="1200"/>
              </a:spcBef>
            </a:pPr>
            <a:r>
              <a:rPr lang="en-US" dirty="0" smtClean="0"/>
              <a:t>Is a suitably coordinated set of process studies sufficient to separate climate impacts from fishing impacts?</a:t>
            </a:r>
          </a:p>
          <a:p>
            <a:pPr>
              <a:spcBef>
                <a:spcPts val="1200"/>
              </a:spcBef>
            </a:pPr>
            <a:r>
              <a:rPr lang="en-US" dirty="0" smtClean="0"/>
              <a:t>If so, what would such a set of process studies look like?</a:t>
            </a:r>
          </a:p>
          <a:p>
            <a:pPr>
              <a:spcBef>
                <a:spcPts val="1200"/>
              </a:spcBef>
            </a:pPr>
            <a:r>
              <a:rPr lang="en-US" dirty="0" smtClean="0"/>
              <a:t>If not, what monitoring program would be most appropriate and useful?</a:t>
            </a:r>
          </a:p>
          <a:p>
            <a:pPr>
              <a:spcBef>
                <a:spcPts val="1200"/>
              </a:spcBef>
            </a:pPr>
            <a:r>
              <a:rPr lang="en-US" dirty="0" smtClean="0"/>
              <a:t>Can these process studies or monitoring efforts be integrated into your research programs?</a:t>
            </a:r>
            <a:endParaRPr lang="en-US" dirty="0"/>
          </a:p>
        </p:txBody>
      </p:sp>
    </p:spTree>
    <p:extLst>
      <p:ext uri="{BB962C8B-B14F-4D97-AF65-F5344CB8AC3E}">
        <p14:creationId xmlns:p14="http://schemas.microsoft.com/office/powerpoint/2010/main" val="16433415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CM 91-04 Para. 5 Contd.</a:t>
            </a:r>
            <a:endParaRPr lang="en-US" dirty="0"/>
          </a:p>
        </p:txBody>
      </p:sp>
      <p:sp>
        <p:nvSpPr>
          <p:cNvPr id="3" name="Content Placeholder 2"/>
          <p:cNvSpPr>
            <a:spLocks noGrp="1"/>
          </p:cNvSpPr>
          <p:nvPr>
            <p:ph idx="1"/>
          </p:nvPr>
        </p:nvSpPr>
        <p:spPr/>
        <p:txBody>
          <a:bodyPr>
            <a:normAutofit fontScale="70000" lnSpcReduction="20000"/>
          </a:bodyPr>
          <a:lstStyle/>
          <a:p>
            <a:pPr marL="571500" indent="-571500">
              <a:spcBef>
                <a:spcPts val="1200"/>
              </a:spcBef>
              <a:buFont typeface="+mj-lt"/>
              <a:buAutoNum type="romanLcPeriod" startAt="2"/>
            </a:pPr>
            <a:r>
              <a:rPr lang="en-US" dirty="0" smtClean="0"/>
              <a:t>Research activities not in the research and monitoring plan shall be managed according to CM 24-01 unless otherwise decided by the Commission.  [requirements for research catches of finfishes, krill, crabs, and squid]</a:t>
            </a:r>
          </a:p>
          <a:p>
            <a:pPr marL="571500" indent="-571500">
              <a:spcBef>
                <a:spcPts val="1200"/>
              </a:spcBef>
              <a:buFont typeface="+mj-lt"/>
              <a:buAutoNum type="romanLcPeriod" startAt="2"/>
            </a:pPr>
            <a:r>
              <a:rPr lang="en-US" dirty="0" smtClean="0"/>
              <a:t>All Members may undertake research and monitoring activities in accordance with the plan.</a:t>
            </a:r>
          </a:p>
          <a:p>
            <a:pPr marL="571500" indent="-571500">
              <a:spcBef>
                <a:spcPts val="1200"/>
              </a:spcBef>
              <a:buFont typeface="+mj-lt"/>
              <a:buAutoNum type="romanLcPeriod" startAt="2"/>
            </a:pPr>
            <a:r>
              <a:rPr lang="en-US" dirty="0" smtClean="0"/>
              <a:t>The data as specified in the research and monitoring plan will be submitted to the Secretariat and made available in accordance with the Rules for Access and Use of CCAMLR Data for analyses by Members pursuant to the plan.</a:t>
            </a:r>
          </a:p>
          <a:p>
            <a:pPr marL="571500" indent="-571500">
              <a:spcBef>
                <a:spcPts val="1200"/>
              </a:spcBef>
              <a:buFont typeface="+mj-lt"/>
              <a:buAutoNum type="romanLcPeriod" startAt="2"/>
            </a:pPr>
            <a:r>
              <a:rPr lang="en-US" dirty="0" smtClean="0"/>
              <a:t>Unless otherwise agreed, every five years Members conducting activities according or related to the research and monitoring plan will compile a report on those activities, including any preliminary results for review by the SC.</a:t>
            </a:r>
            <a:endParaRPr lang="en-US" dirty="0"/>
          </a:p>
        </p:txBody>
      </p:sp>
    </p:spTree>
    <p:extLst>
      <p:ext uri="{BB962C8B-B14F-4D97-AF65-F5344CB8AC3E}">
        <p14:creationId xmlns:p14="http://schemas.microsoft.com/office/powerpoint/2010/main" val="40070431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thoughts</a:t>
            </a:r>
            <a:endParaRPr lang="en-US" dirty="0"/>
          </a:p>
        </p:txBody>
      </p:sp>
      <p:sp>
        <p:nvSpPr>
          <p:cNvPr id="3" name="Content Placeholder 2"/>
          <p:cNvSpPr>
            <a:spLocks noGrp="1"/>
          </p:cNvSpPr>
          <p:nvPr>
            <p:ph idx="1"/>
          </p:nvPr>
        </p:nvSpPr>
        <p:spPr/>
        <p:txBody>
          <a:bodyPr>
            <a:normAutofit fontScale="92500" lnSpcReduction="10000"/>
          </a:bodyPr>
          <a:lstStyle/>
          <a:p>
            <a:pPr>
              <a:spcBef>
                <a:spcPts val="1200"/>
              </a:spcBef>
            </a:pPr>
            <a:r>
              <a:rPr lang="en-US" dirty="0" smtClean="0"/>
              <a:t>Consensus is not required at this workshop – if there are differences of opinion, it would be useful to understand them.</a:t>
            </a:r>
          </a:p>
          <a:p>
            <a:pPr>
              <a:spcBef>
                <a:spcPts val="1200"/>
              </a:spcBef>
            </a:pPr>
            <a:r>
              <a:rPr lang="en-US" dirty="0" smtClean="0"/>
              <a:t>We shouldn’t need to discuss how other Members of CCAMLR (e.g., NZ, Russia, Japan) might or might not react, but if they have research expertise that can be leveraged, it would be good to know about it.</a:t>
            </a:r>
          </a:p>
          <a:p>
            <a:pPr>
              <a:spcBef>
                <a:spcPts val="1200"/>
              </a:spcBef>
            </a:pPr>
            <a:r>
              <a:rPr lang="en-US" dirty="0" smtClean="0"/>
              <a:t>It would be nice if the product of this workshop is useful to all of us.</a:t>
            </a:r>
            <a:endParaRPr lang="en-US" dirty="0"/>
          </a:p>
        </p:txBody>
      </p:sp>
    </p:spTree>
    <p:extLst>
      <p:ext uri="{BB962C8B-B14F-4D97-AF65-F5344CB8AC3E}">
        <p14:creationId xmlns:p14="http://schemas.microsoft.com/office/powerpoint/2010/main" val="11838893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TotalTime>
  <Words>539</Words>
  <Application>Microsoft Office PowerPoint</Application>
  <PresentationFormat>On-screen Show (4:3)</PresentationFormat>
  <Paragraphs>34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Next Steps in the MPA Debate</vt:lpstr>
      <vt:lpstr>Background</vt:lpstr>
      <vt:lpstr>General framework for MPAs (CM 91-04)</vt:lpstr>
      <vt:lpstr>“Specific Objectives” – USA (SC-CAMLR-XXX/9)</vt:lpstr>
      <vt:lpstr>Some questions</vt:lpstr>
      <vt:lpstr>CM 91-04 Para. 5 Contd.</vt:lpstr>
      <vt:lpstr>Additional thoughts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George M. Watters</dc:creator>
  <cp:lastModifiedBy>George M. Watters</cp:lastModifiedBy>
  <cp:revision>21</cp:revision>
  <dcterms:created xsi:type="dcterms:W3CDTF">2012-03-26T17:15:02Z</dcterms:created>
  <dcterms:modified xsi:type="dcterms:W3CDTF">2012-03-26T21:23:23Z</dcterms:modified>
</cp:coreProperties>
</file>