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2"/>
  </p:notesMasterIdLst>
  <p:handoutMasterIdLst>
    <p:handoutMasterId r:id="rId33"/>
  </p:handoutMasterIdLst>
  <p:sldIdLst>
    <p:sldId id="256" r:id="rId4"/>
    <p:sldId id="300" r:id="rId5"/>
    <p:sldId id="283" r:id="rId6"/>
    <p:sldId id="301" r:id="rId7"/>
    <p:sldId id="302" r:id="rId8"/>
    <p:sldId id="266" r:id="rId9"/>
    <p:sldId id="259" r:id="rId10"/>
    <p:sldId id="291" r:id="rId11"/>
    <p:sldId id="277" r:id="rId12"/>
    <p:sldId id="304" r:id="rId13"/>
    <p:sldId id="295" r:id="rId14"/>
    <p:sldId id="293" r:id="rId15"/>
    <p:sldId id="297" r:id="rId16"/>
    <p:sldId id="299" r:id="rId17"/>
    <p:sldId id="281" r:id="rId18"/>
    <p:sldId id="303" r:id="rId19"/>
    <p:sldId id="305" r:id="rId20"/>
    <p:sldId id="308" r:id="rId21"/>
    <p:sldId id="315" r:id="rId22"/>
    <p:sldId id="306" r:id="rId23"/>
    <p:sldId id="307" r:id="rId24"/>
    <p:sldId id="309" r:id="rId25"/>
    <p:sldId id="310" r:id="rId26"/>
    <p:sldId id="311" r:id="rId27"/>
    <p:sldId id="312" r:id="rId28"/>
    <p:sldId id="314" r:id="rId29"/>
    <p:sldId id="313" r:id="rId30"/>
    <p:sldId id="316"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92D2"/>
    <a:srgbClr val="0091D8"/>
    <a:srgbClr val="D0E3EB"/>
    <a:srgbClr val="312E30"/>
    <a:srgbClr val="B1ADA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80" autoAdjust="0"/>
  </p:normalViewPr>
  <p:slideViewPr>
    <p:cSldViewPr snapToGrid="0" snapToObjects="1">
      <p:cViewPr>
        <p:scale>
          <a:sx n="90" d="100"/>
          <a:sy n="90" d="100"/>
        </p:scale>
        <p:origin x="-78"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54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896F50A2-854F-422E-85B3-31F32618F4E2}" type="datetimeFigureOut">
              <a:rPr lang="en-US"/>
              <a:pPr/>
              <a:t>3/28/2012</a:t>
            </a:fld>
            <a:endParaRPr lang="en-US"/>
          </a:p>
        </p:txBody>
      </p:sp>
      <p:sp>
        <p:nvSpPr>
          <p:cNvPr id="1054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54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A053CA-E9F6-4E4C-893D-754EFA6D3D5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3356A00-D7DE-4177-9D73-B9A5BE059697}" type="datetimeFigureOut">
              <a:rPr lang="en-US"/>
              <a:pPr>
                <a:defRPr/>
              </a:pPr>
              <a:t>3/28/2012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D11AFA9-88B1-4076-86D8-5D6FB9C9F80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37D4BD-2F09-4474-8A2D-678DBD9A1A4E}" type="slidenum">
              <a:rPr lang="en-US">
                <a:cs typeface="Arial" charset="0"/>
              </a:rPr>
              <a:pPr fontAlgn="base">
                <a:spcBef>
                  <a:spcPct val="0"/>
                </a:spcBef>
                <a:spcAft>
                  <a:spcPct val="0"/>
                </a:spcAft>
                <a:def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E8C7A7-38C1-4820-B8B9-A734530AF492}" type="slidenum">
              <a:rPr lang="en-US">
                <a:solidFill>
                  <a:srgbClr val="000000"/>
                </a:solidFill>
                <a:cs typeface="Arial" charset="0"/>
              </a:rPr>
              <a:pPr fontAlgn="base">
                <a:spcBef>
                  <a:spcPct val="0"/>
                </a:spcBef>
                <a:spcAft>
                  <a:spcPct val="0"/>
                </a:spcAft>
                <a:defRPr/>
              </a:pPr>
              <a:t>10</a:t>
            </a:fld>
            <a:endParaRPr lang="en-US">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overall vision for SOOS is to design and implement a sustained, coherent, multidisciplinary observing system that provides the key data and data products required to address the key challenges identified. It will evolve over time, as new technologies develop and automated techniques mature, and will be adaptable as new challenges come to the fore</a:t>
            </a:r>
          </a:p>
          <a:p>
            <a:pPr eaLnBrk="1" hangingPunct="1">
              <a:spcBef>
                <a:spcPct val="0"/>
              </a:spcBef>
            </a:pPr>
            <a:endParaRPr lang="en-US" smtClean="0"/>
          </a:p>
          <a:p>
            <a:pPr eaLnBrk="1" hangingPunct="1">
              <a:spcBef>
                <a:spcPct val="0"/>
              </a:spcBef>
            </a:pPr>
            <a:r>
              <a:rPr lang="en-US" smtClean="0"/>
              <a:t>First step in implementation is to design optimal sampling plans for each variable, and integrate these plans into an overall integrated sampling scheme. </a:t>
            </a:r>
          </a:p>
          <a:p>
            <a:pPr eaLnBrk="1" hangingPunct="1">
              <a:spcBef>
                <a:spcPct val="0"/>
              </a:spcBef>
            </a:pPr>
            <a:r>
              <a:rPr lang="en-US" smtClean="0"/>
              <a:t>Need quantitative targets for number and frequency of observations that are required.</a:t>
            </a:r>
          </a:p>
          <a:p>
            <a:pPr eaLnBrk="1" hangingPunct="1">
              <a:spcBef>
                <a:spcPct val="0"/>
              </a:spcBef>
            </a:pPr>
            <a:endParaRPr lang="en-US" smtClean="0"/>
          </a:p>
          <a:p>
            <a:pPr eaLnBrk="1" hangingPunct="1">
              <a:spcBef>
                <a:spcPct val="0"/>
              </a:spcBef>
            </a:pPr>
            <a:r>
              <a:rPr lang="en-US" smtClean="0"/>
              <a:t>Already defined for some elements (eg.,, repeat hydrography, Argo). others further work is needed, and will work through Framework for Ocean Observing steps of readiness. this process clarifies what is needed to move towards a sustainable observations network at the systems level.</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F4B578-4BD2-4AC7-BB76-8A636EEFEE74}"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dirty="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408C76-ABB5-4590-83C4-EEA4A9435C73}"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Many projects and programmes, efforts are rarely coordinated = stretch the limited resources. SOOS will identify where efforts can be combined.</a:t>
            </a:r>
          </a:p>
          <a:p>
            <a:pPr eaLnBrk="1" hangingPunct="1">
              <a:spcBef>
                <a:spcPct val="0"/>
              </a:spcBef>
            </a:pPr>
            <a:endParaRPr lang="en-US" smtClean="0"/>
          </a:p>
          <a:p>
            <a:pPr eaLnBrk="1" hangingPunct="1">
              <a:spcBef>
                <a:spcPct val="0"/>
              </a:spcBef>
            </a:pPr>
            <a:r>
              <a:rPr lang="en-US" smtClean="0"/>
              <a:t>e.g., reoccupation of hydrographic sections will be a key component of the SOOS implementation. Advocate for the inclusion of , for example biological sensors. </a:t>
            </a:r>
          </a:p>
          <a:p>
            <a:pPr eaLnBrk="1" hangingPunct="1">
              <a:spcBef>
                <a:spcPct val="0"/>
              </a:spcBef>
            </a:pPr>
            <a:r>
              <a:rPr lang="en-US" smtClean="0"/>
              <a:t>Funding for some sections is not secure, countries like China and Korea with resources and interest in contributing = propose national “ownership” of sections.</a:t>
            </a:r>
          </a:p>
          <a:p>
            <a:pPr eaLnBrk="1" hangingPunct="1">
              <a:spcBef>
                <a:spcPct val="0"/>
              </a:spcBef>
            </a:pPr>
            <a:r>
              <a:rPr lang="en-US" smtClean="0"/>
              <a:t>Sea ice community calling for the sections to be extended into the sea ice zone where possible</a:t>
            </a:r>
          </a:p>
          <a:p>
            <a:pPr eaLnBrk="1" hangingPunct="1">
              <a:spcBef>
                <a:spcPct val="0"/>
              </a:spcBef>
            </a:pPr>
            <a:endParaRPr lang="en-US" smtClean="0"/>
          </a:p>
          <a:p>
            <a:pPr eaLnBrk="1" hangingPunct="1">
              <a:spcBef>
                <a:spcPct val="0"/>
              </a:spcBef>
            </a:pPr>
            <a:r>
              <a:rPr lang="en-US" smtClean="0"/>
              <a:t>SOOS will leverage additional resources through use of ships of opportunity .e.g.,  CCAMLR = close ties to the international southern ocean fishing community and discussions within CCAMLR for better training of fishery observers. Indications from CCAMLR that they are interested in working with the SOOS towards deployment of platforms on fishing vessels.</a:t>
            </a:r>
          </a:p>
          <a:p>
            <a:pPr eaLnBrk="1" hangingPunct="1">
              <a:spcBef>
                <a:spcPct val="0"/>
              </a:spcBef>
            </a:pPr>
            <a:endParaRPr lang="en-US" smtClean="0"/>
          </a:p>
          <a:p>
            <a:pPr eaLnBrk="1" hangingPunct="1">
              <a:spcBef>
                <a:spcPct val="0"/>
              </a:spcBef>
            </a:pPr>
            <a:r>
              <a:rPr lang="en-US" smtClean="0"/>
              <a:t>Additionally, SOOS will connect with the international association of Antarctic tourist operators to look at options for collaborations and use of their ships for instrument deployment.</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BDC65E-D236-4A3A-A544-01BCDE393E80}"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key goal of the SOOS = provision of easily accessible data. Data portal a priority</a:t>
            </a:r>
          </a:p>
          <a:p>
            <a:pPr eaLnBrk="1" hangingPunct="1">
              <a:spcBef>
                <a:spcPct val="0"/>
              </a:spcBef>
            </a:pPr>
            <a:endParaRPr lang="en-US" smtClean="0"/>
          </a:p>
          <a:p>
            <a:pPr eaLnBrk="1" hangingPunct="1">
              <a:spcBef>
                <a:spcPct val="0"/>
              </a:spcBef>
            </a:pPr>
            <a:r>
              <a:rPr lang="en-US" smtClean="0"/>
              <a:t>Data management sub committee composed of representatives from key international national and programmatic data centres = key goal to identify ways to provide community with information. They will develop the SOOS data policy and advocate for access to data (e.g., China).</a:t>
            </a:r>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DB02D0-D24E-458F-8B19-2CBDBBF01AB8}"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smtClean="0"/>
              <a:t> </a:t>
            </a:r>
            <a:endParaRPr lang="en-US"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654997-0361-4442-946A-4A548CF72289}"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2B3306-84C0-41D3-BE76-F59A7E176BD8}"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p:spPr>
      </p:sp>
      <p:sp>
        <p:nvSpPr>
          <p:cNvPr id="1075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the Southern Ocean connects all other ocean basins, and is the site of formation of key water masses in the global ocean circulation, with impacts on planetary-scale climatic systems and biogeochemical cycles</a:t>
            </a:r>
          </a:p>
          <a:p>
            <a:pPr eaLnBrk="1" hangingPunct="1">
              <a:spcBef>
                <a:spcPct val="0"/>
              </a:spcBef>
              <a:buFontTx/>
              <a:buChar char="-"/>
            </a:pPr>
            <a:r>
              <a:rPr lang="en-US" smtClean="0"/>
              <a:t>overturning circulation in the Southern Ocean is a major control on carbon drawdown from the atmosphere, and hence global climate</a:t>
            </a:r>
          </a:p>
          <a:p>
            <a:pPr eaLnBrk="1" hangingPunct="1">
              <a:spcBef>
                <a:spcPct val="0"/>
              </a:spcBef>
              <a:buFontTx/>
              <a:buChar char="-"/>
            </a:pPr>
            <a:r>
              <a:rPr lang="en-US" smtClean="0"/>
              <a:t>the Southern Ocean controls the rate of deglaciation in parts of Antarctica, and hence global sea level</a:t>
            </a:r>
          </a:p>
          <a:p>
            <a:pPr eaLnBrk="1" hangingPunct="1">
              <a:spcBef>
                <a:spcPct val="0"/>
              </a:spcBef>
              <a:buFontTx/>
              <a:buChar char="-"/>
            </a:pPr>
            <a:r>
              <a:rPr lang="en-US" smtClean="0"/>
              <a:t> the Southern Ocean is home to some unique and vulnerable ecosystems, within which some species are commercially valuable</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A0C376-CB71-4736-8E14-C960BBBFC260}" type="slidenum">
              <a:rPr lang="en-US">
                <a:cs typeface="Arial" charset="0"/>
              </a:rPr>
              <a:pPr fontAlgn="base">
                <a:spcBef>
                  <a:spcPct val="0"/>
                </a:spcBef>
                <a:spcAft>
                  <a:spcPct val="0"/>
                </a:spcAft>
                <a:defRPr/>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E6922E-CCD8-418E-BC4B-CCD1E4D4D4A8}"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various (mostly mono-discipline) programmes have existed in the Southern Ocean for some time, each with their own infrastructures, data routes etc. Each are worthy, but the gains from genuinely cross-discipline working and shared data access have not been realised. SOOS aims to achieve these, and also chart the course for the future of sustained, strategic observations in the Southern Ocean. (Then the detail about SCAR, SCOR, IPO etc can come)</a:t>
            </a:r>
            <a:endParaRPr lang="en-AU" smtClean="0"/>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FEB928-A27A-4BB1-A97A-65D307FA635A}"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83BC2F-2F27-450A-B6F3-F701C1B0F81E}" type="slidenum">
              <a:rPr lang="en-US">
                <a:cs typeface="Arial" charset="0"/>
              </a:rPr>
              <a:pPr fontAlgn="base">
                <a:spcBef>
                  <a:spcPct val="0"/>
                </a:spcBef>
                <a:spcAft>
                  <a:spcPct val="0"/>
                </a:spcAft>
                <a:defRPr/>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853AAF-0779-46DF-8209-61181769F719}" type="slidenum">
              <a:rPr lang="en-US">
                <a:cs typeface="Arial" charset="0"/>
              </a:rPr>
              <a:pPr fontAlgn="base">
                <a:spcBef>
                  <a:spcPct val="0"/>
                </a:spcBef>
                <a:spcAft>
                  <a:spcPct val="0"/>
                </a:spcAft>
                <a:defRPr/>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A7557E-EA43-40BA-84B5-B348DBB50229}"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smtClean="0"/>
              <a:t>6 scientific challenges identified as being the key Southern Ocean issues that need addressing. SOOS will focus efforts along scientific themes</a:t>
            </a:r>
          </a:p>
          <a:p>
            <a:pPr eaLnBrk="1" hangingPunct="1">
              <a:spcBef>
                <a:spcPct val="0"/>
              </a:spcBef>
            </a:pPr>
            <a:endParaRPr lang="en-AU" smtClean="0"/>
          </a:p>
          <a:p>
            <a:pPr eaLnBrk="1" hangingPunct="1">
              <a:spcBef>
                <a:spcPct val="0"/>
              </a:spcBef>
            </a:pPr>
            <a:r>
              <a:rPr lang="en-AU" smtClean="0"/>
              <a:t>Outline in detail in strategy. </a:t>
            </a:r>
          </a:p>
          <a:p>
            <a:pPr eaLnBrk="1" hangingPunct="1">
              <a:spcBef>
                <a:spcPct val="0"/>
              </a:spcBef>
            </a:pPr>
            <a:endParaRPr lang="en-AU" smtClean="0"/>
          </a:p>
          <a:p>
            <a:pPr eaLnBrk="1" hangingPunct="1">
              <a:spcBef>
                <a:spcPct val="0"/>
              </a:spcBef>
            </a:pPr>
            <a:r>
              <a:rPr lang="en-AU" smtClean="0"/>
              <a:t>One important step is to articulate key questions within these themes.</a:t>
            </a:r>
          </a:p>
          <a:p>
            <a:pPr eaLnBrk="1" hangingPunct="1">
              <a:spcBef>
                <a:spcPct val="0"/>
              </a:spcBef>
            </a:pPr>
            <a:endParaRPr lang="en-US"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43530F-CE25-42E3-B325-704615A3EF22}" type="slidenum">
              <a:rPr lang="en-US">
                <a:cs typeface="Arial" charset="0"/>
              </a:rPr>
              <a:pPr fontAlgn="base">
                <a:spcBef>
                  <a:spcPct val="0"/>
                </a:spcBef>
                <a:spcAft>
                  <a:spcPct val="0"/>
                </a:spcAft>
                <a:defRPr/>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smtClean="0"/>
              <a:t>focus in on 3 of these statements with specific activities</a:t>
            </a:r>
          </a:p>
          <a:p>
            <a:pPr eaLnBrk="1" hangingPunct="1">
              <a:spcBef>
                <a:spcPct val="0"/>
              </a:spcBef>
            </a:pPr>
            <a:endParaRPr lang="en-US" smtClean="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771BB4-2536-4C03-8F8D-4F69C39FA318}"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42D173C-241C-492C-BE2D-6A44C2287BC4}" type="datetimeFigureOut">
              <a:rPr lang="en-US"/>
              <a:pPr>
                <a:defRPr/>
              </a:pPr>
              <a:t>3/28/2012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A736078-C2FD-4ACA-A5C8-42D6C4E2419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4BD27BD-49C0-4D1D-A302-9EC302A0612B}" type="datetimeFigureOut">
              <a:rPr lang="en-US"/>
              <a:pPr>
                <a:defRPr/>
              </a:pPr>
              <a:t>3/28/2012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8371CBE-93CF-49A0-A01D-E1BF5F56AC4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C759D0-F90F-44FD-BD51-790667F671D4}"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EA3556-A510-4C37-95AD-DF16CC24F7E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33D091-A80A-4C55-B1C7-F232AB7DF10F}"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6363E-6B74-4B25-ABD1-C3A28FC5668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590D70-46CC-4CBD-A8BD-6AC6ACF6F848}"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97F33F-F422-47DF-BD3F-3BA36D4D475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0035EF3E-B7B1-4915-B6EE-70D23B790A44}" type="datetimeFigureOut">
              <a:rPr lang="en-US"/>
              <a:pPr>
                <a:defRPr/>
              </a:pPr>
              <a:t>3/28/2012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A59C93D-72CD-4CFB-8E29-6BD8C52A683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EB4E2E34-2F25-43FA-9496-7EE9C8D80B41}" type="datetimeFigureOut">
              <a:rPr lang="en-US"/>
              <a:pPr>
                <a:defRPr/>
              </a:pPr>
              <a:t>3/28/2012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BC3E6F3-A784-40DB-969A-E96851B3E31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0881C1C7-9BCA-4D96-8724-846231688CF4}" type="datetimeFigureOut">
              <a:rPr lang="en-US"/>
              <a:pPr>
                <a:defRPr/>
              </a:pPr>
              <a:t>3/28/2012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264DD0C-89AF-4736-8807-C7ACAA49778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54B0EA6-3A71-41C7-BA9A-E640B93C1BB9}" type="datetimeFigureOut">
              <a:rPr lang="en-US"/>
              <a:pPr>
                <a:defRPr/>
              </a:pPr>
              <a:t>3/28/2012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175DD10-3930-4654-BBBC-4AC64DC88C4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1CB7593E-3F23-44CB-B130-7BE060D6C6DA}" type="datetimeFigureOut">
              <a:rPr lang="en-US"/>
              <a:pPr>
                <a:defRPr/>
              </a:pPr>
              <a:t>3/28/2012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69E2C6C-B8CD-435E-BF4B-95BCA54E7E4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4" name="Slide Number Placeholder 5"/>
          <p:cNvSpPr>
            <a:spLocks noGrp="1"/>
          </p:cNvSpPr>
          <p:nvPr>
            <p:ph type="sldNum" sz="quarter" idx="10"/>
          </p:nvPr>
        </p:nvSpPr>
        <p:spPr>
          <a:xfrm>
            <a:off x="2057400" y="6203950"/>
            <a:ext cx="6629400" cy="365125"/>
          </a:xfrm>
          <a:prstGeom prst="rect">
            <a:avLst/>
          </a:prstGeom>
        </p:spPr>
        <p:txBody>
          <a:bodyPr/>
          <a:lstStyle>
            <a:lvl1pPr algn="r" fontAlgn="auto">
              <a:spcBef>
                <a:spcPts val="0"/>
              </a:spcBef>
              <a:spcAft>
                <a:spcPts val="0"/>
              </a:spcAft>
              <a:defRPr>
                <a:solidFill>
                  <a:schemeClr val="bg1"/>
                </a:solidFill>
                <a:latin typeface="Agenda-Light"/>
                <a:cs typeface="Agenda-Light"/>
              </a:defRPr>
            </a:lvl1pPr>
          </a:lstStyle>
          <a:p>
            <a:pPr>
              <a:defRPr/>
            </a:pPr>
            <a:r>
              <a:rPr lang="en-US"/>
              <a:t>Ross Sea MPA-26-29March 2012</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8EF2127-CA34-4829-A50F-AC4415F5084F}" type="datetimeFigureOut">
              <a:rPr lang="en-US"/>
              <a:pPr>
                <a:defRPr/>
              </a:pPr>
              <a:t>3/28/2012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12B305C-5390-4DC5-A983-98748222972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CC8D5B-AFAA-4120-AA91-B318B4EF85CF}"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2AE134-C449-4F65-A86C-9A71DD87507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1FFCBB-0D6E-43B6-BBAA-E8AAB0B9C2E6}"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47604B-D414-4B20-87CA-B2CAA5B8848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AD2648-D3B4-47CE-9097-1BC38232875C}"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0FF4E-DCA3-49E7-89F7-092A2CA7177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56B98A-D580-4E01-AB83-A9478580C346}"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1470E9-4F2F-4FEA-9254-9E1714221B7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32495A-C776-41BA-9294-45A02417D5A2}"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7A11B9-98AF-421E-AB83-98521417740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D6394AF-96F5-4942-B176-C3B1576DDDE5}" type="datetimeFigureOut">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1A02C9-191F-4EA0-97D6-4E30D357CDF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CAD443-B367-41A4-A768-1579A3540D24}" type="datetimeFigureOut">
              <a:rPr lang="en-US"/>
              <a:pPr>
                <a:defRPr/>
              </a:pPr>
              <a:t>3/28/2012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89996F-6DA4-4103-806E-20E204F9FBF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F9A1A3-93BC-4A61-96FC-20E923A2C711}" type="datetimeFigureOut">
              <a:rPr lang="en-US"/>
              <a:pPr>
                <a:defRPr/>
              </a:pPr>
              <a:t>3/28/2012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4F8DBB-041B-4311-B699-1CA0D145864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01B938-5FA9-411A-8FDA-D5D99C80738B}" type="datetimeFigureOut">
              <a:rPr lang="en-US"/>
              <a:pPr>
                <a:defRPr/>
              </a:pPr>
              <a:t>3/28/2012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02096CA-37F2-4E0F-BAE5-CEB550C3138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C2AB5F4-3570-4A21-A122-646444FAA66B}" type="datetimeFigureOut">
              <a:rPr lang="en-US"/>
              <a:pPr>
                <a:defRPr/>
              </a:pPr>
              <a:t>3/28/2012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CD88D7-6F77-4A79-9E1E-6EBEB6D0FAA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9D507C-11D7-4BF9-B0D6-0F87DD83D0A8}" type="datetimeFigureOut">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AC4E48-4211-44C9-B174-123FE26C69C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BA1E7C-9FCE-4B31-B1FE-436714C19E15}" type="datetimeFigureOut">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891589-F470-4572-A217-8478B4DFD93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7B3960-B0C5-4A8D-A41C-FA84A45B62AA}"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99DB1C-AAF6-417D-A45F-9C3E4FA536C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2FC52B-D2A0-4CA2-84FC-00FD0CD4FD8C}" type="datetimeFigureOut">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1D046C-A76A-43C0-8752-ECA1109E323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754237-E601-402C-84AF-F075820FC9F1}" type="datetimeFigureOut">
              <a:rPr lang="en-US"/>
              <a:pPr>
                <a:defRPr/>
              </a:pPr>
              <a:t>3/28/2012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B1DBC5-F19C-4159-AF60-3B8ECEE110B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7CD10F5-9596-4746-8F1E-547495F6E46A}" type="datetimeFigureOut">
              <a:rPr lang="en-US"/>
              <a:pPr>
                <a:defRPr/>
              </a:pPr>
              <a:t>3/28/2012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2533717-CC40-4217-B70D-8CDED55F616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0FCD4B1-17BC-4B3F-83E8-BE0FDCA33A7F}" type="datetimeFigureOut">
              <a:rPr lang="en-US"/>
              <a:pPr>
                <a:defRPr/>
              </a:pPr>
              <a:t>3/28/2012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A75270C-1240-4F80-858A-F4461A60CC7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342A0B-7C21-4F4F-B56B-455EA88A52E0}" type="datetimeFigureOut">
              <a:rPr lang="en-US"/>
              <a:pPr>
                <a:defRPr/>
              </a:pPr>
              <a:t>3/28/2012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6AEE1CC-0A97-48EE-9352-E5CD6DC8897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3243C9-8C33-450C-9251-6BA76C17B096}" type="datetimeFigureOut">
              <a:rPr lang="en-US"/>
              <a:pPr>
                <a:defRPr/>
              </a:pPr>
              <a:t>3/28/2012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BA200AD-0088-49D4-81F9-2941C05CC5D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449582-358C-41EC-BFA9-65AA1BAB67B7}" type="datetimeFigureOut">
              <a:rPr lang="en-US"/>
              <a:pPr>
                <a:defRPr/>
              </a:pPr>
              <a:t>3/28/2012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EE0F704-6A1E-42BD-A1D3-06E312CD8B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OOS Powerpoint Master Background.jpg"/>
          <p:cNvPicPr>
            <a:picLocks noChangeAspect="1"/>
          </p:cNvPicPr>
          <p:nvPr userDrawn="1"/>
        </p:nvPicPr>
        <p:blipFill>
          <a:blip r:embed="rId13"/>
          <a:srcRect/>
          <a:stretch>
            <a:fillRect/>
          </a:stretch>
        </p:blipFill>
        <p:spPr bwMode="auto">
          <a:xfrm>
            <a:off x="-42863" y="-25400"/>
            <a:ext cx="9236076" cy="6926263"/>
          </a:xfrm>
          <a:prstGeom prst="rect">
            <a:avLst/>
          </a:prstGeom>
          <a:noFill/>
          <a:ln w="9525">
            <a:noFill/>
            <a:miter lim="800000"/>
            <a:headEnd/>
            <a:tailEnd/>
          </a:ln>
        </p:spPr>
      </p:pic>
      <p:pic>
        <p:nvPicPr>
          <p:cNvPr id="1027" name="Picture 7" descr="SOOS PP Logo.png"/>
          <p:cNvPicPr>
            <a:picLocks noChangeAspect="1"/>
          </p:cNvPicPr>
          <p:nvPr userDrawn="1"/>
        </p:nvPicPr>
        <p:blipFill>
          <a:blip r:embed="rId14"/>
          <a:srcRect/>
          <a:stretch>
            <a:fillRect/>
          </a:stretch>
        </p:blipFill>
        <p:spPr bwMode="auto">
          <a:xfrm>
            <a:off x="461963" y="6169025"/>
            <a:ext cx="1358900" cy="425450"/>
          </a:xfrm>
          <a:prstGeom prst="rect">
            <a:avLst/>
          </a:prstGeom>
          <a:noFill/>
          <a:ln w="9525">
            <a:noFill/>
            <a:miter lim="800000"/>
            <a:headEnd/>
            <a:tailEnd/>
          </a:ln>
        </p:spPr>
      </p:pic>
      <p:sp>
        <p:nvSpPr>
          <p:cNvPr id="9" name="TextBox 8"/>
          <p:cNvSpPr txBox="1"/>
          <p:nvPr userDrawn="1"/>
        </p:nvSpPr>
        <p:spPr>
          <a:xfrm>
            <a:off x="2125663" y="6245225"/>
            <a:ext cx="4994275" cy="276225"/>
          </a:xfrm>
          <a:prstGeom prst="rect">
            <a:avLst/>
          </a:prstGeom>
          <a:noFill/>
        </p:spPr>
        <p:txBody>
          <a:bodyPr>
            <a:spAutoFit/>
          </a:bodyPr>
          <a:lstStyle/>
          <a:p>
            <a:pPr fontAlgn="auto">
              <a:spcBef>
                <a:spcPts val="0"/>
              </a:spcBef>
              <a:spcAft>
                <a:spcPts val="0"/>
              </a:spcAft>
              <a:defRPr/>
            </a:pPr>
            <a:r>
              <a:rPr lang="en-US" sz="1200" dirty="0">
                <a:solidFill>
                  <a:schemeClr val="bg1"/>
                </a:solidFill>
                <a:latin typeface="Agenda-Bold"/>
                <a:cs typeface="Agenda-Bold"/>
              </a:rPr>
              <a:t>MEETING - </a:t>
            </a:r>
            <a:r>
              <a:rPr lang="en-US" sz="1200" dirty="0">
                <a:solidFill>
                  <a:schemeClr val="bg1"/>
                </a:solidFill>
                <a:latin typeface="Agenda-Light"/>
                <a:cs typeface="Agenda-Light"/>
              </a:rPr>
              <a:t>DATE</a:t>
            </a:r>
          </a:p>
        </p:txBody>
      </p:sp>
    </p:spTree>
  </p:cSld>
  <p:clrMap bg1="lt1" tx1="dk1" bg2="lt2" tx2="dk2" accent1="accent1" accent2="accent2" accent3="accent3" accent4="accent4" accent5="accent5" accent6="accent6" hlink="hlink" folHlink="folHlink"/>
  <p:sldLayoutIdLst>
    <p:sldLayoutId id="2147483694"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0F93C75-96ED-4867-AA73-E874B04CA1D1}" type="datetimeFigureOut">
              <a:rPr lang="en-US"/>
              <a:pPr>
                <a:defRPr/>
              </a:pPr>
              <a:t>3/28/2012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Ross Sea MPA  26-29 March 2012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FE172EA-7CB2-4D66-8A13-BC832A1BF3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57C38C2-B36B-467E-989D-060F2C123927}" type="datetimeFigureOut">
              <a:rPr lang="en-US"/>
              <a:pPr>
                <a:defRPr/>
              </a:pPr>
              <a:t>3/28/2012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78EBC5-0CB0-4325-8740-C8435FC6F3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mailto:newman@soos.aq" TargetMode="External"/><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soos.a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grc.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SOOS Powerpoint Title Background.jpg"/>
          <p:cNvPicPr>
            <a:picLocks noChangeAspect="1"/>
          </p:cNvPicPr>
          <p:nvPr/>
        </p:nvPicPr>
        <p:blipFill>
          <a:blip r:embed="rId3"/>
          <a:srcRect/>
          <a:stretch>
            <a:fillRect/>
          </a:stretch>
        </p:blipFill>
        <p:spPr bwMode="auto">
          <a:xfrm>
            <a:off x="-36513" y="-33338"/>
            <a:ext cx="9234488" cy="6926263"/>
          </a:xfrm>
          <a:prstGeom prst="rect">
            <a:avLst/>
          </a:prstGeom>
          <a:noFill/>
          <a:ln w="9525">
            <a:noFill/>
            <a:miter lim="800000"/>
            <a:headEnd/>
            <a:tailEnd/>
          </a:ln>
        </p:spPr>
      </p:pic>
      <p:pic>
        <p:nvPicPr>
          <p:cNvPr id="38914" name="Picture 5" descr="SOOS PP Logo Full.png"/>
          <p:cNvPicPr>
            <a:picLocks noChangeAspect="1"/>
          </p:cNvPicPr>
          <p:nvPr/>
        </p:nvPicPr>
        <p:blipFill>
          <a:blip r:embed="rId4"/>
          <a:srcRect/>
          <a:stretch>
            <a:fillRect/>
          </a:stretch>
        </p:blipFill>
        <p:spPr bwMode="auto">
          <a:xfrm>
            <a:off x="608013" y="5624513"/>
            <a:ext cx="1822450" cy="747712"/>
          </a:xfrm>
          <a:prstGeom prst="rect">
            <a:avLst/>
          </a:prstGeom>
          <a:noFill/>
          <a:ln w="9525">
            <a:noFill/>
            <a:miter lim="800000"/>
            <a:headEnd/>
            <a:tailEnd/>
          </a:ln>
        </p:spPr>
      </p:pic>
      <p:pic>
        <p:nvPicPr>
          <p:cNvPr id="38915" name="Picture 6" descr="UTAS PP Logo.png"/>
          <p:cNvPicPr>
            <a:picLocks noChangeAspect="1"/>
          </p:cNvPicPr>
          <p:nvPr/>
        </p:nvPicPr>
        <p:blipFill>
          <a:blip r:embed="rId5"/>
          <a:srcRect/>
          <a:stretch>
            <a:fillRect/>
          </a:stretch>
        </p:blipFill>
        <p:spPr bwMode="auto">
          <a:xfrm>
            <a:off x="7605713" y="5818188"/>
            <a:ext cx="1063625" cy="396875"/>
          </a:xfrm>
          <a:prstGeom prst="rect">
            <a:avLst/>
          </a:prstGeom>
          <a:noFill/>
          <a:ln w="9525">
            <a:noFill/>
            <a:miter lim="800000"/>
            <a:headEnd/>
            <a:tailEnd/>
          </a:ln>
        </p:spPr>
      </p:pic>
      <p:pic>
        <p:nvPicPr>
          <p:cNvPr id="38916" name="Picture 7" descr="IMAS PP Logo.png"/>
          <p:cNvPicPr>
            <a:picLocks noChangeAspect="1"/>
          </p:cNvPicPr>
          <p:nvPr/>
        </p:nvPicPr>
        <p:blipFill>
          <a:blip r:embed="rId6"/>
          <a:srcRect/>
          <a:stretch>
            <a:fillRect/>
          </a:stretch>
        </p:blipFill>
        <p:spPr bwMode="auto">
          <a:xfrm>
            <a:off x="6086475" y="5834063"/>
            <a:ext cx="1228725" cy="381000"/>
          </a:xfrm>
          <a:prstGeom prst="rect">
            <a:avLst/>
          </a:prstGeom>
          <a:noFill/>
          <a:ln w="9525">
            <a:noFill/>
            <a:miter lim="800000"/>
            <a:headEnd/>
            <a:tailEnd/>
          </a:ln>
        </p:spPr>
      </p:pic>
      <p:sp>
        <p:nvSpPr>
          <p:cNvPr id="38917" name="TextBox 8"/>
          <p:cNvSpPr txBox="1">
            <a:spLocks noChangeArrowheads="1"/>
          </p:cNvSpPr>
          <p:nvPr/>
        </p:nvSpPr>
        <p:spPr bwMode="auto">
          <a:xfrm>
            <a:off x="3678238" y="406400"/>
            <a:ext cx="5224462" cy="2308225"/>
          </a:xfrm>
          <a:prstGeom prst="rect">
            <a:avLst/>
          </a:prstGeom>
          <a:noFill/>
          <a:ln w="9525">
            <a:noFill/>
            <a:miter lim="800000"/>
            <a:headEnd/>
            <a:tailEnd/>
          </a:ln>
        </p:spPr>
        <p:txBody>
          <a:bodyPr>
            <a:spAutoFit/>
          </a:bodyPr>
          <a:lstStyle/>
          <a:p>
            <a:r>
              <a:rPr lang="en-US" sz="4800">
                <a:solidFill>
                  <a:schemeClr val="bg1"/>
                </a:solidFill>
                <a:latin typeface="Agenda-Bold"/>
                <a:ea typeface="Agenda-Bold"/>
                <a:cs typeface="Agenda-Bold"/>
              </a:rPr>
              <a:t>The </a:t>
            </a:r>
          </a:p>
          <a:p>
            <a:r>
              <a:rPr lang="en-US" sz="4800">
                <a:solidFill>
                  <a:schemeClr val="bg1"/>
                </a:solidFill>
                <a:latin typeface="Agenda-Bold"/>
                <a:ea typeface="Agenda-Bold"/>
                <a:cs typeface="Agenda-Bold"/>
              </a:rPr>
              <a:t>Southern Ocean Observing System</a:t>
            </a:r>
          </a:p>
        </p:txBody>
      </p:sp>
      <p:sp>
        <p:nvSpPr>
          <p:cNvPr id="38918" name="TextBox 9"/>
          <p:cNvSpPr txBox="1">
            <a:spLocks noChangeArrowheads="1"/>
          </p:cNvSpPr>
          <p:nvPr/>
        </p:nvSpPr>
        <p:spPr bwMode="auto">
          <a:xfrm>
            <a:off x="277813" y="3430588"/>
            <a:ext cx="8624887" cy="1554162"/>
          </a:xfrm>
          <a:prstGeom prst="rect">
            <a:avLst/>
          </a:prstGeom>
          <a:noFill/>
          <a:ln w="9525">
            <a:noFill/>
            <a:miter lim="800000"/>
            <a:headEnd/>
            <a:tailEnd/>
          </a:ln>
        </p:spPr>
        <p:txBody>
          <a:bodyPr>
            <a:spAutoFit/>
          </a:bodyPr>
          <a:lstStyle/>
          <a:p>
            <a:r>
              <a:rPr lang="en-US" sz="3400">
                <a:solidFill>
                  <a:schemeClr val="bg1"/>
                </a:solidFill>
                <a:latin typeface="Agenda-Light"/>
                <a:ea typeface="Agenda-Light"/>
                <a:cs typeface="Agenda-Light"/>
              </a:rPr>
              <a:t>Louise Newman, Mike Meredith, Oscar Schofield</a:t>
            </a:r>
          </a:p>
          <a:p>
            <a:endParaRPr lang="en-US" sz="3500">
              <a:solidFill>
                <a:schemeClr val="bg1"/>
              </a:solidFill>
              <a:latin typeface="Agenda-Light"/>
              <a:ea typeface="Agenda-Light"/>
              <a:cs typeface="Agenda-Light"/>
            </a:endParaRPr>
          </a:p>
          <a:p>
            <a:r>
              <a:rPr lang="en-US" sz="2600">
                <a:solidFill>
                  <a:schemeClr val="bg1"/>
                </a:solidFill>
                <a:latin typeface="Agenda-Light"/>
                <a:ea typeface="Agenda-Light"/>
                <a:cs typeface="Agenda-Light"/>
              </a:rPr>
              <a:t>On behalf of many SOOS colleagues</a:t>
            </a:r>
          </a:p>
        </p:txBody>
      </p:sp>
      <p:pic>
        <p:nvPicPr>
          <p:cNvPr id="38919" name="Picture 10" descr="SOOS-ball-white.psd"/>
          <p:cNvPicPr>
            <a:picLocks noChangeAspect="1"/>
          </p:cNvPicPr>
          <p:nvPr/>
        </p:nvPicPr>
        <p:blipFill>
          <a:blip r:embed="rId7"/>
          <a:srcRect/>
          <a:stretch>
            <a:fillRect/>
          </a:stretch>
        </p:blipFill>
        <p:spPr bwMode="auto">
          <a:xfrm>
            <a:off x="608013" y="174625"/>
            <a:ext cx="2870200" cy="291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bwMode="auto">
          <a:xfrm>
            <a:off x="596900" y="441325"/>
            <a:ext cx="8229600" cy="18129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       SO Systems Understanding: </a:t>
            </a:r>
            <a:br>
              <a:rPr lang="en-US" smtClean="0">
                <a:ea typeface="Agenda-Bold"/>
              </a:rPr>
            </a:br>
            <a:r>
              <a:rPr lang="en-US" smtClean="0">
                <a:ea typeface="Agenda-Bold"/>
              </a:rPr>
              <a:t>   EOVs* from Routine Observations</a:t>
            </a:r>
            <a:br>
              <a:rPr lang="en-US" smtClean="0">
                <a:ea typeface="Agenda-Bold"/>
              </a:rPr>
            </a:br>
            <a:r>
              <a:rPr lang="en-US" smtClean="0">
                <a:ea typeface="Agenda-Bold"/>
              </a:rPr>
              <a:t>        </a:t>
            </a:r>
            <a:r>
              <a:rPr lang="en-US" sz="2800" smtClean="0">
                <a:ea typeface="Agenda-Bold"/>
              </a:rPr>
              <a:t>*EOVs =Essential Ocean Variables</a:t>
            </a:r>
            <a:r>
              <a:rPr lang="en-US" smtClean="0">
                <a:ea typeface="Agenda-Bold"/>
              </a:rPr>
              <a:t/>
            </a:r>
            <a:br>
              <a:rPr lang="en-US" smtClean="0">
                <a:ea typeface="Agenda-Bold"/>
              </a:rPr>
            </a:br>
            <a:endParaRPr lang="en-US" smtClean="0">
              <a:ea typeface="Agenda-Bold"/>
            </a:endParaRPr>
          </a:p>
        </p:txBody>
      </p:sp>
      <p:pic>
        <p:nvPicPr>
          <p:cNvPr id="58370" name="Picture 2"/>
          <p:cNvPicPr>
            <a:picLocks noGrp="1" noChangeAspect="1" noChangeArrowheads="1"/>
          </p:cNvPicPr>
          <p:nvPr>
            <p:ph idx="1"/>
          </p:nvPr>
        </p:nvPicPr>
        <p:blipFill>
          <a:blip r:embed="rId3"/>
          <a:srcRect/>
          <a:stretch>
            <a:fillRect/>
          </a:stretch>
        </p:blipFill>
        <p:spPr bwMode="auto">
          <a:xfrm>
            <a:off x="1822450" y="2168525"/>
            <a:ext cx="5778500" cy="3462338"/>
          </a:xfrm>
          <a:noFill/>
          <a:ln>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bwMode="auto">
          <a:xfrm>
            <a:off x="596900" y="238125"/>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Design and implement a SO Observing System</a:t>
            </a:r>
          </a:p>
        </p:txBody>
      </p:sp>
      <p:sp>
        <p:nvSpPr>
          <p:cNvPr id="60418" name="Content Placeholder 2"/>
          <p:cNvSpPr>
            <a:spLocks noGrp="1"/>
          </p:cNvSpPr>
          <p:nvPr>
            <p:ph idx="1"/>
          </p:nvPr>
        </p:nvSpPr>
        <p:spPr bwMode="auto">
          <a:xfrm>
            <a:off x="596900" y="1803400"/>
            <a:ext cx="8229600" cy="3375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Light"/>
              </a:rPr>
              <a:t>End goal is a sustained, coherent, multidisciplinary observing system.</a:t>
            </a:r>
          </a:p>
          <a:p>
            <a:pPr eaLnBrk="1" hangingPunct="1"/>
            <a:endParaRPr lang="en-US" smtClean="0">
              <a:ea typeface="Agenda-Light"/>
            </a:endParaRPr>
          </a:p>
          <a:p>
            <a:pPr eaLnBrk="1" hangingPunct="1">
              <a:buFontTx/>
              <a:buChar char="-"/>
            </a:pPr>
            <a:r>
              <a:rPr lang="en-US" smtClean="0">
                <a:ea typeface="Agenda-Light"/>
              </a:rPr>
              <a:t> Design optimal sampling plans for all variables</a:t>
            </a:r>
          </a:p>
          <a:p>
            <a:pPr eaLnBrk="1" hangingPunct="1">
              <a:buFontTx/>
              <a:buChar char="-"/>
            </a:pPr>
            <a:r>
              <a:rPr lang="en-US" smtClean="0">
                <a:ea typeface="Agenda-Light"/>
              </a:rPr>
              <a:t> Need quantified targets (number/frequency of required observations)</a:t>
            </a:r>
          </a:p>
          <a:p>
            <a:pPr eaLnBrk="1" hangingPunct="1"/>
            <a:r>
              <a:rPr lang="en-US" smtClean="0">
                <a:ea typeface="Agenda-Light"/>
              </a:rPr>
              <a:t>Some have already been defined, others lag behind.</a:t>
            </a:r>
          </a:p>
          <a:p>
            <a:pPr eaLnBrk="1" hangingPunct="1"/>
            <a:r>
              <a:rPr lang="en-US" smtClean="0">
                <a:ea typeface="Agenda-Light"/>
              </a:rPr>
              <a:t>- Determination of stage of readiness of EOVs* and platforms</a:t>
            </a:r>
          </a:p>
          <a:p>
            <a:pPr eaLnBrk="1" hangingPunct="1"/>
            <a:r>
              <a:rPr lang="en-US" smtClean="0">
                <a:ea typeface="Agenda-Light"/>
              </a:rPr>
              <a:t>   Identification of gaps in knowledge and observations</a:t>
            </a:r>
          </a:p>
          <a:p>
            <a:pPr eaLnBrk="1" hangingPunct="1"/>
            <a:r>
              <a:rPr lang="en-US" smtClean="0">
                <a:ea typeface="Agenda-Light"/>
              </a:rPr>
              <a:t>   *</a:t>
            </a:r>
            <a:r>
              <a:rPr lang="en-US" sz="2000" smtClean="0">
                <a:ea typeface="Agenda-Light"/>
              </a:rPr>
              <a:t>EOVs = Essential Ocean Variables</a:t>
            </a:r>
          </a:p>
          <a:p>
            <a:pPr eaLnBrk="1" hangingPunct="1"/>
            <a:endParaRPr lang="en-US" sz="2000" smtClean="0">
              <a:ea typeface="Agenda-Ligh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bwMode="auto">
          <a:xfrm>
            <a:off x="2371725" y="122238"/>
            <a:ext cx="6772275"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Example of SOOS development: Southern Ocean Ecosystems</a:t>
            </a:r>
          </a:p>
        </p:txBody>
      </p:sp>
      <p:sp>
        <p:nvSpPr>
          <p:cNvPr id="62466" name="Content Placeholder 2"/>
          <p:cNvSpPr>
            <a:spLocks noGrp="1"/>
          </p:cNvSpPr>
          <p:nvPr>
            <p:ph idx="1"/>
          </p:nvPr>
        </p:nvSpPr>
        <p:spPr bwMode="auto">
          <a:xfrm>
            <a:off x="2371725" y="1754188"/>
            <a:ext cx="6454775" cy="332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smtClean="0">
                <a:ea typeface="Agenda-Light"/>
              </a:rPr>
              <a:t>Ecosystem is a challenge due to species diversity and system complexity. Work is required to identify key components of an ecosystem that </a:t>
            </a:r>
            <a:r>
              <a:rPr lang="en-US" sz="2000" b="1" smtClean="0">
                <a:ea typeface="Agenda-Light"/>
              </a:rPr>
              <a:t>must </a:t>
            </a:r>
            <a:r>
              <a:rPr lang="en-US" sz="2000" smtClean="0">
                <a:ea typeface="Agenda-Light"/>
              </a:rPr>
              <a:t>be monitored, how often, and where.</a:t>
            </a:r>
          </a:p>
          <a:p>
            <a:pPr eaLnBrk="1" hangingPunct="1"/>
            <a:r>
              <a:rPr lang="en-US" sz="2000" smtClean="0">
                <a:ea typeface="Agenda-Light"/>
              </a:rPr>
              <a:t>Southern Ocean Sentinel project working to address this – supported by SOOS. Sentinel will contribute to design of SOOS and  is connecting physical variables with biological variables in a seamless way.</a:t>
            </a:r>
          </a:p>
          <a:p>
            <a:pPr eaLnBrk="1" hangingPunct="1"/>
            <a:r>
              <a:rPr lang="en-US" sz="2000" smtClean="0">
                <a:ea typeface="Agenda-Light"/>
              </a:rPr>
              <a:t>SOOS proposal for SCOR Working Group with involvement of GOOS - to identify biological parameters/variables that require monitoring on a global scale.</a:t>
            </a:r>
          </a:p>
          <a:p>
            <a:pPr eaLnBrk="1" hangingPunct="1"/>
            <a:endParaRPr lang="en-US" sz="2000" smtClean="0">
              <a:ea typeface="Agenda-Light"/>
            </a:endParaRPr>
          </a:p>
          <a:p>
            <a:pPr eaLnBrk="1" hangingPunct="1"/>
            <a:endParaRPr lang="en-US" sz="2000" smtClean="0">
              <a:ea typeface="Agenda-Light"/>
            </a:endParaRPr>
          </a:p>
        </p:txBody>
      </p:sp>
      <p:pic>
        <p:nvPicPr>
          <p:cNvPr id="62467" name="Picture 9" descr="photos-combined2.psd"/>
          <p:cNvPicPr>
            <a:picLocks noChangeAspect="1"/>
          </p:cNvPicPr>
          <p:nvPr/>
        </p:nvPicPr>
        <p:blipFill>
          <a:blip r:embed="rId3"/>
          <a:srcRect/>
          <a:stretch>
            <a:fillRect/>
          </a:stretch>
        </p:blipFill>
        <p:spPr bwMode="auto">
          <a:xfrm>
            <a:off x="-49213" y="0"/>
            <a:ext cx="2139951" cy="5905500"/>
          </a:xfrm>
          <a:prstGeom prst="rect">
            <a:avLst/>
          </a:prstGeom>
          <a:noFill/>
          <a:ln w="9525">
            <a:noFill/>
            <a:miter lim="800000"/>
            <a:headEnd/>
            <a:tailEnd/>
          </a:ln>
        </p:spPr>
      </p:pic>
      <p:sp>
        <p:nvSpPr>
          <p:cNvPr id="8" name="TextBox 7"/>
          <p:cNvSpPr txBox="1"/>
          <p:nvPr/>
        </p:nvSpPr>
        <p:spPr>
          <a:xfrm>
            <a:off x="1633538" y="5627688"/>
            <a:ext cx="457200" cy="277812"/>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
        <p:nvSpPr>
          <p:cNvPr id="19" name="TextBox 18"/>
          <p:cNvSpPr txBox="1"/>
          <p:nvPr/>
        </p:nvSpPr>
        <p:spPr>
          <a:xfrm>
            <a:off x="1655763" y="2857500"/>
            <a:ext cx="457200" cy="277813"/>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SOOS-Strategy-Fig18.pdf"/>
          <p:cNvPicPr>
            <a:picLocks noChangeAspect="1"/>
          </p:cNvPicPr>
          <p:nvPr/>
        </p:nvPicPr>
        <p:blipFill>
          <a:blip r:embed="rId3"/>
          <a:srcRect/>
          <a:stretch>
            <a:fillRect/>
          </a:stretch>
        </p:blipFill>
        <p:spPr bwMode="auto">
          <a:xfrm>
            <a:off x="5562600" y="804863"/>
            <a:ext cx="3581400" cy="3603625"/>
          </a:xfrm>
          <a:prstGeom prst="rect">
            <a:avLst/>
          </a:prstGeom>
          <a:noFill/>
          <a:ln w="9525">
            <a:noFill/>
            <a:miter lim="800000"/>
            <a:headEnd/>
            <a:tailEnd/>
          </a:ln>
        </p:spPr>
      </p:pic>
      <p:sp>
        <p:nvSpPr>
          <p:cNvPr id="64514" name="Title 1"/>
          <p:cNvSpPr>
            <a:spLocks noGrp="1"/>
          </p:cNvSpPr>
          <p:nvPr>
            <p:ph type="title"/>
          </p:nvPr>
        </p:nvSpPr>
        <p:spPr bwMode="auto">
          <a:xfrm>
            <a:off x="117475" y="165100"/>
            <a:ext cx="91440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Unify current efforts and leverage resources: Examples</a:t>
            </a:r>
          </a:p>
        </p:txBody>
      </p:sp>
      <p:sp>
        <p:nvSpPr>
          <p:cNvPr id="64515" name="Content Placeholder 2"/>
          <p:cNvSpPr>
            <a:spLocks noGrp="1"/>
          </p:cNvSpPr>
          <p:nvPr>
            <p:ph idx="1"/>
          </p:nvPr>
        </p:nvSpPr>
        <p:spPr bwMode="auto">
          <a:xfrm>
            <a:off x="320675" y="1423988"/>
            <a:ext cx="2730500" cy="681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smtClean="0">
                <a:ea typeface="Agenda-Light"/>
              </a:rPr>
              <a:t>Hydrographic sections</a:t>
            </a:r>
          </a:p>
        </p:txBody>
      </p:sp>
      <p:sp>
        <p:nvSpPr>
          <p:cNvPr id="64516" name="Content Placeholder 2"/>
          <p:cNvSpPr txBox="1">
            <a:spLocks/>
          </p:cNvSpPr>
          <p:nvPr/>
        </p:nvSpPr>
        <p:spPr bwMode="auto">
          <a:xfrm>
            <a:off x="320675" y="2105025"/>
            <a:ext cx="5665788" cy="682625"/>
          </a:xfrm>
          <a:prstGeom prst="rect">
            <a:avLst/>
          </a:prstGeom>
          <a:noFill/>
          <a:ln w="9525">
            <a:noFill/>
            <a:miter lim="800000"/>
            <a:headEnd/>
            <a:tailEnd/>
          </a:ln>
        </p:spPr>
        <p:txBody>
          <a:bodyPr/>
          <a:lstStyle/>
          <a:p>
            <a:pPr>
              <a:spcBef>
                <a:spcPct val="20000"/>
              </a:spcBef>
              <a:buFontTx/>
              <a:buChar char="-"/>
            </a:pPr>
            <a:r>
              <a:rPr lang="en-US" sz="2200">
                <a:latin typeface="Agenda-Light"/>
                <a:ea typeface="Agenda-Light"/>
                <a:cs typeface="Agenda-Light"/>
              </a:rPr>
              <a:t> Addition of biological sensors</a:t>
            </a:r>
          </a:p>
          <a:p>
            <a:pPr>
              <a:spcBef>
                <a:spcPct val="20000"/>
              </a:spcBef>
              <a:buFontTx/>
              <a:buChar char="-"/>
            </a:pPr>
            <a:r>
              <a:rPr lang="en-US" sz="2200">
                <a:latin typeface="Agenda-Light"/>
                <a:ea typeface="Agenda-Light"/>
                <a:cs typeface="Agenda-Light"/>
              </a:rPr>
              <a:t> National “ownership” of sections by countries not yet involved (Korea, China etc)</a:t>
            </a:r>
          </a:p>
          <a:p>
            <a:pPr>
              <a:spcBef>
                <a:spcPct val="20000"/>
              </a:spcBef>
              <a:buFontTx/>
              <a:buChar char="-"/>
            </a:pPr>
            <a:r>
              <a:rPr lang="en-US" sz="2200">
                <a:latin typeface="Agenda-Light"/>
                <a:ea typeface="Agenda-Light"/>
                <a:cs typeface="Agenda-Light"/>
              </a:rPr>
              <a:t> Extension of sections through the sea ice</a:t>
            </a:r>
          </a:p>
          <a:p>
            <a:pPr>
              <a:spcBef>
                <a:spcPct val="20000"/>
              </a:spcBef>
            </a:pPr>
            <a:endParaRPr lang="en-US" sz="2200">
              <a:latin typeface="Agenda-Light"/>
              <a:ea typeface="Agenda-Light"/>
              <a:cs typeface="Agenda-Light"/>
            </a:endParaRPr>
          </a:p>
        </p:txBody>
      </p:sp>
      <p:sp>
        <p:nvSpPr>
          <p:cNvPr id="64517" name="Content Placeholder 2"/>
          <p:cNvSpPr txBox="1">
            <a:spLocks/>
          </p:cNvSpPr>
          <p:nvPr/>
        </p:nvSpPr>
        <p:spPr bwMode="auto">
          <a:xfrm>
            <a:off x="320675" y="4094163"/>
            <a:ext cx="7175500" cy="771525"/>
          </a:xfrm>
          <a:prstGeom prst="rect">
            <a:avLst/>
          </a:prstGeom>
          <a:noFill/>
          <a:ln w="9525">
            <a:noFill/>
            <a:miter lim="800000"/>
            <a:headEnd/>
            <a:tailEnd/>
          </a:ln>
        </p:spPr>
        <p:txBody>
          <a:bodyPr/>
          <a:lstStyle/>
          <a:p>
            <a:pPr>
              <a:spcBef>
                <a:spcPct val="20000"/>
              </a:spcBef>
              <a:buFont typeface="Arial" charset="0"/>
              <a:buNone/>
            </a:pPr>
            <a:r>
              <a:rPr lang="en-US" sz="2200" b="1">
                <a:latin typeface="Agenda-Light"/>
                <a:ea typeface="Agenda-Light"/>
                <a:cs typeface="Agenda-Light"/>
              </a:rPr>
              <a:t>Extension of the SOOP (Ships Of OPportunity)</a:t>
            </a:r>
          </a:p>
        </p:txBody>
      </p:sp>
      <p:sp>
        <p:nvSpPr>
          <p:cNvPr id="64518" name="Content Placeholder 2"/>
          <p:cNvSpPr txBox="1">
            <a:spLocks/>
          </p:cNvSpPr>
          <p:nvPr/>
        </p:nvSpPr>
        <p:spPr bwMode="auto">
          <a:xfrm>
            <a:off x="355600" y="4479925"/>
            <a:ext cx="8428038" cy="938213"/>
          </a:xfrm>
          <a:prstGeom prst="rect">
            <a:avLst/>
          </a:prstGeom>
          <a:noFill/>
          <a:ln w="9525">
            <a:noFill/>
            <a:miter lim="800000"/>
            <a:headEnd/>
            <a:tailEnd/>
          </a:ln>
        </p:spPr>
        <p:txBody>
          <a:bodyPr/>
          <a:lstStyle/>
          <a:p>
            <a:pPr>
              <a:spcBef>
                <a:spcPct val="20000"/>
              </a:spcBef>
              <a:buFontTx/>
              <a:buChar char="-"/>
            </a:pPr>
            <a:r>
              <a:rPr lang="en-US" sz="2200">
                <a:latin typeface="Agenda-Light"/>
                <a:ea typeface="Agenda-Light"/>
                <a:cs typeface="Agenda-Light"/>
              </a:rPr>
              <a:t>Deployments from fishing vessels through collaboration with CCAMLR</a:t>
            </a:r>
          </a:p>
          <a:p>
            <a:pPr>
              <a:spcBef>
                <a:spcPct val="20000"/>
              </a:spcBef>
              <a:buFontTx/>
              <a:buChar char="-"/>
            </a:pPr>
            <a:r>
              <a:rPr lang="en-US" sz="2200">
                <a:latin typeface="Agenda-Light"/>
                <a:ea typeface="Agenda-Light"/>
                <a:cs typeface="Agenda-Light"/>
              </a:rPr>
              <a:t> Deployments from tourist vessels, through collaboration with IAATO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bwMode="auto">
          <a:xfrm>
            <a:off x="596900" y="266700"/>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Delivering the outputs</a:t>
            </a:r>
          </a:p>
        </p:txBody>
      </p:sp>
      <p:sp>
        <p:nvSpPr>
          <p:cNvPr id="66562" name="Content Placeholder 2"/>
          <p:cNvSpPr>
            <a:spLocks noGrp="1"/>
          </p:cNvSpPr>
          <p:nvPr>
            <p:ph idx="1"/>
          </p:nvPr>
        </p:nvSpPr>
        <p:spPr bwMode="auto">
          <a:xfrm>
            <a:off x="596900" y="1357313"/>
            <a:ext cx="8229600" cy="35941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Light"/>
              </a:rPr>
              <a:t>Key goal: develop a unified Southern Ocean data portal to enable easy access to relevant data and data products. This requires investment, but the scientific and societal return would be significantly greater.</a:t>
            </a:r>
          </a:p>
          <a:p>
            <a:pPr eaLnBrk="1" hangingPunct="1"/>
            <a:endParaRPr lang="en-US" smtClean="0">
              <a:ea typeface="Agenda-Light"/>
            </a:endParaRPr>
          </a:p>
          <a:p>
            <a:pPr eaLnBrk="1" hangingPunct="1"/>
            <a:r>
              <a:rPr lang="en-US" smtClean="0">
                <a:ea typeface="Agenda-Light"/>
              </a:rPr>
              <a:t>Data Management Sub-Committee = representatives from international, national and programmatic data centres.</a:t>
            </a:r>
          </a:p>
          <a:p>
            <a:pPr eaLnBrk="1" hangingPunct="1"/>
            <a:endParaRPr lang="en-US" smtClean="0">
              <a:ea typeface="Agenda-Light"/>
            </a:endParaRPr>
          </a:p>
          <a:p>
            <a:pPr eaLnBrk="1" hangingPunct="1"/>
            <a:r>
              <a:rPr lang="en-US" smtClean="0">
                <a:ea typeface="Agenda-Light"/>
              </a:rPr>
              <a:t>		- Tasked with developing the data policy</a:t>
            </a:r>
          </a:p>
          <a:p>
            <a:pPr eaLnBrk="1" hangingPunct="1"/>
            <a:r>
              <a:rPr lang="en-US" smtClean="0">
                <a:ea typeface="Agenda-Light"/>
              </a:rPr>
              <a:t>	- Identifying data products to provide and infrastructure required</a:t>
            </a:r>
          </a:p>
          <a:p>
            <a:pPr eaLnBrk="1" hangingPunct="1"/>
            <a:r>
              <a:rPr lang="en-US" smtClean="0">
                <a:ea typeface="Agenda-Light"/>
              </a:rPr>
              <a:t>	- Advocate for data contributions</a:t>
            </a:r>
          </a:p>
          <a:p>
            <a:pPr eaLnBrk="1" hangingPunct="1"/>
            <a:endParaRPr lang="en-US" smtClean="0">
              <a:ea typeface="Agenda-Light"/>
            </a:endParaRPr>
          </a:p>
          <a:p>
            <a:pPr eaLnBrk="1" hangingPunct="1"/>
            <a:endParaRPr lang="en-US" smtClean="0">
              <a:ea typeface="Agenda-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bwMode="auto">
          <a:xfrm>
            <a:off x="2955925" y="201613"/>
            <a:ext cx="5472113"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Want more information?</a:t>
            </a:r>
          </a:p>
        </p:txBody>
      </p:sp>
      <p:sp>
        <p:nvSpPr>
          <p:cNvPr id="68610" name="Content Placeholder 2"/>
          <p:cNvSpPr>
            <a:spLocks noGrp="1"/>
          </p:cNvSpPr>
          <p:nvPr>
            <p:ph idx="1"/>
          </p:nvPr>
        </p:nvSpPr>
        <p:spPr bwMode="auto">
          <a:xfrm>
            <a:off x="2955925" y="1358900"/>
            <a:ext cx="6188075" cy="22796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Light"/>
              </a:rPr>
              <a:t>Contact the SOOS International Project Office:</a:t>
            </a:r>
          </a:p>
          <a:p>
            <a:pPr eaLnBrk="1" hangingPunct="1"/>
            <a:r>
              <a:rPr lang="en-US" smtClean="0">
                <a:ea typeface="Agenda-Light"/>
              </a:rPr>
              <a:t>Louise Newman (Executive Officer) </a:t>
            </a:r>
            <a:r>
              <a:rPr lang="en-US" smtClean="0">
                <a:ea typeface="Agenda-Light"/>
                <a:hlinkClick r:id="rId3"/>
              </a:rPr>
              <a:t>newman@soos.aq</a:t>
            </a:r>
            <a:endParaRPr lang="en-US" smtClean="0">
              <a:ea typeface="Agenda-Light"/>
            </a:endParaRPr>
          </a:p>
          <a:p>
            <a:pPr eaLnBrk="1" hangingPunct="1"/>
            <a:endParaRPr lang="en-US" smtClean="0">
              <a:ea typeface="Agenda-Light"/>
            </a:endParaRPr>
          </a:p>
          <a:p>
            <a:pPr eaLnBrk="1" hangingPunct="1"/>
            <a:r>
              <a:rPr lang="en-US" smtClean="0">
                <a:ea typeface="Agenda-Light"/>
              </a:rPr>
              <a:t>or </a:t>
            </a:r>
          </a:p>
          <a:p>
            <a:pPr eaLnBrk="1" hangingPunct="1"/>
            <a:endParaRPr lang="en-US" smtClean="0">
              <a:ea typeface="Agenda-Light"/>
            </a:endParaRPr>
          </a:p>
          <a:p>
            <a:pPr eaLnBrk="1" hangingPunct="1"/>
            <a:r>
              <a:rPr lang="en-US" smtClean="0">
                <a:ea typeface="Agenda-Light"/>
              </a:rPr>
              <a:t>Check out the SOOS website at </a:t>
            </a:r>
            <a:r>
              <a:rPr lang="en-US" smtClean="0">
                <a:ea typeface="Agenda-Light"/>
                <a:hlinkClick r:id="rId4"/>
              </a:rPr>
              <a:t>www.soos.aq</a:t>
            </a:r>
            <a:endParaRPr lang="en-US" smtClean="0">
              <a:ea typeface="Agenda-Light"/>
            </a:endParaRPr>
          </a:p>
          <a:p>
            <a:pPr eaLnBrk="1" hangingPunct="1"/>
            <a:endParaRPr lang="en-US" smtClean="0">
              <a:ea typeface="Agenda-Light"/>
            </a:endParaRPr>
          </a:p>
        </p:txBody>
      </p:sp>
      <p:pic>
        <p:nvPicPr>
          <p:cNvPr id="68611" name="Picture 3" descr="SOOS-O.pdf"/>
          <p:cNvPicPr>
            <a:picLocks noChangeAspect="1"/>
          </p:cNvPicPr>
          <p:nvPr/>
        </p:nvPicPr>
        <p:blipFill>
          <a:blip r:embed="rId5"/>
          <a:srcRect/>
          <a:stretch>
            <a:fillRect/>
          </a:stretch>
        </p:blipFill>
        <p:spPr bwMode="auto">
          <a:xfrm>
            <a:off x="-593725" y="-296863"/>
            <a:ext cx="4097338" cy="3867151"/>
          </a:xfrm>
          <a:prstGeom prst="rect">
            <a:avLst/>
          </a:prstGeom>
          <a:noFill/>
          <a:ln w="9525">
            <a:noFill/>
            <a:miter lim="800000"/>
            <a:headEnd/>
            <a:tailEnd/>
          </a:ln>
        </p:spPr>
      </p:pic>
      <p:grpSp>
        <p:nvGrpSpPr>
          <p:cNvPr id="68612" name="Group 4"/>
          <p:cNvGrpSpPr>
            <a:grpSpLocks/>
          </p:cNvGrpSpPr>
          <p:nvPr/>
        </p:nvGrpSpPr>
        <p:grpSpPr bwMode="auto">
          <a:xfrm>
            <a:off x="538163" y="4473575"/>
            <a:ext cx="3224212" cy="1160463"/>
            <a:chOff x="953922" y="4323049"/>
            <a:chExt cx="2552883" cy="920172"/>
          </a:xfrm>
        </p:grpSpPr>
        <p:pic>
          <p:nvPicPr>
            <p:cNvPr id="68617" name="Picture 5" descr="SCAR logo1 col-clear-blu.psd"/>
            <p:cNvPicPr>
              <a:picLocks noChangeAspect="1"/>
            </p:cNvPicPr>
            <p:nvPr/>
          </p:nvPicPr>
          <p:blipFill>
            <a:blip r:embed="rId6"/>
            <a:srcRect/>
            <a:stretch>
              <a:fillRect/>
            </a:stretch>
          </p:blipFill>
          <p:spPr bwMode="auto">
            <a:xfrm>
              <a:off x="953922" y="4323049"/>
              <a:ext cx="978110" cy="920172"/>
            </a:xfrm>
            <a:prstGeom prst="rect">
              <a:avLst/>
            </a:prstGeom>
            <a:noFill/>
            <a:ln w="9525">
              <a:noFill/>
              <a:miter lim="800000"/>
              <a:headEnd/>
              <a:tailEnd/>
            </a:ln>
          </p:spPr>
        </p:pic>
        <p:pic>
          <p:nvPicPr>
            <p:cNvPr id="68618" name="Picture 6" descr="SCOR-logo.psd"/>
            <p:cNvPicPr>
              <a:picLocks noChangeAspect="1"/>
            </p:cNvPicPr>
            <p:nvPr/>
          </p:nvPicPr>
          <p:blipFill>
            <a:blip r:embed="rId7"/>
            <a:srcRect/>
            <a:stretch>
              <a:fillRect/>
            </a:stretch>
          </p:blipFill>
          <p:spPr bwMode="auto">
            <a:xfrm>
              <a:off x="2214200" y="4458426"/>
              <a:ext cx="1292605" cy="784795"/>
            </a:xfrm>
            <a:prstGeom prst="rect">
              <a:avLst/>
            </a:prstGeom>
            <a:noFill/>
            <a:ln w="9525">
              <a:noFill/>
              <a:miter lim="800000"/>
              <a:headEnd/>
              <a:tailEnd/>
            </a:ln>
          </p:spPr>
        </p:pic>
      </p:grpSp>
      <p:grpSp>
        <p:nvGrpSpPr>
          <p:cNvPr id="68613" name="Group 7"/>
          <p:cNvGrpSpPr>
            <a:grpSpLocks/>
          </p:cNvGrpSpPr>
          <p:nvPr/>
        </p:nvGrpSpPr>
        <p:grpSpPr bwMode="auto">
          <a:xfrm>
            <a:off x="6530975" y="5872163"/>
            <a:ext cx="2613025" cy="1112837"/>
            <a:chOff x="1041657" y="3183473"/>
            <a:chExt cx="2613624" cy="1111567"/>
          </a:xfrm>
        </p:grpSpPr>
        <p:pic>
          <p:nvPicPr>
            <p:cNvPr id="68615" name="Picture 8" descr="IMAS_logo_writing_under_transp.png"/>
            <p:cNvPicPr>
              <a:picLocks noChangeAspect="1"/>
            </p:cNvPicPr>
            <p:nvPr/>
          </p:nvPicPr>
          <p:blipFill>
            <a:blip r:embed="rId8"/>
            <a:srcRect/>
            <a:stretch>
              <a:fillRect/>
            </a:stretch>
          </p:blipFill>
          <p:spPr bwMode="auto">
            <a:xfrm>
              <a:off x="1041657" y="3183473"/>
              <a:ext cx="1130091" cy="1111567"/>
            </a:xfrm>
            <a:prstGeom prst="rect">
              <a:avLst/>
            </a:prstGeom>
            <a:noFill/>
            <a:ln w="9525">
              <a:noFill/>
              <a:miter lim="800000"/>
              <a:headEnd/>
              <a:tailEnd/>
            </a:ln>
          </p:spPr>
        </p:pic>
        <p:sp>
          <p:nvSpPr>
            <p:cNvPr id="68616" name="Content Placeholder 2"/>
            <p:cNvSpPr txBox="1">
              <a:spLocks/>
            </p:cNvSpPr>
            <p:nvPr/>
          </p:nvSpPr>
          <p:spPr bwMode="auto">
            <a:xfrm>
              <a:off x="2051138" y="3390900"/>
              <a:ext cx="1604143" cy="698500"/>
            </a:xfrm>
            <a:prstGeom prst="rect">
              <a:avLst/>
            </a:prstGeom>
            <a:noFill/>
            <a:ln w="9525">
              <a:noFill/>
              <a:miter lim="800000"/>
              <a:headEnd/>
              <a:tailEnd/>
            </a:ln>
          </p:spPr>
          <p:txBody>
            <a:bodyPr/>
            <a:lstStyle/>
            <a:p>
              <a:pPr marL="342900" indent="-342900" algn="ctr">
                <a:spcBef>
                  <a:spcPct val="20000"/>
                </a:spcBef>
                <a:buFont typeface="Arial" charset="0"/>
                <a:buNone/>
              </a:pPr>
              <a:r>
                <a:rPr lang="en-US" sz="1400">
                  <a:solidFill>
                    <a:schemeClr val="bg1"/>
                  </a:solidFill>
                  <a:latin typeface="Agenda-Light"/>
                  <a:ea typeface="Agenda-Light"/>
                  <a:cs typeface="Agenda-Light"/>
                </a:rPr>
                <a:t>The Australian</a:t>
              </a:r>
            </a:p>
            <a:p>
              <a:pPr marL="342900" indent="-342900" algn="ctr">
                <a:spcBef>
                  <a:spcPct val="20000"/>
                </a:spcBef>
                <a:buFont typeface="Arial" charset="0"/>
                <a:buNone/>
              </a:pPr>
              <a:r>
                <a:rPr lang="en-US" sz="1400">
                  <a:solidFill>
                    <a:schemeClr val="bg1"/>
                  </a:solidFill>
                  <a:latin typeface="Agenda-Light"/>
                  <a:ea typeface="Agenda-Light"/>
                  <a:cs typeface="Agenda-Light"/>
                </a:rPr>
                <a:t>Antarctic Division</a:t>
              </a:r>
            </a:p>
            <a:p>
              <a:pPr marL="342900" indent="-342900" algn="ctr">
                <a:spcBef>
                  <a:spcPct val="20000"/>
                </a:spcBef>
                <a:buFont typeface="Arial" charset="0"/>
                <a:buNone/>
              </a:pPr>
              <a:endParaRPr lang="en-US" sz="1400">
                <a:latin typeface="Agenda-Light"/>
                <a:ea typeface="Agenda-Light"/>
                <a:cs typeface="Agenda-Light"/>
              </a:endParaRPr>
            </a:p>
          </p:txBody>
        </p:sp>
      </p:grpSp>
      <p:sp>
        <p:nvSpPr>
          <p:cNvPr id="68614" name="Rectangle 11"/>
          <p:cNvSpPr>
            <a:spLocks noChangeArrowheads="1"/>
          </p:cNvSpPr>
          <p:nvPr/>
        </p:nvSpPr>
        <p:spPr bwMode="auto">
          <a:xfrm>
            <a:off x="5262563" y="6132513"/>
            <a:ext cx="1244600" cy="307975"/>
          </a:xfrm>
          <a:prstGeom prst="rect">
            <a:avLst/>
          </a:prstGeom>
          <a:noFill/>
          <a:ln w="9525">
            <a:noFill/>
            <a:miter lim="800000"/>
            <a:headEnd/>
            <a:tailEnd/>
          </a:ln>
        </p:spPr>
        <p:txBody>
          <a:bodyPr wrap="none">
            <a:spAutoFit/>
          </a:bodyPr>
          <a:lstStyle/>
          <a:p>
            <a:r>
              <a:rPr lang="en-US" sz="1400">
                <a:solidFill>
                  <a:srgbClr val="FFFFFF"/>
                </a:solidFill>
                <a:latin typeface="Calibri" pitchFamily="34" charset="0"/>
              </a:rPr>
              <a:t>IPO hosted by: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bwMode="auto">
          <a:xfrm>
            <a:off x="596900" y="441325"/>
            <a:ext cx="8229600" cy="18129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       SO Systems Understanding: </a:t>
            </a:r>
            <a:br>
              <a:rPr lang="en-US" smtClean="0">
                <a:ea typeface="Agenda-Bold"/>
              </a:rPr>
            </a:br>
            <a:r>
              <a:rPr lang="en-US" smtClean="0">
                <a:ea typeface="Agenda-Bold"/>
              </a:rPr>
              <a:t>   EOVs* from Routine Observations</a:t>
            </a:r>
            <a:br>
              <a:rPr lang="en-US" smtClean="0">
                <a:ea typeface="Agenda-Bold"/>
              </a:rPr>
            </a:br>
            <a:r>
              <a:rPr lang="en-US" smtClean="0">
                <a:ea typeface="Agenda-Bold"/>
              </a:rPr>
              <a:t>        </a:t>
            </a:r>
            <a:r>
              <a:rPr lang="en-US" sz="2800" smtClean="0">
                <a:ea typeface="Agenda-Bold"/>
              </a:rPr>
              <a:t>*EOVs =Essential Ocean Variables</a:t>
            </a:r>
            <a:r>
              <a:rPr lang="en-US" smtClean="0">
                <a:ea typeface="Agenda-Bold"/>
              </a:rPr>
              <a:t/>
            </a:r>
            <a:br>
              <a:rPr lang="en-US" smtClean="0">
                <a:ea typeface="Agenda-Bold"/>
              </a:rPr>
            </a:br>
            <a:endParaRPr lang="en-US" smtClean="0">
              <a:ea typeface="Agenda-Bold"/>
            </a:endParaRPr>
          </a:p>
        </p:txBody>
      </p:sp>
      <p:pic>
        <p:nvPicPr>
          <p:cNvPr id="70658" name="Picture 2"/>
          <p:cNvPicPr>
            <a:picLocks noGrp="1" noChangeAspect="1" noChangeArrowheads="1"/>
          </p:cNvPicPr>
          <p:nvPr>
            <p:ph idx="1"/>
          </p:nvPr>
        </p:nvPicPr>
        <p:blipFill>
          <a:blip r:embed="rId3"/>
          <a:srcRect/>
          <a:stretch>
            <a:fillRect/>
          </a:stretch>
        </p:blipFill>
        <p:spPr bwMode="auto">
          <a:xfrm>
            <a:off x="1822450" y="2168525"/>
            <a:ext cx="5778500" cy="3462338"/>
          </a:xfrm>
          <a:noFill/>
          <a:ln>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smtClean="0"/>
              <a:t>Ecosystem Monitoring</a:t>
            </a:r>
          </a:p>
        </p:txBody>
      </p:sp>
      <p:sp>
        <p:nvSpPr>
          <p:cNvPr id="72706"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80000"/>
              </a:lnSpc>
            </a:pPr>
            <a:r>
              <a:rPr lang="en-US" sz="2800" smtClean="0"/>
              <a:t>Ship Underway measurements:  Fluorescence, FRRF, Continuous Plankton Recorder along with pCO2, pH Acoustics.  (Sentinel Transects in Ross Sea)</a:t>
            </a:r>
          </a:p>
          <a:p>
            <a:pPr eaLnBrk="1" hangingPunct="1">
              <a:lnSpc>
                <a:spcPct val="80000"/>
              </a:lnSpc>
            </a:pPr>
            <a:r>
              <a:rPr lang="en-US" sz="2800" smtClean="0"/>
              <a:t>CEMP  (CCAMLR Ecosystem Monitoring Program)-Establish node in the Ross Sea</a:t>
            </a:r>
          </a:p>
          <a:p>
            <a:pPr eaLnBrk="1" hangingPunct="1">
              <a:lnSpc>
                <a:spcPct val="80000"/>
              </a:lnSpc>
            </a:pPr>
            <a:r>
              <a:rPr lang="en-US" sz="2800" smtClean="0"/>
              <a:t>Ecosystem monitoring, LTER and AMLR cited as examples.  Needed in Ross Sea?</a:t>
            </a:r>
          </a:p>
          <a:p>
            <a:pPr eaLnBrk="1" hangingPunct="1">
              <a:lnSpc>
                <a:spcPct val="80000"/>
              </a:lnSpc>
            </a:pPr>
            <a:r>
              <a:rPr lang="en-US" sz="2800" smtClean="0"/>
              <a:t>5-year Repeat Survey of Crabeater Seals-use of airborne drones.  </a:t>
            </a:r>
          </a:p>
          <a:p>
            <a:pPr eaLnBrk="1" hangingPunct="1">
              <a:lnSpc>
                <a:spcPct val="80000"/>
              </a:lnSpc>
            </a:pPr>
            <a:r>
              <a:rPr lang="en-US" sz="2800" smtClean="0"/>
              <a:t>Trackers/CTD on Seals, Penguins, GLS trackers on seabirds.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mtClean="0"/>
              <a:t>Marine Mammal Tracking</a:t>
            </a:r>
          </a:p>
        </p:txBody>
      </p:sp>
      <p:pic>
        <p:nvPicPr>
          <p:cNvPr id="73730" name="Picture 4"/>
          <p:cNvPicPr>
            <a:picLocks noGrp="1" noChangeAspect="1" noChangeArrowheads="1"/>
          </p:cNvPicPr>
          <p:nvPr>
            <p:ph type="body" idx="4294967295"/>
          </p:nvPr>
        </p:nvPicPr>
        <p:blipFill>
          <a:blip r:embed="rId3"/>
          <a:srcRect/>
          <a:stretch>
            <a:fillRect/>
          </a:stretch>
        </p:blipFill>
        <p:spPr bwMode="auto">
          <a:xfrm>
            <a:off x="536575" y="1600200"/>
            <a:ext cx="8069263" cy="4525963"/>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Southern Ocean Sentinel Workshop </a:t>
            </a:r>
          </a:p>
        </p:txBody>
      </p:sp>
      <p:sp>
        <p:nvSpPr>
          <p:cNvPr id="74754" name="Rectangle 3"/>
          <p:cNvSpPr>
            <a:spLocks noGrp="1" noChangeArrowheads="1"/>
          </p:cNvSpPr>
          <p:nvPr>
            <p:ph type="body" idx="4294967295"/>
          </p:nvPr>
        </p:nvSpPr>
        <p:spPr bwMode="auto">
          <a:xfrm>
            <a:off x="457200" y="1600200"/>
            <a:ext cx="8048625" cy="4216400"/>
          </a:xfrm>
          <a:prstGeom prst="rect">
            <a:avLst/>
          </a:prstGeom>
          <a:noFill/>
          <a:ln>
            <a:miter lim="800000"/>
            <a:headEnd/>
            <a:tailEnd/>
          </a:ln>
        </p:spPr>
        <p:txBody>
          <a:bodyPr/>
          <a:lstStyle/>
          <a:p>
            <a:pPr>
              <a:lnSpc>
                <a:spcPct val="80000"/>
              </a:lnSpc>
            </a:pPr>
            <a:r>
              <a:rPr lang="en-US" sz="1400" smtClean="0"/>
              <a:t>The IMBER program, Integrating Climate and Ecosystem Dynamics of the Southern Ocean, is holding a</a:t>
            </a:r>
          </a:p>
          <a:p>
            <a:pPr>
              <a:lnSpc>
                <a:spcPct val="80000"/>
              </a:lnSpc>
            </a:pPr>
            <a:r>
              <a:rPr lang="en-US" sz="1400" smtClean="0"/>
              <a:t>workshop on 7-11 May 2012 in Hobart with the following objectives:</a:t>
            </a:r>
          </a:p>
          <a:p>
            <a:pPr>
              <a:lnSpc>
                <a:spcPct val="80000"/>
              </a:lnSpc>
            </a:pPr>
            <a:r>
              <a:rPr lang="en-US" sz="1400" smtClean="0"/>
              <a:t>1. Consolidation of a risk assessment of climate change impacts on Southern Ocean biota, including</a:t>
            </a:r>
          </a:p>
          <a:p>
            <a:pPr>
              <a:lnSpc>
                <a:spcPct val="80000"/>
              </a:lnSpc>
            </a:pPr>
            <a:r>
              <a:rPr lang="en-US" sz="1400" smtClean="0"/>
              <a:t>how they may be represented in food web models:</a:t>
            </a:r>
          </a:p>
          <a:p>
            <a:pPr>
              <a:lnSpc>
                <a:spcPct val="80000"/>
              </a:lnSpc>
            </a:pPr>
            <a:r>
              <a:rPr lang="en-US" sz="1400" smtClean="0"/>
              <a:t>a. taking account of existing works, to finalise a synthesis for publication in the primary</a:t>
            </a:r>
          </a:p>
          <a:p>
            <a:pPr>
              <a:lnSpc>
                <a:spcPct val="80000"/>
              </a:lnSpc>
            </a:pPr>
            <a:r>
              <a:rPr lang="en-US" sz="1400" smtClean="0"/>
              <a:t>literature on</a:t>
            </a:r>
          </a:p>
          <a:p>
            <a:pPr>
              <a:lnSpc>
                <a:spcPct val="80000"/>
              </a:lnSpc>
            </a:pPr>
            <a:r>
              <a:rPr lang="en-US" sz="1400" smtClean="0"/>
              <a:t>i. current change in Southern Ocean ecosystems</a:t>
            </a:r>
          </a:p>
          <a:p>
            <a:pPr>
              <a:lnSpc>
                <a:spcPct val="80000"/>
              </a:lnSpc>
            </a:pPr>
            <a:r>
              <a:rPr lang="en-US" sz="1400" smtClean="0"/>
              <a:t>ii. prognoses for future change based on IPCC 5 scenarios</a:t>
            </a:r>
          </a:p>
          <a:p>
            <a:pPr>
              <a:lnSpc>
                <a:spcPct val="80000"/>
              </a:lnSpc>
            </a:pPr>
            <a:r>
              <a:rPr lang="en-US" sz="1400" smtClean="0"/>
              <a:t>iii. key uncertainties for predicting change</a:t>
            </a:r>
          </a:p>
          <a:p>
            <a:pPr>
              <a:lnSpc>
                <a:spcPct val="80000"/>
              </a:lnSpc>
            </a:pPr>
            <a:r>
              <a:rPr lang="en-US" sz="1400" smtClean="0"/>
              <a:t>b. to further develop approaches to modelling Southern Ocean foodwebs and ecosystems to</a:t>
            </a:r>
          </a:p>
          <a:p>
            <a:pPr>
              <a:lnSpc>
                <a:spcPct val="80000"/>
              </a:lnSpc>
            </a:pPr>
            <a:r>
              <a:rPr lang="en-US" sz="1400" smtClean="0"/>
              <a:t>facilitate</a:t>
            </a:r>
          </a:p>
          <a:p>
            <a:pPr>
              <a:lnSpc>
                <a:spcPct val="80000"/>
              </a:lnSpc>
            </a:pPr>
            <a:r>
              <a:rPr lang="en-US" sz="1400" smtClean="0"/>
              <a:t>i. assessing current and future climate change impacts</a:t>
            </a:r>
          </a:p>
          <a:p>
            <a:pPr>
              <a:lnSpc>
                <a:spcPct val="80000"/>
              </a:lnSpc>
            </a:pPr>
            <a:r>
              <a:rPr lang="en-US" sz="1400" smtClean="0"/>
              <a:t>ii. management of Southern Ocean fisheries and the conservation of biodiversity</a:t>
            </a:r>
          </a:p>
          <a:p>
            <a:pPr>
              <a:lnSpc>
                <a:spcPct val="80000"/>
              </a:lnSpc>
            </a:pPr>
            <a:r>
              <a:rPr lang="en-US" sz="1400" smtClean="0"/>
              <a:t>iii. designing field monitoring strategies.</a:t>
            </a:r>
          </a:p>
          <a:p>
            <a:pPr>
              <a:lnSpc>
                <a:spcPct val="80000"/>
              </a:lnSpc>
            </a:pPr>
            <a:r>
              <a:rPr lang="en-US" sz="1400" smtClean="0"/>
              <a:t>2. Consider strategies for measuring change in Southern Ocean marine ecosystems, including shipbased</a:t>
            </a:r>
          </a:p>
          <a:p>
            <a:pPr>
              <a:lnSpc>
                <a:spcPct val="80000"/>
              </a:lnSpc>
            </a:pPr>
            <a:r>
              <a:rPr lang="en-US" sz="1400" smtClean="0"/>
              <a:t>and land-based monitoring and integrated study areas, by</a:t>
            </a:r>
          </a:p>
          <a:p>
            <a:pPr>
              <a:lnSpc>
                <a:spcPct val="80000"/>
              </a:lnSpc>
            </a:pPr>
            <a:r>
              <a:rPr lang="en-US" sz="1400" smtClean="0"/>
              <a:t>a. further developing a scoping paper, and</a:t>
            </a:r>
          </a:p>
          <a:p>
            <a:pPr>
              <a:lnSpc>
                <a:spcPct val="80000"/>
              </a:lnSpc>
            </a:pPr>
            <a:r>
              <a:rPr lang="en-US" sz="1400" smtClean="0"/>
              <a:t>b. establishing a suitable implementation plan.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bwMode="auto">
          <a:xfrm>
            <a:off x="596900" y="122238"/>
            <a:ext cx="8229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The Southern Ocean matters – for science and society</a:t>
            </a:r>
          </a:p>
        </p:txBody>
      </p:sp>
      <p:sp>
        <p:nvSpPr>
          <p:cNvPr id="40962" name="Content Placeholder 2"/>
          <p:cNvSpPr>
            <a:spLocks noGrp="1"/>
          </p:cNvSpPr>
          <p:nvPr>
            <p:ph idx="1"/>
          </p:nvPr>
        </p:nvSpPr>
        <p:spPr bwMode="auto">
          <a:xfrm>
            <a:off x="5465763" y="1727200"/>
            <a:ext cx="3838575" cy="229235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Char char="-"/>
            </a:pPr>
            <a:r>
              <a:rPr lang="en-US" sz="1900" smtClean="0">
                <a:ea typeface="Agenda-Light"/>
              </a:rPr>
              <a:t> Connects all ocean basins</a:t>
            </a:r>
          </a:p>
          <a:p>
            <a:pPr eaLnBrk="1" hangingPunct="1">
              <a:buFontTx/>
              <a:buChar char="-"/>
            </a:pPr>
            <a:r>
              <a:rPr lang="en-US" sz="1900" smtClean="0">
                <a:ea typeface="Agenda-Light"/>
              </a:rPr>
              <a:t> Site of key water mass formation</a:t>
            </a:r>
          </a:p>
          <a:p>
            <a:pPr eaLnBrk="1" hangingPunct="1">
              <a:buFontTx/>
              <a:buChar char="-"/>
            </a:pPr>
            <a:r>
              <a:rPr lang="en-US" sz="1900" smtClean="0">
                <a:ea typeface="Agenda-Light"/>
              </a:rPr>
              <a:t> Drives global ocean circulation</a:t>
            </a:r>
          </a:p>
          <a:p>
            <a:pPr eaLnBrk="1" hangingPunct="1">
              <a:buFontTx/>
              <a:buChar char="-"/>
            </a:pPr>
            <a:r>
              <a:rPr lang="en-US" sz="1900" smtClean="0">
                <a:ea typeface="Agenda-Light"/>
              </a:rPr>
              <a:t> Significant drawdown of CO</a:t>
            </a:r>
            <a:r>
              <a:rPr lang="en-US" sz="1900" baseline="-25000" smtClean="0">
                <a:ea typeface="Agenda-Light"/>
              </a:rPr>
              <a:t>2</a:t>
            </a:r>
          </a:p>
          <a:p>
            <a:pPr eaLnBrk="1" hangingPunct="1">
              <a:buFontTx/>
              <a:buChar char="-"/>
            </a:pPr>
            <a:r>
              <a:rPr lang="en-US" sz="1900" smtClean="0">
                <a:ea typeface="Agenda-Light"/>
              </a:rPr>
              <a:t> Effects global sea level</a:t>
            </a:r>
          </a:p>
          <a:p>
            <a:pPr eaLnBrk="1" hangingPunct="1">
              <a:buFontTx/>
              <a:buChar char="-"/>
            </a:pPr>
            <a:r>
              <a:rPr lang="en-US" sz="1900" smtClean="0">
                <a:ea typeface="Agenda-Light"/>
              </a:rPr>
              <a:t> Has unique, vulnerable ecosystems</a:t>
            </a:r>
          </a:p>
          <a:p>
            <a:pPr eaLnBrk="1" hangingPunct="1"/>
            <a:r>
              <a:rPr lang="en-US" sz="1900" smtClean="0">
                <a:ea typeface="Agenda-Light"/>
              </a:rPr>
              <a:t> </a:t>
            </a:r>
          </a:p>
        </p:txBody>
      </p:sp>
      <p:pic>
        <p:nvPicPr>
          <p:cNvPr id="40963" name="Picture 4" descr="SOOS-Strategy-Fig1.psd"/>
          <p:cNvPicPr>
            <a:picLocks noChangeAspect="1"/>
          </p:cNvPicPr>
          <p:nvPr/>
        </p:nvPicPr>
        <p:blipFill>
          <a:blip r:embed="rId3"/>
          <a:srcRect/>
          <a:stretch>
            <a:fillRect/>
          </a:stretch>
        </p:blipFill>
        <p:spPr bwMode="auto">
          <a:xfrm>
            <a:off x="-28575" y="1727200"/>
            <a:ext cx="5362575" cy="3803650"/>
          </a:xfrm>
          <a:prstGeom prst="rect">
            <a:avLst/>
          </a:prstGeom>
          <a:noFill/>
          <a:ln w="9525">
            <a:noFill/>
            <a:miter lim="800000"/>
            <a:headEnd/>
            <a:tailEnd/>
          </a:ln>
        </p:spPr>
      </p:pic>
      <p:sp>
        <p:nvSpPr>
          <p:cNvPr id="6" name="TextBox 5"/>
          <p:cNvSpPr txBox="1"/>
          <p:nvPr/>
        </p:nvSpPr>
        <p:spPr>
          <a:xfrm>
            <a:off x="-28575" y="5530850"/>
            <a:ext cx="2501900" cy="369888"/>
          </a:xfrm>
          <a:prstGeom prst="rect">
            <a:avLst/>
          </a:prstGeom>
          <a:noFill/>
        </p:spPr>
        <p:txBody>
          <a:bodyPr wrap="none">
            <a:spAutoFit/>
          </a:bodyPr>
          <a:lstStyle/>
          <a:p>
            <a:pPr fontAlgn="auto">
              <a:spcBef>
                <a:spcPts val="0"/>
              </a:spcBef>
              <a:spcAft>
                <a:spcPts val="0"/>
              </a:spcAft>
              <a:defRPr/>
            </a:pPr>
            <a:r>
              <a:rPr lang="en-US" dirty="0">
                <a:solidFill>
                  <a:schemeClr val="bg1">
                    <a:lumMod val="50000"/>
                  </a:schemeClr>
                </a:solidFill>
                <a:latin typeface="+mn-lt"/>
                <a:cs typeface="+mn-cs"/>
              </a:rPr>
              <a:t>Lumpkin and Speer 2007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smtClean="0"/>
              <a:t>SO Heat and Freshwater Balance</a:t>
            </a:r>
          </a:p>
        </p:txBody>
      </p:sp>
      <p:sp>
        <p:nvSpPr>
          <p:cNvPr id="75778"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en-US" smtClean="0"/>
              <a:t>Repeat Hydrography-P15(170W), P16(150W) with extension through Ross Sea to the coast.Repeat Hydrography-SO4 (zonal section 60S with Balleny Is “Hook”</a:t>
            </a:r>
          </a:p>
          <a:p>
            <a:pPr eaLnBrk="1" hangingPunct="1"/>
            <a:r>
              <a:rPr lang="en-US" smtClean="0"/>
              <a:t>Expanded ARGO Floats, SO to ARGO Standard of 4 Floats per 10x10 degree box, Ice-Capable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mtClean="0"/>
              <a:t>SO Heat and Freshwater Balance</a:t>
            </a:r>
          </a:p>
        </p:txBody>
      </p:sp>
      <p:pic>
        <p:nvPicPr>
          <p:cNvPr id="76802" name="Picture 4"/>
          <p:cNvPicPr>
            <a:picLocks noGrp="1" noChangeAspect="1" noChangeArrowheads="1"/>
          </p:cNvPicPr>
          <p:nvPr>
            <p:ph type="body" idx="4294967295"/>
          </p:nvPr>
        </p:nvPicPr>
        <p:blipFill>
          <a:blip r:embed="rId3"/>
          <a:srcRect/>
          <a:stretch>
            <a:fillRect/>
          </a:stretch>
        </p:blipFill>
        <p:spPr bwMode="auto">
          <a:xfrm>
            <a:off x="2344738" y="1600200"/>
            <a:ext cx="4173537" cy="42418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ARGO Floats-Ice Capable and Expanded Sensors</a:t>
            </a:r>
          </a:p>
        </p:txBody>
      </p:sp>
      <p:pic>
        <p:nvPicPr>
          <p:cNvPr id="77826" name="Picture 4"/>
          <p:cNvPicPr>
            <a:picLocks noGrp="1" noChangeAspect="1" noChangeArrowheads="1"/>
          </p:cNvPicPr>
          <p:nvPr>
            <p:ph type="body" idx="4294967295"/>
          </p:nvPr>
        </p:nvPicPr>
        <p:blipFill>
          <a:blip r:embed="rId3"/>
          <a:srcRect/>
          <a:stretch>
            <a:fillRect/>
          </a:stretch>
        </p:blipFill>
        <p:spPr bwMode="auto">
          <a:xfrm>
            <a:off x="1587500" y="1600200"/>
            <a:ext cx="5759450" cy="43688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Moored Arrays-Continuous Measurements</a:t>
            </a:r>
          </a:p>
        </p:txBody>
      </p:sp>
      <p:pic>
        <p:nvPicPr>
          <p:cNvPr id="78850" name="Picture 4"/>
          <p:cNvPicPr>
            <a:picLocks noGrp="1" noChangeAspect="1" noChangeArrowheads="1"/>
          </p:cNvPicPr>
          <p:nvPr>
            <p:ph type="body" idx="4294967295"/>
          </p:nvPr>
        </p:nvPicPr>
        <p:blipFill>
          <a:blip r:embed="rId3"/>
          <a:srcRect/>
          <a:stretch>
            <a:fillRect/>
          </a:stretch>
        </p:blipFill>
        <p:spPr bwMode="auto">
          <a:xfrm>
            <a:off x="1055688" y="1600200"/>
            <a:ext cx="6748462" cy="43434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Future of Antarctic Sea Ice</a:t>
            </a:r>
            <a:br>
              <a:rPr lang="en-US" sz="4000" smtClean="0"/>
            </a:br>
            <a:r>
              <a:rPr lang="en-US" sz="4000" smtClean="0"/>
              <a:t>Sea Ice Thickness Fields from Ship Obs</a:t>
            </a:r>
          </a:p>
        </p:txBody>
      </p:sp>
      <p:pic>
        <p:nvPicPr>
          <p:cNvPr id="79874" name="Picture 4"/>
          <p:cNvPicPr>
            <a:picLocks noGrp="1" noChangeAspect="1" noChangeArrowheads="1"/>
          </p:cNvPicPr>
          <p:nvPr>
            <p:ph type="body" idx="4294967295"/>
          </p:nvPr>
        </p:nvPicPr>
        <p:blipFill>
          <a:blip r:embed="rId3"/>
          <a:srcRect/>
          <a:stretch>
            <a:fillRect/>
          </a:stretch>
        </p:blipFill>
        <p:spPr bwMode="auto">
          <a:xfrm>
            <a:off x="1831975" y="1600200"/>
            <a:ext cx="5207000" cy="4302125"/>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Antarctic Sea Ice</a:t>
            </a:r>
            <a:br>
              <a:rPr lang="en-US" sz="4000" smtClean="0"/>
            </a:br>
            <a:r>
              <a:rPr lang="en-US" sz="4000" smtClean="0"/>
              <a:t>Airborne Lidar And Photography</a:t>
            </a:r>
          </a:p>
        </p:txBody>
      </p:sp>
      <p:sp>
        <p:nvSpPr>
          <p:cNvPr id="80898" name="Rectangle 5"/>
          <p:cNvSpPr>
            <a:spLocks noGrp="1" noChangeArrowheads="1"/>
          </p:cNvSpPr>
          <p:nvPr>
            <p:ph idx="4294967295"/>
          </p:nvPr>
        </p:nvSpPr>
        <p:spPr bwMode="auto">
          <a:xfrm>
            <a:off x="457200" y="1600200"/>
            <a:ext cx="8229600" cy="4525963"/>
          </a:xfrm>
          <a:prstGeom prst="rect">
            <a:avLst/>
          </a:prstGeom>
          <a:noFill/>
          <a:ln>
            <a:miter lim="800000"/>
            <a:headEnd/>
            <a:tailEnd/>
          </a:ln>
        </p:spPr>
        <p:txBody>
          <a:bodyPr/>
          <a:lstStyle/>
          <a:p>
            <a:endParaRPr lang="en-US" smtClean="0"/>
          </a:p>
        </p:txBody>
      </p:sp>
      <p:pic>
        <p:nvPicPr>
          <p:cNvPr id="80899" name="Picture 4"/>
          <p:cNvPicPr>
            <a:picLocks noChangeAspect="1" noChangeArrowheads="1"/>
          </p:cNvPicPr>
          <p:nvPr/>
        </p:nvPicPr>
        <p:blipFill>
          <a:blip r:embed="rId3"/>
          <a:srcRect/>
          <a:stretch>
            <a:fillRect/>
          </a:stretch>
        </p:blipFill>
        <p:spPr bwMode="auto">
          <a:xfrm>
            <a:off x="1862138" y="1600200"/>
            <a:ext cx="4965700" cy="403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lstStyle/>
          <a:p>
            <a:r>
              <a:rPr lang="en-US" smtClean="0"/>
              <a:t>Digital Photos APIS 2000</a:t>
            </a:r>
          </a:p>
        </p:txBody>
      </p:sp>
      <p:pic>
        <p:nvPicPr>
          <p:cNvPr id="81922" name="Picture 3"/>
          <p:cNvPicPr>
            <a:picLocks noChangeAspect="1" noChangeArrowheads="1"/>
          </p:cNvPicPr>
          <p:nvPr>
            <p:ph type="body" idx="4294967295"/>
          </p:nvPr>
        </p:nvPicPr>
        <p:blipFill>
          <a:blip r:embed="rId3"/>
          <a:srcRect/>
          <a:stretch>
            <a:fillRect/>
          </a:stretch>
        </p:blipFill>
        <p:spPr bwMode="auto">
          <a:xfrm>
            <a:off x="935038" y="1600200"/>
            <a:ext cx="7272337" cy="4525963"/>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Antarctic Sea Ice</a:t>
            </a:r>
            <a:br>
              <a:rPr lang="en-US" sz="4000" smtClean="0"/>
            </a:br>
            <a:r>
              <a:rPr lang="en-US" sz="4000" smtClean="0"/>
              <a:t>Airborne Lidar and Digital Photography</a:t>
            </a:r>
          </a:p>
        </p:txBody>
      </p:sp>
      <p:pic>
        <p:nvPicPr>
          <p:cNvPr id="82946" name="Picture 5"/>
          <p:cNvPicPr>
            <a:picLocks noGrp="1" noChangeAspect="1"/>
          </p:cNvPicPr>
          <p:nvPr>
            <p:ph idx="4294967295"/>
          </p:nvPr>
        </p:nvPicPr>
        <p:blipFill>
          <a:blip r:embed="rId3"/>
          <a:srcRect/>
          <a:stretch>
            <a:fillRect/>
          </a:stretch>
        </p:blipFill>
        <p:spPr bwMode="auto">
          <a:xfrm>
            <a:off x="1360488" y="1841500"/>
            <a:ext cx="6376987" cy="3135313"/>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r>
              <a:rPr lang="en-US" sz="4000" smtClean="0"/>
              <a:t>Gordon Research Conference on Polar Marine Science</a:t>
            </a:r>
          </a:p>
        </p:txBody>
      </p:sp>
      <p:sp>
        <p:nvSpPr>
          <p:cNvPr id="1177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a:lnSpc>
                <a:spcPct val="90000"/>
              </a:lnSpc>
            </a:pPr>
            <a:r>
              <a:rPr lang="en-US" smtClean="0"/>
              <a:t>9-10 March 2013, Gordon Research Seminar for Grad Students, PostDocs, Early Career Researchers  (Travel Money available)</a:t>
            </a:r>
          </a:p>
          <a:p>
            <a:pPr>
              <a:lnSpc>
                <a:spcPct val="90000"/>
              </a:lnSpc>
            </a:pPr>
            <a:r>
              <a:rPr lang="en-US" smtClean="0"/>
              <a:t>10-15 March 2013  GRC  </a:t>
            </a:r>
          </a:p>
          <a:p>
            <a:pPr>
              <a:lnSpc>
                <a:spcPct val="90000"/>
              </a:lnSpc>
            </a:pPr>
            <a:r>
              <a:rPr lang="en-US" smtClean="0"/>
              <a:t>Ventura CA,</a:t>
            </a:r>
          </a:p>
          <a:p>
            <a:pPr>
              <a:lnSpc>
                <a:spcPct val="90000"/>
              </a:lnSpc>
            </a:pPr>
            <a:r>
              <a:rPr lang="en-US" smtClean="0">
                <a:hlinkClick r:id="rId2"/>
              </a:rPr>
              <a:t>www.grc.org</a:t>
            </a:r>
            <a:r>
              <a:rPr lang="en-US" smtClean="0"/>
              <a:t>, Future Meetings, Polar Marine Science</a:t>
            </a:r>
          </a:p>
          <a:p>
            <a:pPr>
              <a:lnSpc>
                <a:spcPct val="90000"/>
              </a:lnSpc>
            </a:pPr>
            <a:r>
              <a:rPr lang="en-US" smtClean="0"/>
              <a:t>Chair, Christine Michel, Canada,</a:t>
            </a:r>
          </a:p>
          <a:p>
            <a:pPr>
              <a:lnSpc>
                <a:spcPct val="90000"/>
              </a:lnSpc>
            </a:pPr>
            <a:r>
              <a:rPr lang="en-US" smtClean="0"/>
              <a:t>Vice-Chair, Paul Wassmann, Norway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bwMode="auto">
          <a:xfrm>
            <a:off x="1468438" y="366713"/>
            <a:ext cx="8229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The Southern Ocean is changing…</a:t>
            </a:r>
          </a:p>
        </p:txBody>
      </p:sp>
      <p:sp>
        <p:nvSpPr>
          <p:cNvPr id="43010" name="Content Placeholder 2"/>
          <p:cNvSpPr>
            <a:spLocks noGrp="1"/>
          </p:cNvSpPr>
          <p:nvPr>
            <p:ph idx="1"/>
          </p:nvPr>
        </p:nvSpPr>
        <p:spPr bwMode="auto">
          <a:xfrm>
            <a:off x="2116138" y="1358900"/>
            <a:ext cx="6640512" cy="35941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Char char="-"/>
            </a:pPr>
            <a:r>
              <a:rPr lang="en-US" smtClean="0">
                <a:ea typeface="Agenda-Light"/>
              </a:rPr>
              <a:t> Regional warming</a:t>
            </a:r>
          </a:p>
          <a:p>
            <a:pPr eaLnBrk="1" hangingPunct="1">
              <a:buFontTx/>
              <a:buChar char="-"/>
            </a:pPr>
            <a:r>
              <a:rPr lang="en-US" smtClean="0">
                <a:ea typeface="Agenda-Light"/>
              </a:rPr>
              <a:t> Decreased salinity in upper and abyssal ocean</a:t>
            </a:r>
          </a:p>
          <a:p>
            <a:pPr eaLnBrk="1" hangingPunct="1">
              <a:buFontTx/>
              <a:buChar char="-"/>
            </a:pPr>
            <a:r>
              <a:rPr lang="en-US" smtClean="0">
                <a:ea typeface="Agenda-Light"/>
              </a:rPr>
              <a:t> Basin-wide acidification</a:t>
            </a:r>
          </a:p>
          <a:p>
            <a:pPr eaLnBrk="1" hangingPunct="1">
              <a:buFontTx/>
              <a:buChar char="-"/>
            </a:pPr>
            <a:r>
              <a:rPr lang="en-US" smtClean="0">
                <a:ea typeface="Agenda-Light"/>
              </a:rPr>
              <a:t> Regional decreases in sea ice</a:t>
            </a:r>
          </a:p>
          <a:p>
            <a:pPr eaLnBrk="1" hangingPunct="1">
              <a:buFontTx/>
              <a:buChar char="-"/>
            </a:pPr>
            <a:r>
              <a:rPr lang="en-US" smtClean="0">
                <a:ea typeface="Agenda-Light"/>
              </a:rPr>
              <a:t> Shifts in ecosystems</a:t>
            </a:r>
          </a:p>
          <a:p>
            <a:pPr eaLnBrk="1" hangingPunct="1"/>
            <a:endParaRPr lang="en-US" smtClean="0">
              <a:ea typeface="Agenda-Light"/>
            </a:endParaRPr>
          </a:p>
          <a:p>
            <a:pPr eaLnBrk="1" hangingPunct="1"/>
            <a:r>
              <a:rPr lang="en-US" smtClean="0">
                <a:ea typeface="Agenda-Light"/>
              </a:rPr>
              <a:t>Need to monitor and understand the changes in order to predict future changes, and mitigate impacts.</a:t>
            </a:r>
          </a:p>
          <a:p>
            <a:pPr eaLnBrk="1" hangingPunct="1"/>
            <a:r>
              <a:rPr lang="en-US" smtClean="0">
                <a:ea typeface="Agenda-Light"/>
              </a:rPr>
              <a:t> </a:t>
            </a:r>
          </a:p>
          <a:p>
            <a:pPr eaLnBrk="1" hangingPunct="1"/>
            <a:r>
              <a:rPr lang="en-US" smtClean="0">
                <a:ea typeface="Agenda-Light"/>
              </a:rPr>
              <a:t>Supports the need for sustained, and internationally coordinated observations of the Southern Ocean</a:t>
            </a:r>
          </a:p>
        </p:txBody>
      </p:sp>
      <p:pic>
        <p:nvPicPr>
          <p:cNvPr id="43011" name="Picture 7" descr="photos-combined.psd"/>
          <p:cNvPicPr>
            <a:picLocks noChangeAspect="1"/>
          </p:cNvPicPr>
          <p:nvPr/>
        </p:nvPicPr>
        <p:blipFill>
          <a:blip r:embed="rId3"/>
          <a:srcRect/>
          <a:stretch>
            <a:fillRect/>
          </a:stretch>
        </p:blipFill>
        <p:spPr bwMode="auto">
          <a:xfrm>
            <a:off x="-46038" y="-22225"/>
            <a:ext cx="1444626" cy="5937250"/>
          </a:xfrm>
          <a:prstGeom prst="rect">
            <a:avLst/>
          </a:prstGeom>
          <a:noFill/>
          <a:ln w="9525">
            <a:noFill/>
            <a:miter lim="800000"/>
            <a:headEnd/>
            <a:tailEnd/>
          </a:ln>
        </p:spPr>
      </p:pic>
      <p:sp>
        <p:nvSpPr>
          <p:cNvPr id="12" name="TextBox 11"/>
          <p:cNvSpPr txBox="1"/>
          <p:nvPr/>
        </p:nvSpPr>
        <p:spPr>
          <a:xfrm>
            <a:off x="1011238" y="5668963"/>
            <a:ext cx="457200" cy="277812"/>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
        <p:nvSpPr>
          <p:cNvPr id="13" name="TextBox 12"/>
          <p:cNvSpPr txBox="1"/>
          <p:nvPr/>
        </p:nvSpPr>
        <p:spPr>
          <a:xfrm>
            <a:off x="1014413" y="4083050"/>
            <a:ext cx="463550" cy="276225"/>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IPAB</a:t>
            </a:r>
          </a:p>
        </p:txBody>
      </p:sp>
      <p:sp>
        <p:nvSpPr>
          <p:cNvPr id="14" name="TextBox 13"/>
          <p:cNvSpPr txBox="1"/>
          <p:nvPr/>
        </p:nvSpPr>
        <p:spPr>
          <a:xfrm>
            <a:off x="890588" y="1893888"/>
            <a:ext cx="558800" cy="276225"/>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CSIRO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8" descr="loose pack.JPG"/>
          <p:cNvPicPr>
            <a:picLocks noChangeAspect="1"/>
          </p:cNvPicPr>
          <p:nvPr/>
        </p:nvPicPr>
        <p:blipFill>
          <a:blip r:embed="rId3"/>
          <a:srcRect/>
          <a:stretch>
            <a:fillRect/>
          </a:stretch>
        </p:blipFill>
        <p:spPr bwMode="auto">
          <a:xfrm>
            <a:off x="-49213" y="-85725"/>
            <a:ext cx="9269413" cy="5986463"/>
          </a:xfrm>
          <a:prstGeom prst="rect">
            <a:avLst/>
          </a:prstGeom>
          <a:noFill/>
          <a:ln w="9525">
            <a:noFill/>
            <a:miter lim="800000"/>
            <a:headEnd/>
            <a:tailEnd/>
          </a:ln>
        </p:spPr>
      </p:pic>
      <p:sp>
        <p:nvSpPr>
          <p:cNvPr id="8" name="Rectangle 7"/>
          <p:cNvSpPr/>
          <p:nvPr/>
        </p:nvSpPr>
        <p:spPr>
          <a:xfrm>
            <a:off x="-49213" y="-120650"/>
            <a:ext cx="9269413" cy="6026150"/>
          </a:xfrm>
          <a:prstGeom prst="rect">
            <a:avLst/>
          </a:prstGeom>
          <a:solidFill>
            <a:schemeClr val="tx2">
              <a:lumMod val="20000"/>
              <a:lumOff val="80000"/>
              <a:alpha val="43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1613" y="0"/>
            <a:ext cx="8886825" cy="639763"/>
          </a:xfrm>
          <a:effectLst>
            <a:outerShdw blurRad="50800" dist="38100" dir="2700000">
              <a:srgbClr val="000000">
                <a:alpha val="43000"/>
              </a:srgbClr>
            </a:outerShdw>
          </a:effectLst>
        </p:spPr>
        <p:txBody>
          <a:bodyPr/>
          <a:lstStyle/>
          <a:p>
            <a:pPr eaLnBrk="1" fontAlgn="auto" hangingPunct="1">
              <a:spcAft>
                <a:spcPts val="0"/>
              </a:spcAft>
              <a:defRPr/>
            </a:pPr>
            <a:r>
              <a:rPr lang="en-US" dirty="0" smtClean="0"/>
              <a:t>The Southern Ocean Observing System</a:t>
            </a:r>
            <a:endParaRPr lang="en-US" dirty="0"/>
          </a:p>
        </p:txBody>
      </p:sp>
      <p:sp>
        <p:nvSpPr>
          <p:cNvPr id="45060" name="Rectangle 4"/>
          <p:cNvSpPr>
            <a:spLocks noChangeArrowheads="1"/>
          </p:cNvSpPr>
          <p:nvPr/>
        </p:nvSpPr>
        <p:spPr bwMode="auto">
          <a:xfrm>
            <a:off x="201613" y="858838"/>
            <a:ext cx="8886825" cy="5170487"/>
          </a:xfrm>
          <a:prstGeom prst="rect">
            <a:avLst/>
          </a:prstGeom>
          <a:noFill/>
          <a:ln w="9525">
            <a:noFill/>
            <a:miter lim="800000"/>
            <a:headEnd/>
            <a:tailEnd/>
          </a:ln>
        </p:spPr>
        <p:txBody>
          <a:bodyPr>
            <a:spAutoFit/>
          </a:bodyPr>
          <a:lstStyle/>
          <a:p>
            <a:r>
              <a:rPr lang="en-US" sz="2200">
                <a:latin typeface="Agenda-Light"/>
                <a:ea typeface="Agenda-Light"/>
                <a:cs typeface="Agenda-Light"/>
              </a:rPr>
              <a:t>- Many (mono-disciplinary) programmes in SO research, all with individual infrastructure, data routes etc. SOOS will connect across disciplines and programmes to ensure a coordinated approach to observing the SO.</a:t>
            </a:r>
          </a:p>
          <a:p>
            <a:endParaRPr lang="en-US" sz="2200">
              <a:latin typeface="Agenda-Light"/>
              <a:ea typeface="Agenda-Light"/>
              <a:cs typeface="Agenda-Light"/>
            </a:endParaRPr>
          </a:p>
          <a:p>
            <a:r>
              <a:rPr lang="en-US" sz="2200">
                <a:latin typeface="Agenda-Light"/>
                <a:ea typeface="Agenda-Light"/>
                <a:cs typeface="Agenda-Light"/>
              </a:rPr>
              <a:t>- Sponsored by SCAR (Scientific Committee on Antarctic Research) and SCOR (Scientific Committee on Oceanic Research)</a:t>
            </a:r>
          </a:p>
          <a:p>
            <a:endParaRPr lang="en-US" sz="2200">
              <a:latin typeface="Agenda-Light"/>
              <a:ea typeface="Agenda-Light"/>
              <a:cs typeface="Agenda-Light"/>
            </a:endParaRPr>
          </a:p>
          <a:p>
            <a:pPr>
              <a:buFontTx/>
              <a:buChar char="-"/>
            </a:pPr>
            <a:r>
              <a:rPr lang="en-US" sz="2200" i="1">
                <a:latin typeface="Agenda-Light"/>
                <a:ea typeface="Agenda-Light"/>
                <a:cs typeface="Agenda-Light"/>
              </a:rPr>
              <a:t> SOOS Initial Science and Implementation Strategy</a:t>
            </a:r>
            <a:r>
              <a:rPr lang="en-US" sz="2200">
                <a:latin typeface="Agenda-Light"/>
                <a:ea typeface="Agenda-Light"/>
                <a:cs typeface="Agenda-Light"/>
              </a:rPr>
              <a:t> – developed by SCAR/SCOR Expert Group on Oceanography and the SCAR/CLIVAR/CliC Southern Ocean Panel.</a:t>
            </a:r>
          </a:p>
          <a:p>
            <a:endParaRPr lang="en-US" sz="2200">
              <a:latin typeface="Agenda-Light"/>
              <a:ea typeface="Agenda-Light"/>
              <a:cs typeface="Agenda-Light"/>
            </a:endParaRPr>
          </a:p>
          <a:p>
            <a:pPr>
              <a:buFontTx/>
              <a:buChar char="-"/>
            </a:pPr>
            <a:r>
              <a:rPr lang="en-US" sz="2200">
                <a:latin typeface="Agenda-Light"/>
                <a:ea typeface="Agenda-Light"/>
                <a:cs typeface="Agenda-Light"/>
              </a:rPr>
              <a:t> International Project Office opened August 2011, hosted by the Institute for Marine and Antarctic Studies (University of Tasmania), with additional support from the Australian Antarctic Division.</a:t>
            </a:r>
          </a:p>
          <a:p>
            <a:pPr>
              <a:buFontTx/>
              <a:buChar char="-"/>
            </a:pPr>
            <a:endParaRPr lang="en-US" sz="2200">
              <a:latin typeface="Agenda-Light"/>
              <a:ea typeface="Agenda-Light"/>
              <a:cs typeface="Agenda-Ligh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bwMode="auto">
          <a:xfrm>
            <a:off x="147638" y="122238"/>
            <a:ext cx="883285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Who would use SOOS and SOOS products?</a:t>
            </a:r>
          </a:p>
        </p:txBody>
      </p:sp>
      <p:sp>
        <p:nvSpPr>
          <p:cNvPr id="47106" name="Content Placeholder 2"/>
          <p:cNvSpPr>
            <a:spLocks noGrp="1"/>
          </p:cNvSpPr>
          <p:nvPr>
            <p:ph idx="1"/>
          </p:nvPr>
        </p:nvSpPr>
        <p:spPr bwMode="auto">
          <a:xfrm>
            <a:off x="4887913" y="1074738"/>
            <a:ext cx="4964112" cy="249713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Char char="-"/>
            </a:pPr>
            <a:r>
              <a:rPr lang="en-US" smtClean="0">
                <a:ea typeface="Agenda-Light"/>
              </a:rPr>
              <a:t>   Local planners (sea-level rise)</a:t>
            </a:r>
          </a:p>
          <a:p>
            <a:pPr eaLnBrk="1" hangingPunct="1">
              <a:buFontTx/>
              <a:buChar char="-"/>
            </a:pPr>
            <a:r>
              <a:rPr lang="en-US" smtClean="0">
                <a:ea typeface="Agenda-Light"/>
              </a:rPr>
              <a:t>   Antarctic tourism</a:t>
            </a:r>
          </a:p>
          <a:p>
            <a:pPr eaLnBrk="1" hangingPunct="1">
              <a:buFontTx/>
              <a:buChar char="-"/>
            </a:pPr>
            <a:r>
              <a:rPr lang="en-US" smtClean="0">
                <a:ea typeface="Agenda-Light"/>
              </a:rPr>
              <a:t>   Shipping operators</a:t>
            </a:r>
          </a:p>
          <a:p>
            <a:pPr eaLnBrk="1" hangingPunct="1">
              <a:buFontTx/>
              <a:buChar char="-"/>
            </a:pPr>
            <a:r>
              <a:rPr lang="en-US" smtClean="0">
                <a:ea typeface="Agenda-Light"/>
              </a:rPr>
              <a:t>   Weather and climate forecasters</a:t>
            </a:r>
          </a:p>
          <a:p>
            <a:pPr eaLnBrk="1" hangingPunct="1">
              <a:buFontTx/>
              <a:buChar char="-"/>
            </a:pPr>
            <a:r>
              <a:rPr lang="en-US" smtClean="0">
                <a:ea typeface="Agenda-Light"/>
              </a:rPr>
              <a:t>   Educators</a:t>
            </a:r>
          </a:p>
        </p:txBody>
      </p:sp>
      <p:sp>
        <p:nvSpPr>
          <p:cNvPr id="47107" name="Content Placeholder 2"/>
          <p:cNvSpPr txBox="1">
            <a:spLocks/>
          </p:cNvSpPr>
          <p:nvPr/>
        </p:nvSpPr>
        <p:spPr bwMode="auto">
          <a:xfrm>
            <a:off x="133350" y="1081088"/>
            <a:ext cx="4492625" cy="2490787"/>
          </a:xfrm>
          <a:prstGeom prst="rect">
            <a:avLst/>
          </a:prstGeom>
          <a:noFill/>
          <a:ln w="9525">
            <a:noFill/>
            <a:miter lim="800000"/>
            <a:headEnd/>
            <a:tailEnd/>
          </a:ln>
        </p:spPr>
        <p:txBody>
          <a:bodyPr/>
          <a:lstStyle/>
          <a:p>
            <a:pPr marL="342900" indent="-342900">
              <a:spcBef>
                <a:spcPct val="20000"/>
              </a:spcBef>
              <a:buFontTx/>
              <a:buChar char="-"/>
            </a:pPr>
            <a:r>
              <a:rPr lang="en-US" sz="2200">
                <a:latin typeface="Agenda-Light"/>
                <a:ea typeface="Agenda-Light"/>
                <a:cs typeface="Agenda-Light"/>
              </a:rPr>
              <a:t>Research community</a:t>
            </a:r>
          </a:p>
          <a:p>
            <a:pPr marL="342900" indent="-342900">
              <a:spcBef>
                <a:spcPct val="20000"/>
              </a:spcBef>
              <a:buFontTx/>
              <a:buChar char="-"/>
            </a:pPr>
            <a:r>
              <a:rPr lang="en-US" sz="2200">
                <a:latin typeface="Agenda-Light"/>
                <a:ea typeface="Agenda-Light"/>
                <a:cs typeface="Agenda-Light"/>
              </a:rPr>
              <a:t>Resource managers (e.g., CCAMLR)</a:t>
            </a:r>
          </a:p>
          <a:p>
            <a:pPr marL="342900" indent="-342900">
              <a:spcBef>
                <a:spcPct val="20000"/>
              </a:spcBef>
              <a:buFontTx/>
              <a:buChar char="-"/>
            </a:pPr>
            <a:r>
              <a:rPr lang="en-US" sz="2200">
                <a:latin typeface="Agenda-Light"/>
                <a:ea typeface="Agenda-Light"/>
                <a:cs typeface="Agenda-Light"/>
              </a:rPr>
              <a:t>Policy makers (when to act? Consequences of not acting?)</a:t>
            </a:r>
          </a:p>
          <a:p>
            <a:pPr marL="342900" indent="-342900">
              <a:spcBef>
                <a:spcPct val="20000"/>
              </a:spcBef>
              <a:buFontTx/>
              <a:buChar char="-"/>
            </a:pPr>
            <a:r>
              <a:rPr lang="en-US" sz="2200">
                <a:latin typeface="Agenda-Light"/>
                <a:ea typeface="Agenda-Light"/>
                <a:cs typeface="Agenda-Light"/>
              </a:rPr>
              <a:t>IPCC</a:t>
            </a:r>
          </a:p>
        </p:txBody>
      </p:sp>
      <p:pic>
        <p:nvPicPr>
          <p:cNvPr id="6" name="Picture 5" descr="IA30014.jpg"/>
          <p:cNvPicPr>
            <a:picLocks noChangeAspect="1"/>
          </p:cNvPicPr>
          <p:nvPr/>
        </p:nvPicPr>
        <p:blipFill>
          <a:blip r:embed="rId3"/>
          <a:stretch>
            <a:fillRect/>
          </a:stretch>
        </p:blipFill>
        <p:spPr>
          <a:xfrm>
            <a:off x="3702050" y="3576638"/>
            <a:ext cx="1587500" cy="2117725"/>
          </a:xfrm>
          <a:prstGeom prst="rect">
            <a:avLst/>
          </a:prstGeom>
          <a:effectLst>
            <a:outerShdw blurRad="50800" dist="38100" dir="2700000">
              <a:srgbClr val="000000">
                <a:alpha val="43000"/>
              </a:srgbClr>
            </a:outerShdw>
          </a:effectLst>
        </p:spPr>
      </p:pic>
      <p:pic>
        <p:nvPicPr>
          <p:cNvPr id="7" name="Picture 6" descr="10143A4.jpg"/>
          <p:cNvPicPr>
            <a:picLocks noChangeAspect="1"/>
          </p:cNvPicPr>
          <p:nvPr/>
        </p:nvPicPr>
        <p:blipFill>
          <a:blip r:embed="rId4"/>
          <a:stretch>
            <a:fillRect/>
          </a:stretch>
        </p:blipFill>
        <p:spPr>
          <a:xfrm>
            <a:off x="5580063" y="3565525"/>
            <a:ext cx="3246437" cy="2122488"/>
          </a:xfrm>
          <a:prstGeom prst="rect">
            <a:avLst/>
          </a:prstGeom>
          <a:effectLst>
            <a:outerShdw blurRad="50800" dist="38100" dir="2700000">
              <a:srgbClr val="000000">
                <a:alpha val="43000"/>
              </a:srgbClr>
            </a:outerShdw>
          </a:effectLst>
        </p:spPr>
      </p:pic>
      <p:pic>
        <p:nvPicPr>
          <p:cNvPr id="8" name="Picture 7" descr="IA3230.jpg"/>
          <p:cNvPicPr>
            <a:picLocks noChangeAspect="1"/>
          </p:cNvPicPr>
          <p:nvPr/>
        </p:nvPicPr>
        <p:blipFill>
          <a:blip r:embed="rId5"/>
          <a:stretch>
            <a:fillRect/>
          </a:stretch>
        </p:blipFill>
        <p:spPr>
          <a:xfrm>
            <a:off x="133350" y="3565525"/>
            <a:ext cx="3270250" cy="2122488"/>
          </a:xfrm>
          <a:prstGeom prst="rect">
            <a:avLst/>
          </a:prstGeom>
          <a:effectLst>
            <a:outerShdw blurRad="50800" dist="38100" dir="2700000">
              <a:srgbClr val="000000">
                <a:alpha val="43000"/>
              </a:srgbClr>
            </a:outerShdw>
          </a:effectLst>
        </p:spPr>
      </p:pic>
      <p:sp>
        <p:nvSpPr>
          <p:cNvPr id="9" name="TextBox 8"/>
          <p:cNvSpPr txBox="1"/>
          <p:nvPr/>
        </p:nvSpPr>
        <p:spPr>
          <a:xfrm>
            <a:off x="3001963" y="5438775"/>
            <a:ext cx="457200" cy="277813"/>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
        <p:nvSpPr>
          <p:cNvPr id="10" name="TextBox 9"/>
          <p:cNvSpPr txBox="1"/>
          <p:nvPr/>
        </p:nvSpPr>
        <p:spPr>
          <a:xfrm>
            <a:off x="8426450" y="5448300"/>
            <a:ext cx="457200" cy="277813"/>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
        <p:nvSpPr>
          <p:cNvPr id="11" name="TextBox 10"/>
          <p:cNvSpPr txBox="1"/>
          <p:nvPr/>
        </p:nvSpPr>
        <p:spPr>
          <a:xfrm>
            <a:off x="4830763" y="5448300"/>
            <a:ext cx="458787" cy="277813"/>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AAD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Untitled-1.psd"/>
          <p:cNvPicPr>
            <a:picLocks noChangeAspect="1"/>
          </p:cNvPicPr>
          <p:nvPr/>
        </p:nvPicPr>
        <p:blipFill>
          <a:blip r:embed="rId3"/>
          <a:srcRect/>
          <a:stretch>
            <a:fillRect/>
          </a:stretch>
        </p:blipFill>
        <p:spPr bwMode="auto">
          <a:xfrm>
            <a:off x="-63500" y="-166688"/>
            <a:ext cx="9342438" cy="6080126"/>
          </a:xfrm>
          <a:prstGeom prst="rect">
            <a:avLst/>
          </a:prstGeom>
          <a:noFill/>
          <a:ln w="9525">
            <a:noFill/>
            <a:miter lim="800000"/>
            <a:headEnd/>
            <a:tailEnd/>
          </a:ln>
        </p:spPr>
      </p:pic>
      <p:sp>
        <p:nvSpPr>
          <p:cNvPr id="49154" name="Content Placeholder 2"/>
          <p:cNvSpPr>
            <a:spLocks noGrp="1"/>
          </p:cNvSpPr>
          <p:nvPr>
            <p:ph idx="1"/>
          </p:nvPr>
        </p:nvSpPr>
        <p:spPr bwMode="auto">
          <a:xfrm>
            <a:off x="300038" y="4241800"/>
            <a:ext cx="8647112" cy="20653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b="1" smtClean="0">
                <a:solidFill>
                  <a:schemeClr val="bg1"/>
                </a:solidFill>
                <a:ea typeface="Agenda-Light"/>
              </a:rPr>
              <a:t>MISSION</a:t>
            </a:r>
            <a:r>
              <a:rPr lang="en-US" smtClean="0">
                <a:solidFill>
                  <a:schemeClr val="bg1"/>
                </a:solidFill>
                <a:ea typeface="Agenda-Light"/>
              </a:rPr>
              <a:t>: To establish a </a:t>
            </a:r>
            <a:r>
              <a:rPr lang="en-US" i="1" smtClean="0">
                <a:solidFill>
                  <a:schemeClr val="bg1"/>
                </a:solidFill>
                <a:ea typeface="Agenda-Light"/>
              </a:rPr>
              <a:t>multidisciplinary </a:t>
            </a:r>
            <a:r>
              <a:rPr lang="en-US" smtClean="0">
                <a:solidFill>
                  <a:schemeClr val="bg1"/>
                </a:solidFill>
                <a:ea typeface="Agenda-Light"/>
              </a:rPr>
              <a:t>system to deliver the </a:t>
            </a:r>
            <a:r>
              <a:rPr lang="en-US" i="1" smtClean="0">
                <a:solidFill>
                  <a:schemeClr val="bg1"/>
                </a:solidFill>
                <a:ea typeface="Agenda-Light"/>
              </a:rPr>
              <a:t>sustained </a:t>
            </a:r>
            <a:r>
              <a:rPr lang="en-US" smtClean="0">
                <a:solidFill>
                  <a:schemeClr val="bg1"/>
                </a:solidFill>
                <a:ea typeface="Agenda-Light"/>
              </a:rPr>
              <a:t>observations of the Southern Ocean that are needed to address key challenges of </a:t>
            </a:r>
            <a:r>
              <a:rPr lang="en-US" i="1" smtClean="0">
                <a:solidFill>
                  <a:schemeClr val="bg1"/>
                </a:solidFill>
                <a:ea typeface="Agenda-Light"/>
              </a:rPr>
              <a:t>scientific </a:t>
            </a:r>
            <a:r>
              <a:rPr lang="en-US" smtClean="0">
                <a:solidFill>
                  <a:schemeClr val="bg1"/>
                </a:solidFill>
                <a:ea typeface="Agenda-Light"/>
              </a:rPr>
              <a:t>and </a:t>
            </a:r>
            <a:r>
              <a:rPr lang="en-US" i="1" smtClean="0">
                <a:solidFill>
                  <a:schemeClr val="bg1"/>
                </a:solidFill>
                <a:ea typeface="Agenda-Light"/>
              </a:rPr>
              <a:t>societal </a:t>
            </a:r>
            <a:r>
              <a:rPr lang="en-US" smtClean="0">
                <a:solidFill>
                  <a:schemeClr val="bg1"/>
                </a:solidFill>
                <a:ea typeface="Agenda-Light"/>
              </a:rPr>
              <a:t>relevance, including climate change, sea-level rise and the impacts of global change on marine ecosystems.</a:t>
            </a:r>
          </a:p>
        </p:txBody>
      </p:sp>
      <p:sp>
        <p:nvSpPr>
          <p:cNvPr id="5" name="TextBox 4"/>
          <p:cNvSpPr txBox="1"/>
          <p:nvPr/>
        </p:nvSpPr>
        <p:spPr>
          <a:xfrm>
            <a:off x="8243888" y="5670550"/>
            <a:ext cx="1020762" cy="276225"/>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B. Wallis AAD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1" name="Title 1"/>
          <p:cNvSpPr>
            <a:spLocks noGrp="1"/>
          </p:cNvSpPr>
          <p:nvPr>
            <p:ph type="title"/>
          </p:nvPr>
        </p:nvSpPr>
        <p:spPr bwMode="auto">
          <a:xfrm>
            <a:off x="596900" y="60325"/>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Scientific Steering Committee</a:t>
            </a:r>
          </a:p>
        </p:txBody>
      </p:sp>
      <p:graphicFrame>
        <p:nvGraphicFramePr>
          <p:cNvPr id="22549" name="Object 21"/>
          <p:cNvGraphicFramePr>
            <a:graphicFrameLocks noChangeAspect="1"/>
          </p:cNvGraphicFramePr>
          <p:nvPr/>
        </p:nvGraphicFramePr>
        <p:xfrm>
          <a:off x="193675" y="4565650"/>
          <a:ext cx="5862638" cy="1296988"/>
        </p:xfrm>
        <a:graphic>
          <a:graphicData uri="http://schemas.openxmlformats.org/presentationml/2006/ole">
            <p:oleObj spid="_x0000_s22549" name="Document" r:id="rId4" imgW="6375165" imgH="1409648" progId="Word.Document.12">
              <p:link updateAutomatic="1"/>
            </p:oleObj>
          </a:graphicData>
        </a:graphic>
      </p:graphicFrame>
      <p:graphicFrame>
        <p:nvGraphicFramePr>
          <p:cNvPr id="22550" name="Object 22"/>
          <p:cNvGraphicFramePr>
            <a:graphicFrameLocks noChangeAspect="1"/>
          </p:cNvGraphicFramePr>
          <p:nvPr/>
        </p:nvGraphicFramePr>
        <p:xfrm>
          <a:off x="193675" y="860425"/>
          <a:ext cx="5862638" cy="3678238"/>
        </p:xfrm>
        <a:graphic>
          <a:graphicData uri="http://schemas.openxmlformats.org/presentationml/2006/ole">
            <p:oleObj spid="_x0000_s22550" name="Document" r:id="rId4" imgW="6375165" imgH="4000353" progId="Word.Document.12">
              <p:link updateAutomatic="1"/>
            </p:oleObj>
          </a:graphicData>
        </a:graphic>
      </p:graphicFrame>
      <p:sp>
        <p:nvSpPr>
          <p:cNvPr id="22552" name="Content Placeholder 2"/>
          <p:cNvSpPr txBox="1">
            <a:spLocks/>
          </p:cNvSpPr>
          <p:nvPr/>
        </p:nvSpPr>
        <p:spPr bwMode="auto">
          <a:xfrm>
            <a:off x="6234113" y="1081088"/>
            <a:ext cx="2749550" cy="2490787"/>
          </a:xfrm>
          <a:prstGeom prst="rect">
            <a:avLst/>
          </a:prstGeom>
          <a:noFill/>
          <a:ln w="9525">
            <a:noFill/>
            <a:miter lim="800000"/>
            <a:headEnd/>
            <a:tailEnd/>
          </a:ln>
        </p:spPr>
        <p:txBody>
          <a:bodyPr/>
          <a:lstStyle/>
          <a:p>
            <a:pPr marL="342900" indent="-342900">
              <a:spcBef>
                <a:spcPct val="20000"/>
              </a:spcBef>
            </a:pPr>
            <a:r>
              <a:rPr lang="en-US" sz="2000">
                <a:latin typeface="Agenda-Light"/>
                <a:ea typeface="Agenda-Light"/>
                <a:cs typeface="Agenda-Light"/>
              </a:rPr>
              <a:t>Membership:</a:t>
            </a:r>
          </a:p>
          <a:p>
            <a:pPr marL="342900" indent="-342900">
              <a:spcBef>
                <a:spcPct val="20000"/>
              </a:spcBef>
            </a:pPr>
            <a:endParaRPr lang="en-US" sz="2000">
              <a:latin typeface="Agenda-Light"/>
              <a:ea typeface="Agenda-Light"/>
              <a:cs typeface="Agenda-Light"/>
            </a:endParaRPr>
          </a:p>
          <a:p>
            <a:pPr marL="342900" indent="-342900">
              <a:spcBef>
                <a:spcPct val="20000"/>
              </a:spcBef>
              <a:buFontTx/>
              <a:buChar char="-"/>
            </a:pPr>
            <a:r>
              <a:rPr lang="en-US" sz="2000">
                <a:latin typeface="Agenda-Light"/>
                <a:ea typeface="Agenda-Light"/>
                <a:cs typeface="Agenda-Light"/>
              </a:rPr>
              <a:t>Expertise</a:t>
            </a:r>
          </a:p>
          <a:p>
            <a:pPr marL="342900" indent="-342900">
              <a:spcBef>
                <a:spcPct val="20000"/>
              </a:spcBef>
              <a:buFontTx/>
              <a:buChar char="-"/>
            </a:pPr>
            <a:r>
              <a:rPr lang="en-US" sz="2000">
                <a:latin typeface="Agenda-Light"/>
                <a:ea typeface="Agenda-Light"/>
                <a:cs typeface="Agenda-Light"/>
              </a:rPr>
              <a:t>Scientific standing</a:t>
            </a:r>
          </a:p>
          <a:p>
            <a:pPr marL="342900" indent="-342900">
              <a:spcBef>
                <a:spcPct val="20000"/>
              </a:spcBef>
              <a:buFontTx/>
              <a:buChar char="-"/>
            </a:pPr>
            <a:r>
              <a:rPr lang="en-US" sz="2000">
                <a:latin typeface="Agenda-Light"/>
                <a:ea typeface="Agenda-Light"/>
                <a:cs typeface="Agenda-Light"/>
              </a:rPr>
              <a:t>Programmatic connections</a:t>
            </a:r>
          </a:p>
          <a:p>
            <a:pPr marL="342900" indent="-342900">
              <a:spcBef>
                <a:spcPct val="20000"/>
              </a:spcBef>
              <a:buFontTx/>
              <a:buChar char="-"/>
            </a:pPr>
            <a:r>
              <a:rPr lang="en-US" sz="2000">
                <a:latin typeface="Agenda-Light"/>
                <a:ea typeface="Agenda-Light"/>
                <a:cs typeface="Agenda-Light"/>
              </a:rPr>
              <a:t>National representation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auto">
          <a:xfrm>
            <a:off x="203200" y="115888"/>
            <a:ext cx="86233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Science Themes</a:t>
            </a:r>
          </a:p>
        </p:txBody>
      </p:sp>
      <p:sp>
        <p:nvSpPr>
          <p:cNvPr id="5" name="Content Placeholder 2"/>
          <p:cNvSpPr>
            <a:spLocks noGrp="1"/>
          </p:cNvSpPr>
          <p:nvPr>
            <p:ph idx="1"/>
          </p:nvPr>
        </p:nvSpPr>
        <p:spPr>
          <a:xfrm>
            <a:off x="203200" y="985838"/>
            <a:ext cx="6278563" cy="1047750"/>
          </a:xfrm>
        </p:spPr>
        <p:txBody>
          <a:bodyPr/>
          <a:lstStyle/>
          <a:p>
            <a:pPr defTabSz="914400" eaLnBrk="1" hangingPunct="1">
              <a:lnSpc>
                <a:spcPct val="90000"/>
              </a:lnSpc>
              <a:spcBef>
                <a:spcPct val="50000"/>
              </a:spcBef>
              <a:buFont typeface="Arial"/>
              <a:buNone/>
              <a:defRPr/>
            </a:pPr>
            <a:r>
              <a:rPr lang="en-AU" sz="2000" kern="0" dirty="0" smtClean="0">
                <a:ea typeface="ＭＳ Ｐゴシック" charset="-128"/>
              </a:rPr>
              <a:t>Key science challenges identified as most pressing issues, both scientifically and societally - to be addressed by the SOOS:</a:t>
            </a:r>
          </a:p>
        </p:txBody>
      </p:sp>
      <p:pic>
        <p:nvPicPr>
          <p:cNvPr id="8" name="Picture 7" descr="IPAB-RIGOR2.jpg"/>
          <p:cNvPicPr>
            <a:picLocks noChangeAspect="1"/>
          </p:cNvPicPr>
          <p:nvPr/>
        </p:nvPicPr>
        <p:blipFill>
          <a:blip r:embed="rId3"/>
          <a:stretch>
            <a:fillRect/>
          </a:stretch>
        </p:blipFill>
        <p:spPr>
          <a:xfrm>
            <a:off x="6478588" y="3197225"/>
            <a:ext cx="2606675" cy="2584450"/>
          </a:xfrm>
          <a:prstGeom prst="rect">
            <a:avLst/>
          </a:prstGeom>
          <a:effectLst>
            <a:outerShdw blurRad="50800" dist="38100" dir="2700000">
              <a:srgbClr val="000000">
                <a:alpha val="43000"/>
              </a:srgbClr>
            </a:outerShdw>
          </a:effectLst>
        </p:spPr>
      </p:pic>
      <p:pic>
        <p:nvPicPr>
          <p:cNvPr id="9" name="Picture 8" descr="paul_holland_BAS-CTD_orig.jpg"/>
          <p:cNvPicPr>
            <a:picLocks noChangeAspect="1"/>
          </p:cNvPicPr>
          <p:nvPr/>
        </p:nvPicPr>
        <p:blipFill>
          <a:blip r:embed="rId4"/>
          <a:srcRect/>
          <a:stretch>
            <a:fillRect/>
          </a:stretch>
        </p:blipFill>
        <p:spPr bwMode="auto">
          <a:xfrm>
            <a:off x="6702425" y="173038"/>
            <a:ext cx="2159000" cy="2879725"/>
          </a:xfrm>
          <a:prstGeom prst="rect">
            <a:avLst/>
          </a:prstGeom>
          <a:noFill/>
          <a:ln w="9525">
            <a:noFill/>
            <a:miter lim="800000"/>
            <a:headEnd/>
            <a:tailEnd/>
          </a:ln>
          <a:effectLst>
            <a:outerShdw dist="38100" dir="2700000" rotWithShape="0">
              <a:srgbClr val="000000">
                <a:alpha val="42999"/>
              </a:srgbClr>
            </a:outerShdw>
          </a:effectLst>
        </p:spPr>
      </p:pic>
      <p:sp>
        <p:nvSpPr>
          <p:cNvPr id="54277" name="Rectangle 5"/>
          <p:cNvSpPr>
            <a:spLocks noChangeArrowheads="1"/>
          </p:cNvSpPr>
          <p:nvPr/>
        </p:nvSpPr>
        <p:spPr bwMode="auto">
          <a:xfrm>
            <a:off x="200025" y="2185988"/>
            <a:ext cx="6278563" cy="3082925"/>
          </a:xfrm>
          <a:prstGeom prst="rect">
            <a:avLst/>
          </a:prstGeom>
          <a:noFill/>
          <a:ln w="9525">
            <a:noFill/>
            <a:miter lim="800000"/>
            <a:headEnd/>
            <a:tailEnd/>
          </a:ln>
        </p:spPr>
        <p:txBody>
          <a:bodyPr>
            <a:spAutoFit/>
          </a:bodyPr>
          <a:lstStyle/>
          <a:p>
            <a:pPr marL="457200" indent="-457200" defTabSz="914400">
              <a:lnSpc>
                <a:spcPct val="90000"/>
              </a:lnSpc>
              <a:spcBef>
                <a:spcPct val="50000"/>
              </a:spcBef>
              <a:buFontTx/>
              <a:buAutoNum type="arabicParenR"/>
            </a:pPr>
            <a:r>
              <a:rPr lang="en-AU" sz="2000">
                <a:latin typeface="Agenda-Light"/>
                <a:ea typeface="Agenda-Light"/>
                <a:cs typeface="Agenda-Light"/>
              </a:rPr>
              <a:t>Role of Southern Ocean in global freshwater and heat balance</a:t>
            </a:r>
          </a:p>
          <a:p>
            <a:pPr marL="457200" indent="-457200" defTabSz="914400">
              <a:lnSpc>
                <a:spcPct val="90000"/>
              </a:lnSpc>
              <a:spcBef>
                <a:spcPct val="50000"/>
              </a:spcBef>
              <a:buFontTx/>
              <a:buAutoNum type="arabicParenR"/>
            </a:pPr>
            <a:r>
              <a:rPr lang="en-AU" sz="2000">
                <a:latin typeface="Agenda-Light"/>
                <a:ea typeface="Agenda-Light"/>
                <a:cs typeface="Agenda-Light"/>
              </a:rPr>
              <a:t>Stability of Southern Ocean overturning circulation</a:t>
            </a:r>
          </a:p>
          <a:p>
            <a:pPr marL="457200" indent="-457200" defTabSz="914400">
              <a:lnSpc>
                <a:spcPct val="90000"/>
              </a:lnSpc>
              <a:spcBef>
                <a:spcPct val="50000"/>
              </a:spcBef>
              <a:buFontTx/>
              <a:buAutoNum type="arabicParenR"/>
            </a:pPr>
            <a:r>
              <a:rPr lang="en-AU" sz="2000">
                <a:latin typeface="Agenda-Light"/>
                <a:ea typeface="Agenda-Light"/>
                <a:cs typeface="Agenda-Light"/>
              </a:rPr>
              <a:t>Stability of Antarctic ice sheet and future contribution to sea-level rise</a:t>
            </a:r>
          </a:p>
          <a:p>
            <a:pPr marL="457200" indent="-457200" defTabSz="914400">
              <a:lnSpc>
                <a:spcPct val="90000"/>
              </a:lnSpc>
              <a:spcBef>
                <a:spcPct val="50000"/>
              </a:spcBef>
              <a:buFontTx/>
              <a:buAutoNum type="arabicParenR"/>
            </a:pPr>
            <a:r>
              <a:rPr lang="en-AU" sz="2000">
                <a:latin typeface="Agenda-Light"/>
                <a:ea typeface="Agenda-Light"/>
                <a:cs typeface="Agenda-Light"/>
              </a:rPr>
              <a:t>Future of Southern Ocean carbon uptake</a:t>
            </a:r>
          </a:p>
          <a:p>
            <a:pPr marL="457200" indent="-457200" defTabSz="914400">
              <a:lnSpc>
                <a:spcPct val="90000"/>
              </a:lnSpc>
              <a:spcBef>
                <a:spcPct val="50000"/>
              </a:spcBef>
              <a:buFontTx/>
              <a:buAutoNum type="arabicParenR"/>
            </a:pPr>
            <a:r>
              <a:rPr lang="en-AU" sz="2000">
                <a:latin typeface="Agenda-Light"/>
                <a:ea typeface="Agenda-Light"/>
                <a:cs typeface="Agenda-Light"/>
              </a:rPr>
              <a:t>Future of Antarctic sea ice</a:t>
            </a:r>
          </a:p>
          <a:p>
            <a:pPr marL="457200" indent="-457200" defTabSz="914400">
              <a:lnSpc>
                <a:spcPct val="90000"/>
              </a:lnSpc>
              <a:spcBef>
                <a:spcPct val="50000"/>
              </a:spcBef>
              <a:buFontTx/>
              <a:buAutoNum type="arabicParenR"/>
            </a:pPr>
            <a:r>
              <a:rPr lang="en-AU" sz="2000">
                <a:latin typeface="Agenda-Light"/>
                <a:ea typeface="Agenda-Light"/>
                <a:cs typeface="Agenda-Light"/>
              </a:rPr>
              <a:t>Impacts of global change on Antarctic ecosystems</a:t>
            </a:r>
          </a:p>
        </p:txBody>
      </p:sp>
      <p:sp>
        <p:nvSpPr>
          <p:cNvPr id="7" name="TextBox 6"/>
          <p:cNvSpPr txBox="1"/>
          <p:nvPr/>
        </p:nvSpPr>
        <p:spPr>
          <a:xfrm>
            <a:off x="6405563" y="5553075"/>
            <a:ext cx="463550" cy="277813"/>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IPAB</a:t>
            </a:r>
          </a:p>
        </p:txBody>
      </p:sp>
      <p:sp>
        <p:nvSpPr>
          <p:cNvPr id="10" name="TextBox 9"/>
          <p:cNvSpPr txBox="1"/>
          <p:nvPr/>
        </p:nvSpPr>
        <p:spPr>
          <a:xfrm>
            <a:off x="8116888" y="2798763"/>
            <a:ext cx="801687" cy="276225"/>
          </a:xfrm>
          <a:prstGeom prst="rect">
            <a:avLst/>
          </a:prstGeom>
          <a:noFill/>
        </p:spPr>
        <p:txBody>
          <a:bodyPr wrap="none">
            <a:spAutoFit/>
          </a:bodyPr>
          <a:lstStyle/>
          <a:p>
            <a:pPr fontAlgn="auto">
              <a:spcBef>
                <a:spcPts val="0"/>
              </a:spcBef>
              <a:spcAft>
                <a:spcPts val="0"/>
              </a:spcAft>
              <a:defRPr/>
            </a:pPr>
            <a:r>
              <a:rPr lang="en-US" sz="1200" dirty="0">
                <a:solidFill>
                  <a:schemeClr val="tx1">
                    <a:lumMod val="75000"/>
                    <a:lumOff val="25000"/>
                  </a:schemeClr>
                </a:solidFill>
                <a:latin typeface="+mn-lt"/>
                <a:cs typeface="+mn-cs"/>
              </a:rPr>
              <a:t>P. Holland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6900" y="2155825"/>
            <a:ext cx="5815013" cy="531813"/>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96900" y="3222625"/>
            <a:ext cx="8229600" cy="53340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596900" y="4597400"/>
            <a:ext cx="8229600" cy="76835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24" name="Title 1"/>
          <p:cNvSpPr>
            <a:spLocks noGrp="1"/>
          </p:cNvSpPr>
          <p:nvPr>
            <p:ph type="title"/>
          </p:nvPr>
        </p:nvSpPr>
        <p:spPr bwMode="auto">
          <a:xfrm>
            <a:off x="596900" y="238125"/>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Bold"/>
              </a:rPr>
              <a:t>Achieving the mission…</a:t>
            </a:r>
          </a:p>
        </p:txBody>
      </p:sp>
      <p:sp>
        <p:nvSpPr>
          <p:cNvPr id="56325" name="Content Placeholder 2"/>
          <p:cNvSpPr>
            <a:spLocks noGrp="1"/>
          </p:cNvSpPr>
          <p:nvPr>
            <p:ph idx="1"/>
          </p:nvPr>
        </p:nvSpPr>
        <p:spPr bwMode="auto">
          <a:xfrm>
            <a:off x="596900" y="2155825"/>
            <a:ext cx="8229600" cy="6016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ea typeface="Agenda-Light"/>
              </a:rPr>
              <a:t>- Design and implement SO observing system</a:t>
            </a:r>
          </a:p>
        </p:txBody>
      </p:sp>
      <p:sp>
        <p:nvSpPr>
          <p:cNvPr id="56326" name="Rectangle 3"/>
          <p:cNvSpPr>
            <a:spLocks noChangeArrowheads="1"/>
          </p:cNvSpPr>
          <p:nvPr/>
        </p:nvSpPr>
        <p:spPr bwMode="auto">
          <a:xfrm>
            <a:off x="596900" y="1081088"/>
            <a:ext cx="7940675" cy="768350"/>
          </a:xfrm>
          <a:prstGeom prst="rect">
            <a:avLst/>
          </a:prstGeom>
          <a:noFill/>
          <a:ln w="9525">
            <a:noFill/>
            <a:miter lim="800000"/>
            <a:headEnd/>
            <a:tailEnd/>
          </a:ln>
        </p:spPr>
        <p:txBody>
          <a:bodyPr>
            <a:spAutoFit/>
          </a:bodyPr>
          <a:lstStyle/>
          <a:p>
            <a:r>
              <a:rPr lang="en-US" sz="2200">
                <a:latin typeface="Agenda-Light"/>
                <a:ea typeface="Agenda-Light"/>
                <a:cs typeface="Agenda-Light"/>
              </a:rPr>
              <a:t>Many international/national programmes involved in Southern Ocean observations. SOOS will work with these to:</a:t>
            </a:r>
          </a:p>
        </p:txBody>
      </p:sp>
      <p:sp>
        <p:nvSpPr>
          <p:cNvPr id="56327" name="Rectangle 4"/>
          <p:cNvSpPr>
            <a:spLocks noChangeArrowheads="1"/>
          </p:cNvSpPr>
          <p:nvPr/>
        </p:nvSpPr>
        <p:spPr bwMode="auto">
          <a:xfrm>
            <a:off x="596900" y="2687638"/>
            <a:ext cx="8547100" cy="431800"/>
          </a:xfrm>
          <a:prstGeom prst="rect">
            <a:avLst/>
          </a:prstGeom>
          <a:noFill/>
          <a:ln w="9525">
            <a:noFill/>
            <a:miter lim="800000"/>
            <a:headEnd/>
            <a:tailEnd/>
          </a:ln>
        </p:spPr>
        <p:txBody>
          <a:bodyPr>
            <a:spAutoFit/>
          </a:bodyPr>
          <a:lstStyle/>
          <a:p>
            <a:pPr>
              <a:buFontTx/>
              <a:buChar char="-"/>
            </a:pPr>
            <a:r>
              <a:rPr lang="en-US" sz="2200">
                <a:latin typeface="Agenda-Light"/>
                <a:ea typeface="Agenda-Light"/>
                <a:cs typeface="Agenda-Light"/>
              </a:rPr>
              <a:t> Advocate and guide development of new technologies</a:t>
            </a:r>
          </a:p>
        </p:txBody>
      </p:sp>
      <p:sp>
        <p:nvSpPr>
          <p:cNvPr id="56328" name="Rectangle 5"/>
          <p:cNvSpPr>
            <a:spLocks noChangeArrowheads="1"/>
          </p:cNvSpPr>
          <p:nvPr/>
        </p:nvSpPr>
        <p:spPr bwMode="auto">
          <a:xfrm>
            <a:off x="596900" y="3222625"/>
            <a:ext cx="8229600" cy="431800"/>
          </a:xfrm>
          <a:prstGeom prst="rect">
            <a:avLst/>
          </a:prstGeom>
          <a:noFill/>
          <a:ln w="9525">
            <a:noFill/>
            <a:miter lim="800000"/>
            <a:headEnd/>
            <a:tailEnd/>
          </a:ln>
        </p:spPr>
        <p:txBody>
          <a:bodyPr>
            <a:spAutoFit/>
          </a:bodyPr>
          <a:lstStyle/>
          <a:p>
            <a:pPr>
              <a:buFontTx/>
              <a:buChar char="-"/>
            </a:pPr>
            <a:r>
              <a:rPr lang="en-US" sz="2200">
                <a:latin typeface="Agenda-Light"/>
                <a:ea typeface="Agenda-Light"/>
                <a:cs typeface="Agenda-Light"/>
              </a:rPr>
              <a:t> Unify current observation efforts and leverage further resources</a:t>
            </a:r>
          </a:p>
        </p:txBody>
      </p:sp>
      <p:sp>
        <p:nvSpPr>
          <p:cNvPr id="56329" name="Rectangle 6"/>
          <p:cNvSpPr>
            <a:spLocks noChangeArrowheads="1"/>
          </p:cNvSpPr>
          <p:nvPr/>
        </p:nvSpPr>
        <p:spPr bwMode="auto">
          <a:xfrm>
            <a:off x="596900" y="4597400"/>
            <a:ext cx="8229600" cy="768350"/>
          </a:xfrm>
          <a:prstGeom prst="rect">
            <a:avLst/>
          </a:prstGeom>
          <a:noFill/>
          <a:ln w="9525">
            <a:noFill/>
            <a:miter lim="800000"/>
            <a:headEnd/>
            <a:tailEnd/>
          </a:ln>
        </p:spPr>
        <p:txBody>
          <a:bodyPr>
            <a:spAutoFit/>
          </a:bodyPr>
          <a:lstStyle/>
          <a:p>
            <a:pPr>
              <a:buFontTx/>
              <a:buChar char="-"/>
            </a:pPr>
            <a:r>
              <a:rPr lang="en-US" sz="2200">
                <a:latin typeface="Agenda-Light"/>
                <a:ea typeface="Agenda-Light"/>
                <a:cs typeface="Agenda-Light"/>
              </a:rPr>
              <a:t> Facilitate and develop a data system with seamless access to essential data and data products</a:t>
            </a:r>
          </a:p>
        </p:txBody>
      </p:sp>
      <p:sp>
        <p:nvSpPr>
          <p:cNvPr id="56330" name="Rectangle 7"/>
          <p:cNvSpPr>
            <a:spLocks noChangeArrowheads="1"/>
          </p:cNvSpPr>
          <p:nvPr/>
        </p:nvSpPr>
        <p:spPr bwMode="auto">
          <a:xfrm>
            <a:off x="596900" y="3781425"/>
            <a:ext cx="8229600" cy="769938"/>
          </a:xfrm>
          <a:prstGeom prst="rect">
            <a:avLst/>
          </a:prstGeom>
          <a:noFill/>
          <a:ln w="9525">
            <a:noFill/>
            <a:miter lim="800000"/>
            <a:headEnd/>
            <a:tailEnd/>
          </a:ln>
        </p:spPr>
        <p:txBody>
          <a:bodyPr>
            <a:spAutoFit/>
          </a:bodyPr>
          <a:lstStyle/>
          <a:p>
            <a:pPr>
              <a:buFontTx/>
              <a:buChar char="-"/>
            </a:pPr>
            <a:r>
              <a:rPr lang="en-US" sz="2200">
                <a:latin typeface="Agenda-Light"/>
                <a:ea typeface="Agenda-Light"/>
                <a:cs typeface="Agenda-Light"/>
              </a:rPr>
              <a:t> Integrate / communicate – between nations, international and national projects, and across traditional disciplinary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3376</TotalTime>
  <Words>1673</Words>
  <Application>Microsoft Office PowerPoint</Application>
  <PresentationFormat>On-screen Show (4:3)</PresentationFormat>
  <Paragraphs>211</Paragraphs>
  <Slides>28</Slides>
  <Notes>27</Notes>
  <HiddenSlides>0</HiddenSlides>
  <MMClips>0</MMClips>
  <ScaleCrop>false</ScaleCrop>
  <HeadingPairs>
    <vt:vector size="8" baseType="variant">
      <vt:variant>
        <vt:lpstr>Fonts Used</vt:lpstr>
      </vt:variant>
      <vt:variant>
        <vt:i4>5</vt:i4>
      </vt:variant>
      <vt:variant>
        <vt:lpstr>Design Template</vt:lpstr>
      </vt:variant>
      <vt:variant>
        <vt:i4>24</vt:i4>
      </vt:variant>
      <vt:variant>
        <vt:lpstr>Links</vt:lpstr>
      </vt:variant>
      <vt:variant>
        <vt:i4>2</vt:i4>
      </vt:variant>
      <vt:variant>
        <vt:lpstr>Slide Titles</vt:lpstr>
      </vt:variant>
      <vt:variant>
        <vt:i4>28</vt:i4>
      </vt:variant>
    </vt:vector>
  </HeadingPairs>
  <TitlesOfParts>
    <vt:vector size="59" baseType="lpstr">
      <vt:lpstr>Arial</vt:lpstr>
      <vt:lpstr>Calibri</vt:lpstr>
      <vt:lpstr>Agenda-Bold</vt:lpstr>
      <vt:lpstr>Agenda-Light</vt:lpstr>
      <vt:lpstr>MS PGothic</vt:lpstr>
      <vt:lpstr>Office Theme</vt:lpstr>
      <vt:lpstr>Custom Design</vt:lpstr>
      <vt:lpstr>1_Custom Design</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Custom Design</vt:lpstr>
      <vt:lpstr>Custom Design</vt:lpstr>
      <vt:lpstr>Custom Design</vt:lpstr>
      <vt:lpstr>Custom Design</vt:lpstr>
      <vt:lpstr>Custom Design</vt:lpstr>
      <vt:lpstr>Custom Design</vt:lpstr>
      <vt:lpstr>Custom Design</vt:lpstr>
      <vt:lpstr>Custom Design</vt:lpstr>
      <vt:lpstr>Custom Design</vt:lpstr>
      <vt:lpstr>Custom Design</vt:lpstr>
      <vt:lpstr>Custom Design</vt:lpstr>
      <vt:lpstr>???</vt:lpstr>
      <vt:lpstr>???</vt:lpstr>
      <vt:lpstr>Slide 1</vt:lpstr>
      <vt:lpstr>The Southern Ocean matters – for science and society</vt:lpstr>
      <vt:lpstr>The Southern Ocean is changing…</vt:lpstr>
      <vt:lpstr>The Southern Ocean Observing System</vt:lpstr>
      <vt:lpstr>Who would use SOOS and SOOS products?</vt:lpstr>
      <vt:lpstr>Slide 6</vt:lpstr>
      <vt:lpstr>Scientific Steering Committee</vt:lpstr>
      <vt:lpstr>Science Themes</vt:lpstr>
      <vt:lpstr>Achieving the mission…</vt:lpstr>
      <vt:lpstr>       SO Systems Understanding:     EOVs* from Routine Observations         *EOVs =Essential Ocean Variables </vt:lpstr>
      <vt:lpstr>Design and implement a SO Observing System</vt:lpstr>
      <vt:lpstr>Example of SOOS development: Southern Ocean Ecosystems</vt:lpstr>
      <vt:lpstr>Unify current efforts and leverage resources: Examples</vt:lpstr>
      <vt:lpstr>Delivering the outputs</vt:lpstr>
      <vt:lpstr>Want more information?</vt:lpstr>
      <vt:lpstr>       SO Systems Understanding:     EOVs* from Routine Observations         *EOVs =Essential Ocean Variables </vt:lpstr>
      <vt:lpstr>Ecosystem Monitoring</vt:lpstr>
      <vt:lpstr>Marine Mammal Tracking</vt:lpstr>
      <vt:lpstr>Southern Ocean Sentinel Workshop </vt:lpstr>
      <vt:lpstr>SO Heat and Freshwater Balance</vt:lpstr>
      <vt:lpstr>SO Heat and Freshwater Balance</vt:lpstr>
      <vt:lpstr>ARGO Floats-Ice Capable and Expanded Sensors</vt:lpstr>
      <vt:lpstr>Moored Arrays-Continuous Measurements</vt:lpstr>
      <vt:lpstr>Future of Antarctic Sea Ice Sea Ice Thickness Fields from Ship Obs</vt:lpstr>
      <vt:lpstr>Antarctic Sea Ice Airborne Lidar And Photography</vt:lpstr>
      <vt:lpstr>Digital Photos APIS 2000</vt:lpstr>
      <vt:lpstr>Antarctic Sea Ice Airborne Lidar and Digital Photography</vt:lpstr>
      <vt:lpstr>Gordon Research Conference on Polar Marine Science</vt:lpstr>
    </vt:vector>
  </TitlesOfParts>
  <Company>Red Jelly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 Wearne</dc:creator>
  <cp:lastModifiedBy>Stephen F. Ackley</cp:lastModifiedBy>
  <cp:revision>121</cp:revision>
  <dcterms:created xsi:type="dcterms:W3CDTF">2012-03-09T01:46:35Z</dcterms:created>
  <dcterms:modified xsi:type="dcterms:W3CDTF">2012-03-28T16:08:59Z</dcterms:modified>
</cp:coreProperties>
</file>