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82" r:id="rId4"/>
    <p:sldId id="287" r:id="rId5"/>
    <p:sldId id="284" r:id="rId6"/>
    <p:sldId id="264" r:id="rId7"/>
    <p:sldId id="272" r:id="rId8"/>
    <p:sldId id="280" r:id="rId9"/>
    <p:sldId id="265" r:id="rId10"/>
    <p:sldId id="269" r:id="rId11"/>
    <p:sldId id="270" r:id="rId12"/>
    <p:sldId id="273" r:id="rId13"/>
    <p:sldId id="275" r:id="rId14"/>
    <p:sldId id="276" r:id="rId15"/>
    <p:sldId id="277" r:id="rId16"/>
    <p:sldId id="281" r:id="rId17"/>
    <p:sldId id="268" r:id="rId18"/>
    <p:sldId id="266" r:id="rId19"/>
    <p:sldId id="267" r:id="rId20"/>
    <p:sldId id="285" r:id="rId21"/>
    <p:sldId id="286" r:id="rId22"/>
    <p:sldId id="278" r:id="rId23"/>
    <p:sldId id="283" r:id="rId24"/>
    <p:sldId id="262" r:id="rId25"/>
    <p:sldId id="288" r:id="rId26"/>
    <p:sldId id="263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821" autoAdjust="0"/>
    <p:restoredTop sz="87563" autoAdjust="0"/>
  </p:normalViewPr>
  <p:slideViewPr>
    <p:cSldViewPr>
      <p:cViewPr>
        <p:scale>
          <a:sx n="70" d="100"/>
          <a:sy n="70" d="100"/>
        </p:scale>
        <p:origin x="-930" y="-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697C5E-9C6B-4E19-81DF-9A102671F563}" type="datetimeFigureOut">
              <a:rPr lang="en-US" smtClean="0"/>
              <a:t>3/28/2012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E39160-2B93-4692-9E2F-4ED90ABDF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995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more data from Peter’s first paper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39160-2B93-4692-9E2F-4ED90ABDF4F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7422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Pan-sharpen the imagery, train the computer, max. likelihood</a:t>
            </a:r>
            <a:r>
              <a:rPr lang="en-US" baseline="0" dirty="0" smtClean="0"/>
              <a:t> calculation, penguin area, convert to # animals</a:t>
            </a:r>
          </a:p>
          <a:p>
            <a:r>
              <a:rPr lang="en-US" baseline="0" dirty="0" smtClean="0"/>
              <a:t>238,000 </a:t>
            </a:r>
            <a:r>
              <a:rPr lang="en-US" baseline="0" smtClean="0"/>
              <a:t>breeding pairs (+/- ~20,000)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39160-2B93-4692-9E2F-4ED90ABDF4F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2128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Compared</a:t>
            </a:r>
            <a:r>
              <a:rPr lang="en-US" baseline="0" dirty="0" smtClean="0"/>
              <a:t> ground counts to independent satellite counts. Calculated correlation at the haul-out level and at the study area level. Determined change in abundance through time at 3 </a:t>
            </a:r>
            <a:r>
              <a:rPr lang="en-US" baseline="0" dirty="0" err="1" smtClean="0"/>
              <a:t>haulouts</a:t>
            </a:r>
            <a:r>
              <a:rPr lang="en-US" baseline="0" dirty="0" smtClean="0"/>
              <a:t>, and for the whole study area.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6B3AD-1846-46F6-884B-8A47F842745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0409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335 seals near</a:t>
            </a:r>
            <a:r>
              <a:rPr lang="en-US" baseline="0" dirty="0" smtClean="0"/>
              <a:t> cape </a:t>
            </a:r>
            <a:r>
              <a:rPr lang="en-US" baseline="0" dirty="0" err="1" smtClean="0"/>
              <a:t>washington</a:t>
            </a:r>
            <a:r>
              <a:rPr lang="en-US" baseline="0" dirty="0" smtClean="0"/>
              <a:t> and Campbell glacier during 8 November and 18 November 2011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39160-2B93-4692-9E2F-4ED90ABDF4F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0555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Spatial</a:t>
            </a:r>
            <a:r>
              <a:rPr lang="en-US" baseline="0" dirty="0" smtClean="0"/>
              <a:t> overlap between Jan 8 and 9- 162 seals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39160-2B93-4692-9E2F-4ED90ABDF4F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9382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VERY different</a:t>
            </a:r>
            <a:r>
              <a:rPr lang="en-US" baseline="0" dirty="0" smtClean="0"/>
              <a:t> numbers when comparing to </a:t>
            </a:r>
            <a:r>
              <a:rPr lang="en-US" baseline="0" dirty="0" err="1" smtClean="0"/>
              <a:t>Stirling’s</a:t>
            </a:r>
            <a:r>
              <a:rPr lang="en-US" baseline="0" dirty="0" smtClean="0"/>
              <a:t> counts from 1967 (600 animals).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39160-2B93-4692-9E2F-4ED90ABDF4F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2796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21% increase; &gt;23,000</a:t>
            </a:r>
            <a:r>
              <a:rPr lang="en-US" baseline="0" dirty="0" smtClean="0"/>
              <a:t> sq. 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39160-2B93-4692-9E2F-4ED90ABDF4F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061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Lynch et al. 2012</a:t>
            </a:r>
            <a:r>
              <a:rPr lang="en-US" baseline="0" dirty="0" smtClean="0"/>
              <a:t> in press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39160-2B93-4692-9E2F-4ED90ABDF4F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8245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108B8-10D0-4C60-8D7E-8A1BC61711DC}" type="datetimeFigureOut">
              <a:rPr lang="en-US" smtClean="0"/>
              <a:t>3/28/2012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934C1-3DB7-4509-957A-6B8AE3322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152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108B8-10D0-4C60-8D7E-8A1BC61711DC}" type="datetimeFigureOut">
              <a:rPr lang="en-US" smtClean="0"/>
              <a:t>3/28/2012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934C1-3DB7-4509-957A-6B8AE3322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272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108B8-10D0-4C60-8D7E-8A1BC61711DC}" type="datetimeFigureOut">
              <a:rPr lang="en-US" smtClean="0"/>
              <a:t>3/28/2012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934C1-3DB7-4509-957A-6B8AE3322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2414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108B8-10D0-4C60-8D7E-8A1BC61711DC}" type="datetimeFigureOut">
              <a:rPr lang="en-US" smtClean="0"/>
              <a:t>3/28/2012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934C1-3DB7-4509-957A-6B8AE3322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3262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108B8-10D0-4C60-8D7E-8A1BC61711DC}" type="datetimeFigureOut">
              <a:rPr lang="en-US" smtClean="0"/>
              <a:t>3/28/2012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934C1-3DB7-4509-957A-6B8AE3322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901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108B8-10D0-4C60-8D7E-8A1BC61711DC}" type="datetimeFigureOut">
              <a:rPr lang="en-US" smtClean="0"/>
              <a:t>3/28/2012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934C1-3DB7-4509-957A-6B8AE3322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8945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108B8-10D0-4C60-8D7E-8A1BC61711DC}" type="datetimeFigureOut">
              <a:rPr lang="en-US" smtClean="0"/>
              <a:t>3/28/2012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934C1-3DB7-4509-957A-6B8AE3322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486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108B8-10D0-4C60-8D7E-8A1BC61711DC}" type="datetimeFigureOut">
              <a:rPr lang="en-US" smtClean="0"/>
              <a:t>3/28/2012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934C1-3DB7-4509-957A-6B8AE3322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6138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108B8-10D0-4C60-8D7E-8A1BC61711DC}" type="datetimeFigureOut">
              <a:rPr lang="en-US" smtClean="0"/>
              <a:t>3/28/2012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934C1-3DB7-4509-957A-6B8AE3322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476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108B8-10D0-4C60-8D7E-8A1BC61711DC}" type="datetimeFigureOut">
              <a:rPr lang="en-US" smtClean="0"/>
              <a:t>3/28/2012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934C1-3DB7-4509-957A-6B8AE3322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1468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108B8-10D0-4C60-8D7E-8A1BC61711DC}" type="datetimeFigureOut">
              <a:rPr lang="en-US" smtClean="0"/>
              <a:t>3/28/2012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934C1-3DB7-4509-957A-6B8AE3322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382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2108B8-10D0-4C60-8D7E-8A1BC61711DC}" type="datetimeFigureOut">
              <a:rPr lang="en-US" smtClean="0"/>
              <a:t>3/28/2012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8934C1-3DB7-4509-957A-6B8AE3322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61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912" y="2438762"/>
            <a:ext cx="2706688" cy="350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130175"/>
            <a:ext cx="8763000" cy="1470025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Monitoring the Ross Sea from Space:</a:t>
            </a:r>
            <a:br>
              <a:rPr lang="en-US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US" sz="3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Applications of high-resolution imagery </a:t>
            </a:r>
            <a:endParaRPr lang="en-US" sz="3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5638800"/>
            <a:ext cx="6400800" cy="12192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Michelle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LaRue</a:t>
            </a:r>
            <a:endParaRPr lang="en-US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982" y="2895600"/>
            <a:ext cx="3538182" cy="2734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905000"/>
            <a:ext cx="3733800" cy="275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 descr="Y:\private\agic_common\logos\nsf\NSF_log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85923" y="5900407"/>
            <a:ext cx="937121" cy="937121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5714" y="6097694"/>
            <a:ext cx="1705083" cy="684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7" descr="wdmkR-RGB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17661" y="6211809"/>
            <a:ext cx="2971800" cy="4175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69736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2" descr="G:\seals_project_2009\22nov2009_seal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-44450"/>
            <a:ext cx="533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AutoShape 5"/>
          <p:cNvSpPr>
            <a:spLocks/>
          </p:cNvSpPr>
          <p:nvPr/>
        </p:nvSpPr>
        <p:spPr bwMode="auto">
          <a:xfrm>
            <a:off x="3733800" y="266700"/>
            <a:ext cx="1752600" cy="609600"/>
          </a:xfrm>
          <a:prstGeom prst="borderCallout2">
            <a:avLst>
              <a:gd name="adj1" fmla="val 18750"/>
              <a:gd name="adj2" fmla="val -4347"/>
              <a:gd name="adj3" fmla="val 18750"/>
              <a:gd name="adj4" fmla="val -6884"/>
              <a:gd name="adj5" fmla="val 145574"/>
              <a:gd name="adj6" fmla="val -942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r>
              <a:rPr lang="en-US" sz="1000">
                <a:latin typeface="Times New Roman" pitchFamily="18" charset="0"/>
              </a:rPr>
              <a:t>Turks Head, 21 Nov 2009</a:t>
            </a:r>
          </a:p>
          <a:p>
            <a:r>
              <a:rPr lang="en-US" sz="1000">
                <a:latin typeface="Times New Roman" pitchFamily="18" charset="0"/>
              </a:rPr>
              <a:t>30 AF, 80 AF (w/ pup). </a:t>
            </a:r>
          </a:p>
          <a:p>
            <a:r>
              <a:rPr lang="en-US" sz="1000">
                <a:latin typeface="Times New Roman" pitchFamily="18" charset="0"/>
              </a:rPr>
              <a:t>19 AM, 17 single pups</a:t>
            </a:r>
          </a:p>
        </p:txBody>
      </p:sp>
      <p:sp>
        <p:nvSpPr>
          <p:cNvPr id="14342" name="AutoShape 6"/>
          <p:cNvSpPr>
            <a:spLocks/>
          </p:cNvSpPr>
          <p:nvPr/>
        </p:nvSpPr>
        <p:spPr bwMode="auto">
          <a:xfrm>
            <a:off x="762000" y="876300"/>
            <a:ext cx="1524000" cy="609600"/>
          </a:xfrm>
          <a:prstGeom prst="borderCallout2">
            <a:avLst>
              <a:gd name="adj1" fmla="val 18750"/>
              <a:gd name="adj2" fmla="val 105000"/>
              <a:gd name="adj3" fmla="val 18750"/>
              <a:gd name="adj4" fmla="val 123750"/>
              <a:gd name="adj5" fmla="val 27343"/>
              <a:gd name="adj6" fmla="val 14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r>
              <a:rPr lang="en-US" sz="1000">
                <a:latin typeface="Times New Roman" pitchFamily="18" charset="0"/>
              </a:rPr>
              <a:t>Tryggve Pt, 21 Nov 2009</a:t>
            </a:r>
          </a:p>
          <a:p>
            <a:r>
              <a:rPr lang="en-US" sz="1000">
                <a:latin typeface="Times New Roman" pitchFamily="18" charset="0"/>
              </a:rPr>
              <a:t>12 AF, 1 single pup</a:t>
            </a:r>
          </a:p>
        </p:txBody>
      </p:sp>
      <p:sp>
        <p:nvSpPr>
          <p:cNvPr id="14343" name="Oval 7"/>
          <p:cNvSpPr>
            <a:spLocks noChangeArrowheads="1"/>
          </p:cNvSpPr>
          <p:nvPr/>
        </p:nvSpPr>
        <p:spPr bwMode="auto">
          <a:xfrm rot="2278296">
            <a:off x="3433763" y="3175000"/>
            <a:ext cx="609600" cy="1219200"/>
          </a:xfrm>
          <a:prstGeom prst="ellips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345" name="AutoShape 9"/>
          <p:cNvSpPr>
            <a:spLocks/>
          </p:cNvSpPr>
          <p:nvPr/>
        </p:nvSpPr>
        <p:spPr bwMode="auto">
          <a:xfrm>
            <a:off x="4876800" y="3657600"/>
            <a:ext cx="1752600" cy="609600"/>
          </a:xfrm>
          <a:prstGeom prst="borderCallout2">
            <a:avLst>
              <a:gd name="adj1" fmla="val 18750"/>
              <a:gd name="adj2" fmla="val -4347"/>
              <a:gd name="adj3" fmla="val 18750"/>
              <a:gd name="adj4" fmla="val -14042"/>
              <a:gd name="adj5" fmla="val 19532"/>
              <a:gd name="adj6" fmla="val -2382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r>
              <a:rPr lang="en-US" sz="1000">
                <a:latin typeface="Times New Roman" pitchFamily="18" charset="0"/>
              </a:rPr>
              <a:t>Hutton Cliffs, 25 Nov 2009</a:t>
            </a:r>
          </a:p>
          <a:p>
            <a:r>
              <a:rPr lang="en-US" sz="1000">
                <a:latin typeface="Times New Roman" pitchFamily="18" charset="0"/>
              </a:rPr>
              <a:t>21 AF, 70 AF (w/ pup). </a:t>
            </a:r>
          </a:p>
          <a:p>
            <a:r>
              <a:rPr lang="en-US" sz="1000">
                <a:latin typeface="Times New Roman" pitchFamily="18" charset="0"/>
              </a:rPr>
              <a:t>24 AM, 9 single pups</a:t>
            </a:r>
          </a:p>
        </p:txBody>
      </p:sp>
      <p:sp>
        <p:nvSpPr>
          <p:cNvPr id="14346" name="AutoShape 10"/>
          <p:cNvSpPr>
            <a:spLocks/>
          </p:cNvSpPr>
          <p:nvPr/>
        </p:nvSpPr>
        <p:spPr bwMode="auto">
          <a:xfrm>
            <a:off x="5486400" y="2286000"/>
            <a:ext cx="3505200" cy="838200"/>
          </a:xfrm>
          <a:prstGeom prst="borderCallout2">
            <a:avLst>
              <a:gd name="adj1" fmla="val 13634"/>
              <a:gd name="adj2" fmla="val -2176"/>
              <a:gd name="adj3" fmla="val 13634"/>
              <a:gd name="adj4" fmla="val -8153"/>
              <a:gd name="adj5" fmla="val 34468"/>
              <a:gd name="adj6" fmla="val -1417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r>
              <a:rPr lang="en-US" sz="1000">
                <a:latin typeface="Times New Roman" pitchFamily="18" charset="0"/>
              </a:rPr>
              <a:t>South Base, 09 Nov 2009 (this area was difficult to reach, and this is the closest date we have.)</a:t>
            </a:r>
          </a:p>
          <a:p>
            <a:r>
              <a:rPr lang="en-US" sz="1000">
                <a:latin typeface="Times New Roman" pitchFamily="18" charset="0"/>
              </a:rPr>
              <a:t>4 AF, 16 AF (w/ pup). </a:t>
            </a:r>
          </a:p>
          <a:p>
            <a:r>
              <a:rPr lang="en-US" sz="1000">
                <a:latin typeface="Times New Roman" pitchFamily="18" charset="0"/>
              </a:rPr>
              <a:t>5 AM, 0 single pups</a:t>
            </a:r>
          </a:p>
        </p:txBody>
      </p:sp>
      <p:sp>
        <p:nvSpPr>
          <p:cNvPr id="14347" name="AutoShape 11"/>
          <p:cNvSpPr>
            <a:spLocks/>
          </p:cNvSpPr>
          <p:nvPr/>
        </p:nvSpPr>
        <p:spPr bwMode="auto">
          <a:xfrm>
            <a:off x="762000" y="3124200"/>
            <a:ext cx="1752600" cy="609600"/>
          </a:xfrm>
          <a:prstGeom prst="borderCallout2">
            <a:avLst>
              <a:gd name="adj1" fmla="val 18750"/>
              <a:gd name="adj2" fmla="val 104347"/>
              <a:gd name="adj3" fmla="val 18750"/>
              <a:gd name="adj4" fmla="val 126356"/>
              <a:gd name="adj5" fmla="val 84375"/>
              <a:gd name="adj6" fmla="val 14845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r>
              <a:rPr lang="en-US" sz="1000">
                <a:latin typeface="Times New Roman" pitchFamily="18" charset="0"/>
              </a:rPr>
              <a:t>Turtle Rock, 25 Nov 2009</a:t>
            </a:r>
          </a:p>
          <a:p>
            <a:r>
              <a:rPr lang="en-US" sz="1000">
                <a:latin typeface="Times New Roman" pitchFamily="18" charset="0"/>
              </a:rPr>
              <a:t>39 AF, 46 AF (w/ pup). </a:t>
            </a:r>
          </a:p>
          <a:p>
            <a:r>
              <a:rPr lang="en-US" sz="1000">
                <a:latin typeface="Times New Roman" pitchFamily="18" charset="0"/>
              </a:rPr>
              <a:t>14 AM, 6 single pups</a:t>
            </a:r>
          </a:p>
        </p:txBody>
      </p:sp>
      <p:sp>
        <p:nvSpPr>
          <p:cNvPr id="14348" name="AutoShape 12"/>
          <p:cNvSpPr>
            <a:spLocks/>
          </p:cNvSpPr>
          <p:nvPr/>
        </p:nvSpPr>
        <p:spPr bwMode="auto">
          <a:xfrm>
            <a:off x="5410200" y="1066800"/>
            <a:ext cx="3505200" cy="838200"/>
          </a:xfrm>
          <a:prstGeom prst="borderCallout2">
            <a:avLst>
              <a:gd name="adj1" fmla="val 13634"/>
              <a:gd name="adj2" fmla="val -2176"/>
              <a:gd name="adj3" fmla="val 13634"/>
              <a:gd name="adj4" fmla="val -12593"/>
              <a:gd name="adj5" fmla="val 40718"/>
              <a:gd name="adj6" fmla="val -2319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r>
              <a:rPr lang="en-US" sz="1000">
                <a:latin typeface="Times New Roman" pitchFamily="18" charset="0"/>
              </a:rPr>
              <a:t>North Base, 17 Nov 2009 (this area was difficult to reach, and this is the closest date we have.)</a:t>
            </a:r>
          </a:p>
          <a:p>
            <a:r>
              <a:rPr lang="en-US" sz="1000">
                <a:latin typeface="Times New Roman" pitchFamily="18" charset="0"/>
              </a:rPr>
              <a:t>0 AF, 3 AF (w/ pup). </a:t>
            </a:r>
          </a:p>
          <a:p>
            <a:r>
              <a:rPr lang="en-US" sz="1000">
                <a:latin typeface="Times New Roman" pitchFamily="18" charset="0"/>
              </a:rPr>
              <a:t>2 AM, 2 single pups</a:t>
            </a:r>
          </a:p>
        </p:txBody>
      </p:sp>
    </p:spTree>
    <p:extLst>
      <p:ext uri="{BB962C8B-B14F-4D97-AF65-F5344CB8AC3E}">
        <p14:creationId xmlns:p14="http://schemas.microsoft.com/office/powerpoint/2010/main" val="3282958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838200"/>
            <a:ext cx="9140312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5273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1559" y="-762000"/>
            <a:ext cx="10499678" cy="8113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33800" y="4572000"/>
            <a:ext cx="487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Silverfish Bay- November 2011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59900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53200" y="1600201"/>
            <a:ext cx="2743200" cy="44196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Jan 8, 2010</a:t>
            </a:r>
          </a:p>
          <a:p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10:50 am</a:t>
            </a:r>
          </a:p>
          <a:p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249 seals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34" t="12060" r="21022" b="1703"/>
          <a:stretch/>
        </p:blipFill>
        <p:spPr bwMode="auto">
          <a:xfrm>
            <a:off x="-685800" y="-152400"/>
            <a:ext cx="6978771" cy="7198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52400"/>
            <a:ext cx="8229600" cy="1143000"/>
          </a:xfrm>
        </p:spPr>
        <p:txBody>
          <a:bodyPr/>
          <a:lstStyle/>
          <a:p>
            <a:r>
              <a:rPr lang="en-US" dirty="0" smtClean="0"/>
              <a:t>Edisto Inlet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237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80" t="9057" r="20551" b="6227"/>
          <a:stretch/>
        </p:blipFill>
        <p:spPr bwMode="auto">
          <a:xfrm>
            <a:off x="-165342" y="0"/>
            <a:ext cx="7129200" cy="678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963858" y="1752600"/>
            <a:ext cx="2133600" cy="4525963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Jan 9, 2010</a:t>
            </a:r>
          </a:p>
          <a:p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10:35 am</a:t>
            </a:r>
          </a:p>
          <a:p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144 seals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9241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47" t="9591" r="15101" b="6635"/>
          <a:stretch/>
        </p:blipFill>
        <p:spPr bwMode="auto">
          <a:xfrm>
            <a:off x="241475" y="0"/>
            <a:ext cx="7835725" cy="678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962400" y="609600"/>
            <a:ext cx="2362200" cy="4525963"/>
          </a:xfrm>
        </p:spPr>
        <p:txBody>
          <a:bodyPr>
            <a:normAutofit/>
          </a:bodyPr>
          <a:lstStyle/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Jan 19, 2010</a:t>
            </a:r>
          </a:p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10:46 am</a:t>
            </a:r>
          </a:p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238 seals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8872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Edisto Inlet Seal Counts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89935893"/>
              </p:ext>
            </p:extLst>
          </p:nvPr>
        </p:nvGraphicFramePr>
        <p:xfrm>
          <a:off x="381000" y="2057400"/>
          <a:ext cx="8534399" cy="2743200"/>
        </p:xfrm>
        <a:graphic>
          <a:graphicData uri="http://schemas.openxmlformats.org/drawingml/2006/table">
            <a:tbl>
              <a:tblPr/>
              <a:tblGrid>
                <a:gridCol w="2590799"/>
                <a:gridCol w="1828800"/>
                <a:gridCol w="1219200"/>
                <a:gridCol w="1600200"/>
                <a:gridCol w="1295400"/>
              </a:tblGrid>
              <a:tr h="318837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Source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Date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Count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Corrected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TOD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25642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Ian </a:t>
                      </a:r>
                      <a:r>
                        <a:rPr lang="en-US" sz="2000" b="0" i="0" u="none" strike="noStrike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Stirling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mid-Jan 1967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600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--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--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47437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Ian Stirling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Jan 31, 1968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460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700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1100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25642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Satellite image (ML)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Jan 8, 2010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249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378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1050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25642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Satellite image (ML)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Jan 19, 2010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238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362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1046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cxnSp>
        <p:nvCxnSpPr>
          <p:cNvPr id="5" name="Straight Connector 4"/>
          <p:cNvCxnSpPr/>
          <p:nvPr/>
        </p:nvCxnSpPr>
        <p:spPr>
          <a:xfrm>
            <a:off x="0" y="1447800"/>
            <a:ext cx="9144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5740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H:\fwdbeaufortislandchanges\BIPC_air_83dec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4572000" cy="7065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H:\fwdbeaufortislandchanges\BIPC_sat_09nov28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0"/>
            <a:ext cx="4642449" cy="7174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Arrow Connector 10"/>
          <p:cNvCxnSpPr/>
          <p:nvPr/>
        </p:nvCxnSpPr>
        <p:spPr>
          <a:xfrm flipV="1">
            <a:off x="5334000" y="1371600"/>
            <a:ext cx="762000" cy="762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609600" y="1521125"/>
            <a:ext cx="762000" cy="762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4800600" y="6019800"/>
            <a:ext cx="259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Area Increase: 21%</a:t>
            </a: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0399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100" y="-1295400"/>
            <a:ext cx="9372600" cy="7241669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024" y="3276600"/>
            <a:ext cx="4527176" cy="3498273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2133600" y="1981200"/>
            <a:ext cx="1676400" cy="1219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4511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33" y="-76200"/>
            <a:ext cx="6934167" cy="6937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6274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Overview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1054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Background on high-resolution imagery</a:t>
            </a:r>
          </a:p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Current research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Pilot stages: emperors, </a:t>
            </a:r>
            <a:r>
              <a:rPr lang="en-US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Adelies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Weddells</a:t>
            </a:r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Moving forward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Weddell seals along NVL</a:t>
            </a:r>
          </a:p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Capabilities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Monitor populations through time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Applications to other species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Spot fishing vessels</a:t>
            </a:r>
          </a:p>
        </p:txBody>
      </p:sp>
    </p:spTree>
    <p:extLst>
      <p:ext uri="{BB962C8B-B14F-4D97-AF65-F5344CB8AC3E}">
        <p14:creationId xmlns:p14="http://schemas.microsoft.com/office/powerpoint/2010/main" val="1712311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mlarue\Downloads\WSM_SS_20110112_161010_1480_1_sm.dim.fin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1066800" y="0"/>
            <a:ext cx="70191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9870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mlarue\Downloads\WSM_SS_20110112_161010_1480_1_sm.dim.final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-228600" y="-1066800"/>
            <a:ext cx="9372600" cy="9157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3124200" y="3534770"/>
            <a:ext cx="304800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329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-1482115"/>
            <a:ext cx="7696200" cy="8317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 flipH="1">
            <a:off x="6705600" y="5257800"/>
            <a:ext cx="228600" cy="1066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4668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Franklin_Island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706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483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5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Monitoring the Ross Sea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686800" cy="48006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Baseline population data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Emperors (continental), seals (Ross Sea 2005-2010)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Address future impacts</a:t>
            </a:r>
          </a:p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Capabilities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Detection, estimation, differentiation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Reliable way to remotely view the region</a:t>
            </a:r>
          </a:p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Efficient </a:t>
            </a:r>
          </a:p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Application to other species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Whales?</a:t>
            </a:r>
          </a:p>
          <a:p>
            <a:pPr lvl="1"/>
            <a:r>
              <a:rPr lang="en-US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Crabeaters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?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Ships?</a:t>
            </a:r>
          </a:p>
          <a:p>
            <a:pPr marL="457200" lvl="1" indent="0">
              <a:buNone/>
            </a:pPr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457200" lvl="1" indent="0">
              <a:buNone/>
            </a:pPr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214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54" t="12626" r="22425" b="4836"/>
          <a:stretch/>
        </p:blipFill>
        <p:spPr bwMode="auto">
          <a:xfrm>
            <a:off x="1066800" y="25021"/>
            <a:ext cx="7086600" cy="6889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0101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Acknowledgements</a:t>
            </a:r>
            <a:endParaRPr lang="en-US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D. </a:t>
            </a:r>
            <a:r>
              <a:rPr lang="en-US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Siniff</a:t>
            </a: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, D. </a:t>
            </a:r>
            <a:r>
              <a:rPr lang="en-US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Ainley</a:t>
            </a: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, R. </a:t>
            </a:r>
            <a:r>
              <a:rPr lang="en-US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Garrott</a:t>
            </a: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, J. </a:t>
            </a:r>
            <a:r>
              <a:rPr lang="en-US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Rotella</a:t>
            </a: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, C. Porter, G. Stauffer, P. Morin, P. </a:t>
            </a:r>
            <a:r>
              <a:rPr lang="en-US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Fretwell</a:t>
            </a: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, P. </a:t>
            </a:r>
            <a:r>
              <a:rPr lang="en-US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Trathan</a:t>
            </a: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, B. </a:t>
            </a:r>
            <a:r>
              <a:rPr lang="en-US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Wienecke</a:t>
            </a: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, G. </a:t>
            </a:r>
            <a:r>
              <a:rPr lang="en-US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Kooyman</a:t>
            </a: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, A. Fleming, N. </a:t>
            </a:r>
            <a:r>
              <a:rPr lang="en-US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Ratcliffe</a:t>
            </a: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, A. Fox</a:t>
            </a:r>
          </a:p>
          <a:p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Funding: NSF</a:t>
            </a:r>
          </a:p>
          <a:p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Resources: </a:t>
            </a:r>
            <a:r>
              <a:rPr lang="en-US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DigitalGlobe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" name="Picture 17" descr="wdmkR-RG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1905" y="5781805"/>
            <a:ext cx="4405095" cy="618995"/>
          </a:xfrm>
          <a:prstGeom prst="rect">
            <a:avLst/>
          </a:prstGeom>
          <a:noFill/>
        </p:spPr>
      </p:pic>
      <p:pic>
        <p:nvPicPr>
          <p:cNvPr id="5" name="Picture 5" descr="Y:\private\agic_common\logos\nsf\NSF_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5338763"/>
            <a:ext cx="1228724" cy="1228724"/>
          </a:xfrm>
          <a:prstGeom prst="rect">
            <a:avLst/>
          </a:prstGeom>
          <a:noFill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5638800"/>
            <a:ext cx="2314683" cy="928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7824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High-resolution Imagery</a:t>
            </a:r>
            <a:endParaRPr lang="en-US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6106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Digital Globe and </a:t>
            </a:r>
            <a:r>
              <a:rPr lang="en-US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GeoEye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(&lt;1m resolution)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5 satellites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0.6 m panchromatic (WorldView-1)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4-band </a:t>
            </a:r>
            <a:r>
              <a:rPr lang="en-US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ms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(QuickBird-2), 8-band </a:t>
            </a:r>
            <a:r>
              <a:rPr lang="en-US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ms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(WorldView-2)</a:t>
            </a:r>
          </a:p>
          <a:p>
            <a:pPr lvl="1"/>
            <a:r>
              <a:rPr lang="en-US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GeoEye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and IKONOS (1-5 m)</a:t>
            </a:r>
          </a:p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Polar revisit: 5 times/day</a:t>
            </a:r>
          </a:p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NGA contract</a:t>
            </a:r>
          </a:p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&gt;500,000 archive</a:t>
            </a:r>
          </a:p>
          <a:p>
            <a:pPr marL="457200" lvl="1" indent="0">
              <a:buNone/>
            </a:pPr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7140" y="3886200"/>
            <a:ext cx="337066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1327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" y="0"/>
            <a:ext cx="3345976" cy="2903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981199"/>
            <a:ext cx="3598410" cy="3124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790950"/>
            <a:ext cx="3505200" cy="306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912610" y="228600"/>
            <a:ext cx="6858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Penguin Poo from Space </a:t>
            </a:r>
            <a:b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7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27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Fretwell</a:t>
            </a:r>
            <a:r>
              <a:rPr lang="en-US" sz="27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en-US" sz="27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Trathan</a:t>
            </a:r>
            <a:r>
              <a:rPr lang="en-US" sz="27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2009)</a:t>
            </a:r>
            <a:endParaRPr lang="en-US" sz="27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33230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-33889"/>
            <a:ext cx="8153400" cy="7120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0912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9379424" cy="6914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254371"/>
            <a:ext cx="3352800" cy="2298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-152400" y="0"/>
            <a:ext cx="853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Penguin Poo from Space- Version 2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8052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itchFamily="34" charset="0"/>
              </a:rPr>
              <a:t>Supervised Classification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 pitchFamily="34" charset="0"/>
            </a:endParaRPr>
          </a:p>
        </p:txBody>
      </p:sp>
      <p:pic>
        <p:nvPicPr>
          <p:cNvPr id="5" name="Content Placeholder 4" descr="edwardpeninsula_2009_figure1.jpg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032" y="2057400"/>
            <a:ext cx="2853568" cy="3692853"/>
          </a:xfrm>
        </p:spPr>
      </p:pic>
      <p:pic>
        <p:nvPicPr>
          <p:cNvPr id="6" name="Content Placeholder 5" descr="edwardpeninsula_2009_figure2.jpg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tretch>
            <a:fillRect/>
          </a:stretch>
        </p:blipFill>
        <p:spPr>
          <a:xfrm>
            <a:off x="3193474" y="2057400"/>
            <a:ext cx="2826326" cy="3657599"/>
          </a:xfrm>
        </p:spPr>
      </p:pic>
      <p:pic>
        <p:nvPicPr>
          <p:cNvPr id="7" name="Picture 6" descr="edwardpeninsula_2009_figure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41472" y="2057400"/>
            <a:ext cx="2826328" cy="3657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57150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Huddles and guano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24200" y="57150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Training the computer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48400" y="57150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Penguin pixels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82180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7516177"/>
              </p:ext>
            </p:extLst>
          </p:nvPr>
        </p:nvGraphicFramePr>
        <p:xfrm>
          <a:off x="152399" y="1371601"/>
          <a:ext cx="8991600" cy="4114799"/>
        </p:xfrm>
        <a:graphic>
          <a:graphicData uri="http://schemas.openxmlformats.org/drawingml/2006/table">
            <a:tbl>
              <a:tblPr/>
              <a:tblGrid>
                <a:gridCol w="1705303"/>
                <a:gridCol w="1240221"/>
                <a:gridCol w="1627790"/>
                <a:gridCol w="1141275"/>
                <a:gridCol w="3277011"/>
              </a:tblGrid>
              <a:tr h="626166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Name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Date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i="0" u="none" strike="noStrike" dirty="0">
                          <a:solidFill>
                            <a:srgbClr val="FFFF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Bird Estimate</a:t>
                      </a:r>
                      <a:endParaRPr lang="en-US" sz="1600" b="1" i="0" u="none" strike="noStrike" dirty="0">
                        <a:solidFill>
                          <a:srgbClr val="FFFF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PLC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Source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6713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Cape Washington</a:t>
                      </a:r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16-Oct-09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i="0" u="none" strike="noStrike" dirty="0">
                          <a:solidFill>
                            <a:srgbClr val="FFFF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11,808</a:t>
                      </a:r>
                      <a:endParaRPr lang="en-US" sz="1600" b="1" i="0" u="none" strike="noStrike" dirty="0">
                        <a:solidFill>
                          <a:srgbClr val="FFFF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16,822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Barber-Meyer et al. 2006 adults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626165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Beaufort Island</a:t>
                      </a:r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12-Oct-09</a:t>
                      </a:r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i="0" u="none" strike="noStrike" dirty="0">
                          <a:solidFill>
                            <a:srgbClr val="FFFF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1,641</a:t>
                      </a:r>
                      <a:endParaRPr lang="en-US" sz="1600" b="1" i="0" u="none" strike="noStrike" dirty="0">
                        <a:solidFill>
                          <a:srgbClr val="FFFF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1,312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Barber-Meyer et al. 2006 adults</a:t>
                      </a:r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36713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Franklin Island</a:t>
                      </a:r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13-Oct-09</a:t>
                      </a:r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i="0" u="none" strike="noStrike" dirty="0">
                          <a:solidFill>
                            <a:srgbClr val="FFFF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7,561</a:t>
                      </a:r>
                      <a:endParaRPr lang="en-US" sz="1600" b="1" i="0" u="none" strike="noStrike" dirty="0">
                        <a:solidFill>
                          <a:srgbClr val="FFFF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2,460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Barber-Meyer et al. 2006 adults</a:t>
                      </a:r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36713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Cape Crozier</a:t>
                      </a:r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11-Oct-09</a:t>
                      </a:r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i="0" u="none" strike="noStrike" dirty="0">
                          <a:solidFill>
                            <a:srgbClr val="FFFF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303</a:t>
                      </a:r>
                      <a:endParaRPr lang="en-US" sz="1600" b="1" i="0" u="none" strike="noStrike" dirty="0">
                        <a:solidFill>
                          <a:srgbClr val="FFFF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437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Barber-Meyer et al. 2006 adults</a:t>
                      </a:r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26165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Coulman Island</a:t>
                      </a:r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16-Oct-09</a:t>
                      </a:r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i="0" u="none" strike="noStrike" dirty="0">
                          <a:solidFill>
                            <a:srgbClr val="FFFF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25,298</a:t>
                      </a:r>
                      <a:endParaRPr lang="en-US" sz="1600" b="1" i="0" u="none" strike="noStrike" dirty="0">
                        <a:solidFill>
                          <a:srgbClr val="FFFF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31,432</a:t>
                      </a:r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Barber-Meyer et al 2006 adults</a:t>
                      </a:r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26164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Cape Roget</a:t>
                      </a:r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16-Oct-09</a:t>
                      </a:r>
                      <a:endParaRPr lang="en-US" sz="1600" b="0" i="0" u="none" strike="noStrike">
                        <a:solidFill>
                          <a:schemeClr val="bg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i="0" u="none" strike="noStrike" dirty="0">
                          <a:solidFill>
                            <a:srgbClr val="FFFF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9,505</a:t>
                      </a:r>
                      <a:endParaRPr lang="en-US" sz="1600" b="1" i="0" u="none" strike="noStrike" dirty="0">
                        <a:solidFill>
                          <a:srgbClr val="FFFF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7,207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Barber-Meyer 2008; chicks 1996 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438400" y="304800"/>
            <a:ext cx="624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Ross Sea Emperors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81200" y="5638800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Total:           56, 116 pairs 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9485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228600"/>
            <a:ext cx="4140679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57200"/>
            <a:ext cx="4737658" cy="6138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 descr="G:\pics_field2010\larue\13jan10\DCIM\187CANON\IMG_87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53535" y="3352800"/>
            <a:ext cx="36576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71440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2485</TotalTime>
  <Words>666</Words>
  <Application>Microsoft Office PowerPoint</Application>
  <PresentationFormat>On-screen Show (4:3)</PresentationFormat>
  <Paragraphs>155</Paragraphs>
  <Slides>26</Slides>
  <Notes>8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Monitoring the Ross Sea from Space: Applications of high-resolution imagery </vt:lpstr>
      <vt:lpstr>Overview</vt:lpstr>
      <vt:lpstr>High-resolution Imagery</vt:lpstr>
      <vt:lpstr>Penguin Poo from Space  (Fretwell and Trathan 2009)</vt:lpstr>
      <vt:lpstr>PowerPoint Presentation</vt:lpstr>
      <vt:lpstr>PowerPoint Presentation</vt:lpstr>
      <vt:lpstr>Supervised Classification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Edisto Inlet</vt:lpstr>
      <vt:lpstr>PowerPoint Presentation</vt:lpstr>
      <vt:lpstr>PowerPoint Presentation</vt:lpstr>
      <vt:lpstr>Edisto Inlet Seal Counts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Monitoring the Ross Sea</vt:lpstr>
      <vt:lpstr>PowerPoint Presentation</vt:lpstr>
      <vt:lpstr>Acknowledgements</vt:lpstr>
    </vt:vector>
  </TitlesOfParts>
  <Company>SAFL - University of Minnesota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Monitoring the Ross Sea from Space</dc:title>
  <dc:creator>mlarue</dc:creator>
  <cp:lastModifiedBy>mlarue</cp:lastModifiedBy>
  <cp:revision>30</cp:revision>
  <dcterms:created xsi:type="dcterms:W3CDTF">2012-03-18T14:19:13Z</dcterms:created>
  <dcterms:modified xsi:type="dcterms:W3CDTF">2012-03-28T05:23:37Z</dcterms:modified>
</cp:coreProperties>
</file>