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1" r:id="rId4"/>
    <p:sldId id="274" r:id="rId5"/>
    <p:sldId id="273" r:id="rId6"/>
    <p:sldId id="270" r:id="rId7"/>
    <p:sldId id="280" r:id="rId8"/>
    <p:sldId id="281" r:id="rId9"/>
    <p:sldId id="257" r:id="rId10"/>
    <p:sldId id="275" r:id="rId11"/>
    <p:sldId id="258" r:id="rId12"/>
    <p:sldId id="259" r:id="rId13"/>
    <p:sldId id="266" r:id="rId14"/>
    <p:sldId id="267" r:id="rId15"/>
    <p:sldId id="260" r:id="rId16"/>
    <p:sldId id="277" r:id="rId17"/>
    <p:sldId id="284" r:id="rId18"/>
    <p:sldId id="263" r:id="rId19"/>
    <p:sldId id="279" r:id="rId20"/>
    <p:sldId id="276" r:id="rId21"/>
    <p:sldId id="262" r:id="rId22"/>
    <p:sldId id="265" r:id="rId23"/>
    <p:sldId id="264" r:id="rId24"/>
    <p:sldId id="283" r:id="rId25"/>
    <p:sldId id="285" r:id="rId26"/>
    <p:sldId id="268" r:id="rId27"/>
    <p:sldId id="278" r:id="rId28"/>
    <p:sldId id="261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2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arctic\Ant-RossSea\Toothfish\Toothfish%20tonnes%20by%20countr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arctic\Ant-RossSea\Toothfish\Toothfish%20catch%2097-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Proportion of Area 88 Antarctic </a:t>
            </a:r>
            <a:r>
              <a:rPr lang="en-US" sz="2400" dirty="0" err="1"/>
              <a:t>Toothfish</a:t>
            </a:r>
            <a:r>
              <a:rPr lang="en-US" sz="2400" dirty="0"/>
              <a:t> Catch by </a:t>
            </a:r>
            <a:r>
              <a:rPr lang="en-US" sz="2400" dirty="0" smtClean="0"/>
              <a:t>Country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 smtClean="0"/>
              <a:t> </a:t>
            </a:r>
            <a:r>
              <a:rPr lang="en-US" sz="2400" dirty="0"/>
              <a:t>1998/99-2007/08</a:t>
            </a:r>
          </a:p>
        </c:rich>
      </c:tx>
      <c:layout>
        <c:manualLayout>
          <c:xMode val="edge"/>
          <c:yMode val="edge"/>
          <c:x val="0.28625938999004452"/>
          <c:y val="2.544881889763780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6677487175624323E-2"/>
          <c:y val="0.24725822532402794"/>
          <c:w val="0.61524555186155694"/>
          <c:h val="0.6719840478564307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Sheet1!$B$2:$K$2</c:f>
              <c:strCache>
                <c:ptCount val="10"/>
                <c:pt idx="0">
                  <c:v>Argentina</c:v>
                </c:pt>
                <c:pt idx="1">
                  <c:v>Spain</c:v>
                </c:pt>
                <c:pt idx="2">
                  <c:v>UK</c:v>
                </c:pt>
                <c:pt idx="3">
                  <c:v>Korea</c:v>
                </c:pt>
                <c:pt idx="4">
                  <c:v>Norway</c:v>
                </c:pt>
                <c:pt idx="5">
                  <c:v>NZ</c:v>
                </c:pt>
                <c:pt idx="6">
                  <c:v>Russia</c:v>
                </c:pt>
                <c:pt idx="7">
                  <c:v>Ukraine</c:v>
                </c:pt>
                <c:pt idx="8">
                  <c:v>Uruguay</c:v>
                </c:pt>
                <c:pt idx="9">
                  <c:v>S Africa</c:v>
                </c:pt>
              </c:strCache>
            </c:strRef>
          </c:cat>
          <c:val>
            <c:numRef>
              <c:f>Sheet1!$B$14:$K$14</c:f>
              <c:numCache>
                <c:formatCode>General</c:formatCode>
                <c:ptCount val="10"/>
                <c:pt idx="0">
                  <c:v>822</c:v>
                </c:pt>
                <c:pt idx="1">
                  <c:v>158</c:v>
                </c:pt>
                <c:pt idx="2">
                  <c:v>1829</c:v>
                </c:pt>
                <c:pt idx="3">
                  <c:v>978</c:v>
                </c:pt>
                <c:pt idx="4">
                  <c:v>935</c:v>
                </c:pt>
                <c:pt idx="5">
                  <c:v>10593</c:v>
                </c:pt>
                <c:pt idx="6">
                  <c:v>3199</c:v>
                </c:pt>
                <c:pt idx="7">
                  <c:v>154</c:v>
                </c:pt>
                <c:pt idx="8">
                  <c:v>1265</c:v>
                </c:pt>
                <c:pt idx="9">
                  <c:v>451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947225392999362"/>
          <c:y val="0.2931206380857439"/>
          <c:w val="0.22272984370062307"/>
          <c:h val="0.5802592223330025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477440319960017"/>
          <c:y val="7.377851806985665E-2"/>
          <c:w val="0.82956173016327694"/>
          <c:h val="0.8135593220339000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42</c:v>
                </c:pt>
                <c:pt idx="2">
                  <c:v>297</c:v>
                </c:pt>
                <c:pt idx="3">
                  <c:v>752</c:v>
                </c:pt>
                <c:pt idx="4">
                  <c:v>625</c:v>
                </c:pt>
                <c:pt idx="5">
                  <c:v>1363</c:v>
                </c:pt>
                <c:pt idx="6">
                  <c:v>1895</c:v>
                </c:pt>
                <c:pt idx="7">
                  <c:v>2546</c:v>
                </c:pt>
                <c:pt idx="8">
                  <c:v>3467</c:v>
                </c:pt>
                <c:pt idx="9">
                  <c:v>3286</c:v>
                </c:pt>
                <c:pt idx="10">
                  <c:v>3411</c:v>
                </c:pt>
                <c:pt idx="11">
                  <c:v>2592</c:v>
                </c:pt>
                <c:pt idx="12">
                  <c:v>3425</c:v>
                </c:pt>
                <c:pt idx="13">
                  <c:v>3183</c:v>
                </c:pt>
              </c:numCache>
            </c:numRef>
          </c:val>
        </c:ser>
        <c:axId val="67923328"/>
        <c:axId val="67929216"/>
      </c:barChart>
      <c:catAx>
        <c:axId val="6792332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929216"/>
        <c:crosses val="autoZero"/>
        <c:auto val="1"/>
        <c:lblAlgn val="ctr"/>
        <c:lblOffset val="100"/>
        <c:tickLblSkip val="1"/>
        <c:tickMarkSkip val="1"/>
      </c:catAx>
      <c:valAx>
        <c:axId val="67929216"/>
        <c:scaling>
          <c:orientation val="minMax"/>
        </c:scaling>
        <c:axPos val="l"/>
        <c:numFmt formatCode="General" sourceLinked="1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923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619F-35F1-46D7-89D4-7752E6C2C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C6000-BAC3-4C97-BCA5-2C4393EB5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800" smtClean="0">
                <a:cs typeface="Times New Roman" pitchFamily="18" charset="0"/>
                <a:sym typeface="Times New Roman" pitchFamily="18" charset="0"/>
              </a:rPr>
              <a:t>Data from Ben Halpern’s paper from Science 2008 made world headlines</a:t>
            </a:r>
          </a:p>
          <a:p>
            <a:endParaRPr lang="en-US" sz="2200" smtClean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CF7B-7710-483A-8757-3DA996CD1DD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B910-B8CC-4D47-B110-A3C41E1D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078" y="76200"/>
            <a:ext cx="67399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How we got here, </a:t>
            </a:r>
          </a:p>
          <a:p>
            <a:pPr algn="ctr"/>
            <a:r>
              <a:rPr lang="en-US" sz="5400" b="1" dirty="0" smtClean="0"/>
              <a:t>and where we’re going</a:t>
            </a:r>
            <a:endParaRPr lang="en-US" sz="5400" b="1" dirty="0"/>
          </a:p>
        </p:txBody>
      </p:sp>
      <p:pic>
        <p:nvPicPr>
          <p:cNvPr id="1026" name="Picture 2" descr="E:\Antarctic\Ant-RossSea\CCAMLR-MPA\Figures\Ross Sea map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71650"/>
            <a:ext cx="668020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330" y="2133600"/>
            <a:ext cx="6307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 April 2010, </a:t>
            </a:r>
          </a:p>
          <a:p>
            <a:pPr algn="ctr"/>
            <a:r>
              <a:rPr lang="en-US" sz="2400" b="1" dirty="0" smtClean="0"/>
              <a:t>US Delegation to CCAMLR finally agreed to take </a:t>
            </a:r>
          </a:p>
          <a:p>
            <a:pPr algn="ctr"/>
            <a:r>
              <a:rPr lang="en-US" sz="2400" b="1" dirty="0" smtClean="0"/>
              <a:t>on the Ross Sea MPA initiative.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2000" y="336828"/>
            <a:ext cx="7696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CCAMLR WG-EMM-10/11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ROSS SEA BIOREGIONALIZATION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 I: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Validation of the 2007 CCAMLR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Bioregionalization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Workshop Results Towards Including the Ross Sea in a Representative Network of Marine Protected Areas in the Southern Ocean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David G.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Ainley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Grant Ballard, John Weller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107049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CCAMLR WG-EMM-10/12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ROSS SEA BIOREGIONALIZATION, PART II: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PATTERNS OF CO-OCCURRENCE OF MESOPREDATORS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AN INTACT POLAR OCEAN ECOSYSTEM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Grant Ballard, Dennis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Jongsomjit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David G.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Ainley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3842520"/>
            <a:ext cx="7924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Case for Inclusion of the Ross Sea Continental Shelf and Slope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 Southern Ocean Network of Marine Reserves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Information Paper Submitted by ASOC to ATCM XXXIII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4876800"/>
          <a:ext cx="3048000" cy="689989"/>
        </p:xfrm>
        <a:graphic>
          <a:graphicData uri="http://schemas.openxmlformats.org/drawingml/2006/table">
            <a:tbl>
              <a:tblPr/>
              <a:tblGrid>
                <a:gridCol w="1841781"/>
                <a:gridCol w="1206219"/>
              </a:tblGrid>
              <a:tr h="2322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Agenda Item:</a:t>
                      </a:r>
                    </a:p>
                  </a:txBody>
                  <a:tcPr marL="59711" marR="59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CEP 7e, ATCM 7</a:t>
                      </a:r>
                    </a:p>
                  </a:txBody>
                  <a:tcPr marL="59711" marR="59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Presented By:</a:t>
                      </a:r>
                    </a:p>
                  </a:txBody>
                  <a:tcPr marL="59711" marR="59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ASOC</a:t>
                      </a:r>
                    </a:p>
                  </a:txBody>
                  <a:tcPr marL="59711" marR="59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Original:</a:t>
                      </a:r>
                    </a:p>
                  </a:txBody>
                  <a:tcPr marL="59711" marR="59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59711" marR="59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803" y="457200"/>
            <a:ext cx="7926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 the same time, beginning about 2005,</a:t>
            </a:r>
          </a:p>
          <a:p>
            <a:pPr algn="ctr"/>
            <a:r>
              <a:rPr lang="en-US" sz="2000" b="1" dirty="0" smtClean="0"/>
              <a:t>CCAMLR finally began to consider that part of its charter which considers</a:t>
            </a:r>
          </a:p>
          <a:p>
            <a:pPr algn="ctr"/>
            <a:r>
              <a:rPr lang="en-US" sz="2000" b="1" dirty="0" smtClean="0"/>
              <a:t>marine protected areas as a tool for conservation and management</a:t>
            </a:r>
          </a:p>
          <a:p>
            <a:pPr algn="ctr"/>
            <a:r>
              <a:rPr lang="en-US" sz="2000" b="1" dirty="0" smtClean="0"/>
              <a:t>of Southern Ocean resources.</a:t>
            </a:r>
            <a:endParaRPr lang="en-US" sz="2000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5800" y="2404408"/>
            <a:ext cx="762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“ARTICLE IX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2. The conservation measures referred to in paragraph 1(f) above include the following: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(g)  the designation of the opening and closing of areas, regions or sub-regions for purposes of scientific study or conservation, including special areas for protection and scientific study;”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Antarctic\Ant-RossSea\CCAMLR-MPA\Figures\Sm Figures\RossSeaMPA_existing-prot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65" y="1047140"/>
            <a:ext cx="7149465" cy="5528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10" y="182880"/>
            <a:ext cx="9215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CURRENT “SPATIAL CONSERVATION MANAGEMENT”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IN THE ROSS SEA REGION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3430" y="490347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CM 22-08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560" y="467487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CM 41-09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300609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NZ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1051560" y="5863590"/>
            <a:ext cx="274320" cy="320040"/>
          </a:xfrm>
          <a:prstGeom prst="mathMultiply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450" y="5840730"/>
            <a:ext cx="10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= ASPA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14600"/>
            <a:ext cx="60496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CCAMLR members agreed to designate </a:t>
            </a:r>
          </a:p>
          <a:p>
            <a:pPr algn="ctr"/>
            <a:r>
              <a:rPr lang="en-US" sz="2800" b="1" dirty="0" smtClean="0"/>
              <a:t>a representative network</a:t>
            </a:r>
          </a:p>
          <a:p>
            <a:pPr algn="ctr"/>
            <a:r>
              <a:rPr lang="en-US" sz="2800" b="1" dirty="0" smtClean="0"/>
              <a:t> of Marine Protected Areas</a:t>
            </a:r>
          </a:p>
          <a:p>
            <a:pPr algn="ctr"/>
            <a:r>
              <a:rPr lang="en-US" sz="2800" b="1" dirty="0" smtClean="0"/>
              <a:t>in the Southern Ocean by 2012.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43600" cy="353536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66800" y="3345865"/>
            <a:ext cx="6705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Secondary regionalisation agreed by the CCAMLR </a:t>
            </a:r>
            <a:r>
              <a:rPr kumimoji="0" lang="en-NZ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Bioregionalisation</a:t>
            </a:r>
            <a:r>
              <a:rPr kumimoji="0" lang="en-NZ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Workshop</a:t>
            </a: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N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(2007) </a:t>
            </a: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(analysis based on depth, SST, silicate concentration, nitrate concentration, surface chlorophyll-</a:t>
            </a:r>
            <a:r>
              <a:rPr kumimoji="0" lang="en-NZ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ice concentration).  Red boxes show areas of highest heterogeneity, which have been identified by the Working Group as priority areas for identifying MPAs as part of a representative system (numbers refer to area descriptions, and are not in any order of priority). 1 = Western Antarctic Peninsula, 2 = South Orkney Islands, 3 = South Sandwich Islands, 4 = South Georgia, 5 = Maud Rise, 6 = Eastern Weddell Sea, 7 = </a:t>
            </a:r>
            <a:r>
              <a:rPr kumimoji="0" lang="en-NZ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Prydz</a:t>
            </a: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Bay, 8 = BANZARE Bank, 9 = Kerguelen, 10 = Northern Ross Sea / East Antarctica, 11 = Ross Sea shelf.</a:t>
            </a:r>
            <a:endParaRPr kumimoji="0" lang="en-N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10087" cy="481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05400" y="581055"/>
            <a:ext cx="3429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1 (f-sc-xxx-06 report,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2011)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Planning Domains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defined by the Workshop to provide an updated mechanism by which to plan and report on the development of MPAs across the Convention Area. (1: Western Antarctic Peninsula–South Scotia Arc; 2: North Scotia Arc; 3: Weddell Sea; 4: Bouvet–Maud; 5: del Cano-Crozet; 6: Kerguelen Plateau; 7: East Antarctica; 8: Ross Sea region; 9: Amundsen–Bellingshausen.) Planning Domain boundaries (thick lines) follow subarea boundaries (thin lines) where possible..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-2222549">
            <a:off x="703536" y="1090061"/>
            <a:ext cx="421729" cy="200164"/>
          </a:xfrm>
          <a:prstGeom prst="rect">
            <a:avLst/>
          </a:prstGeom>
          <a:solidFill>
            <a:srgbClr val="D99594">
              <a:alpha val="20000"/>
            </a:srgbClr>
          </a:solidFill>
          <a:ln w="9525">
            <a:solidFill>
              <a:srgbClr val="D995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667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 THE MEAN TIME………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1620" y="3261360"/>
          <a:ext cx="6080760" cy="335280"/>
        </p:xfrm>
        <a:graphic>
          <a:graphicData uri="http://schemas.openxmlformats.org/drawingml/2006/table">
            <a:tbl>
              <a:tblPr/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B.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440668"/>
            <a:ext cx="19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SPECIES RICHNESS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2658"/>
            <a:ext cx="4953000" cy="372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peciesRichness_r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1062"/>
            <a:ext cx="2971800" cy="3284538"/>
          </a:xfrm>
          <a:prstGeom prst="rect">
            <a:avLst/>
          </a:prstGeom>
          <a:noFill/>
        </p:spPr>
      </p:pic>
      <p:pic>
        <p:nvPicPr>
          <p:cNvPr id="15" name="Picture 0" descr="ZonationRank_re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971800" cy="3276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7400" y="4953000"/>
            <a:ext cx="19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SPECIES RICHNESS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46565" y="3962400"/>
            <a:ext cx="168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CONSERVATION</a:t>
            </a:r>
          </a:p>
          <a:p>
            <a:r>
              <a:rPr lang="en-US" b="1" dirty="0" smtClean="0"/>
              <a:t>IMPORTANCE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79120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5KM CELLS,</a:t>
            </a:r>
          </a:p>
          <a:p>
            <a:r>
              <a:rPr lang="en-US" b="1" dirty="0" smtClean="0"/>
              <a:t>MAXENT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20574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8600" y="24384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April 2011, La Jolla, NMFS offices</a:t>
            </a:r>
            <a:endParaRPr lang="en-US" sz="2400" b="1" dirty="0"/>
          </a:p>
          <a:p>
            <a:pPr algn="ctr"/>
            <a:r>
              <a:rPr lang="en-US" sz="2400" b="1" dirty="0" smtClean="0"/>
              <a:t>Spatial planning workshop to devise a</a:t>
            </a:r>
          </a:p>
          <a:p>
            <a:pPr algn="ctr"/>
            <a:r>
              <a:rPr lang="en-US" sz="2400" b="1" dirty="0" smtClean="0"/>
              <a:t> ‘trial </a:t>
            </a:r>
            <a:r>
              <a:rPr lang="en-US" sz="2400" b="1" dirty="0" err="1" smtClean="0"/>
              <a:t>baloon</a:t>
            </a:r>
            <a:r>
              <a:rPr lang="en-US" sz="2400" b="1" dirty="0" smtClean="0"/>
              <a:t>’/spatial plan</a:t>
            </a:r>
          </a:p>
          <a:p>
            <a:pPr algn="ctr"/>
            <a:r>
              <a:rPr lang="en-US" sz="2400" b="1" dirty="0" smtClean="0"/>
              <a:t>that the US would float by CCAMLR at the MPA workshop</a:t>
            </a:r>
          </a:p>
          <a:p>
            <a:pPr algn="ctr"/>
            <a:r>
              <a:rPr lang="en-US" sz="2400" b="1" dirty="0"/>
              <a:t>h</a:t>
            </a:r>
            <a:r>
              <a:rPr lang="en-US" sz="2400" b="1" dirty="0" smtClean="0"/>
              <a:t>eld in Brest, France, August 2011.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5800" y="1243548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“ARTICLE II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3(c). prevention of changes 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minimisation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 of the risk of changes in the marine ecosystem which are not potentially reversible over two or three decades, taking into account the state of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available knowledge of the direct and indirect impact of harvesting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, the effect of the introduction of alien species, the effects of associated activities on the marine ecosystem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and of the effects of environmental changes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Calibri" pitchFamily="34" charset="0"/>
              </a:rPr>
              <a:t>, with the aim of making possible the sustained conservation of Antarctic marine living resources.”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4806" y="228600"/>
            <a:ext cx="5586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CCAMLR CHARTER:</a:t>
            </a:r>
          </a:p>
          <a:p>
            <a:pPr algn="ctr"/>
            <a:r>
              <a:rPr lang="en-US" sz="2800" b="1" dirty="0" smtClean="0"/>
              <a:t>FISHING CAN PROCEED AS LONG AS: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463689"/>
            <a:ext cx="6858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 goals for Ross Sea MPA designation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conserve ecological structure and function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 at all levels of biological organization – by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prohibiting fishing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habitats that are important to native mammals, birds, fishes, and invertebrates throughout the Ross Sea region;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maintain a reference area in which there is no fishing to better gauge the ecosystem effects of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climate change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; and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promote research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and other scientific activities (e.g., monitoring) focused on marine living resources.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17388"/>
          <a:stretch>
            <a:fillRect/>
          </a:stretch>
        </p:blipFill>
        <p:spPr bwMode="auto">
          <a:xfrm>
            <a:off x="914400" y="200025"/>
            <a:ext cx="714815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72267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 (10%) = PRIORITY 1: FORAGING AREAS OF BREEDING PENGUINS AND WEDDELL SEALS</a:t>
            </a:r>
            <a:endParaRPr lang="en-US" b="1" dirty="0"/>
          </a:p>
          <a:p>
            <a:r>
              <a:rPr lang="en-US" b="1" dirty="0" smtClean="0"/>
              <a:t>GREEN (20%) = PRIORITY 2: FORAGING AREA OF RECOVERING BLUE WHALES, UNIQUE</a:t>
            </a:r>
          </a:p>
          <a:p>
            <a:r>
              <a:rPr lang="en-US" b="1" dirty="0" smtClean="0"/>
              <a:t>         BENTHIC COMMUNITIES ON OUTER BANKS</a:t>
            </a:r>
          </a:p>
          <a:p>
            <a:r>
              <a:rPr lang="en-US" b="1" dirty="0" smtClean="0"/>
              <a:t>PURPLE (30%) = PRIORITY 3: FORAGING AREA FOR PENGUIN MOLTING</a:t>
            </a:r>
          </a:p>
          <a:p>
            <a:r>
              <a:rPr lang="en-US" b="1" dirty="0" smtClean="0"/>
              <a:t>YELLOW (40%) = PRIORITY 4: BANKS OF MIDDLE SHELF HARBORING UNIQUE FAUNA</a:t>
            </a:r>
          </a:p>
          <a:p>
            <a:r>
              <a:rPr lang="en-US" b="1" dirty="0" smtClean="0"/>
              <a:t>PINK (50%) = PRIORITY 5: DEEP AREAS IN INNER SHELF HARBORING UNIQUE FAUNA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165" y="990600"/>
            <a:ext cx="73216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2791361"/>
            <a:ext cx="1447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MAINTAIN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MAIN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FISHING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 GROUNDS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57" y="4161472"/>
            <a:ext cx="1320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REKINDLE</a:t>
            </a:r>
          </a:p>
          <a:p>
            <a:pPr algn="ctr"/>
            <a:r>
              <a:rPr lang="en-US" b="1" dirty="0" smtClean="0"/>
              <a:t>PREVIOUS</a:t>
            </a:r>
          </a:p>
          <a:p>
            <a:pPr algn="ctr"/>
            <a:r>
              <a:rPr lang="en-US" b="1" dirty="0" smtClean="0"/>
              <a:t>ATTEMPT</a:t>
            </a:r>
          </a:p>
          <a:p>
            <a:pPr algn="ctr"/>
            <a:r>
              <a:rPr lang="en-US" b="1" dirty="0" smtClean="0"/>
              <a:t>AT BALLENY</a:t>
            </a:r>
          </a:p>
          <a:p>
            <a:pPr algn="ctr"/>
            <a:r>
              <a:rPr lang="en-US" b="1" dirty="0" smtClean="0"/>
              <a:t>MPA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17592301">
            <a:off x="2136067" y="3426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304800"/>
            <a:ext cx="7206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NZ’s proposal for spatial management of Ross Sea biotic resources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52400"/>
            <a:ext cx="5636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USA THEN CONSULTED WITH NZ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13716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MARXAN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7620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/>
              <a:t>AN MPA SCENARIO FOR THE ROSS SEA REGION </a:t>
            </a:r>
          </a:p>
          <a:p>
            <a:pPr algn="ctr"/>
            <a:r>
              <a:rPr lang="en-US" sz="2800" dirty="0"/>
              <a:t>Delegation of the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SC-CAMLR-XXX/9 (2012)</a:t>
            </a:r>
            <a:endParaRPr lang="en-US" b="1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805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76200"/>
            <a:ext cx="1525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FINALLY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39341"/>
            <a:ext cx="7543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Ainley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DG, CM Brooks, JT Eastman,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Massaro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2012.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natural selection of Antarctic toothfish in the Ross Sea, Antarctica.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Pp 35-70 in </a:t>
            </a:r>
            <a:r>
              <a:rPr lang="en-US" sz="2000" dirty="0" err="1" smtClean="0">
                <a:solidFill>
                  <a:srgbClr val="0000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Huettmann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F (</a:t>
            </a:r>
            <a:r>
              <a:rPr lang="en-US" sz="2000" dirty="0" err="1" smtClean="0">
                <a:solidFill>
                  <a:srgbClr val="0000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ed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) (2012) Protection of the Three Poles. Springer Tokyo, Japan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REMOVING THE BIG, SPAWNING FISH HAS PROVED OVER AND OVER AND OVER AGAIN TO BE A NO-NO IN EFFICTIVE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FISHERY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MANAGEMENT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AN MPA SCENARIO FOR THE ROSS SEA REGION </a:t>
            </a:r>
          </a:p>
          <a:p>
            <a:pPr algn="ctr"/>
            <a:r>
              <a:rPr lang="en-US" sz="2400" dirty="0"/>
              <a:t>Delegation of the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762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SC-CAMLR-XXX/9 (2012)</a:t>
            </a:r>
            <a:endParaRPr lang="en-US" b="1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650"/>
            <a:ext cx="90805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9623" r="3942"/>
          <a:stretch>
            <a:fillRect/>
          </a:stretch>
        </p:blipFill>
        <p:spPr bwMode="auto">
          <a:xfrm>
            <a:off x="2490" y="1"/>
            <a:ext cx="9141510" cy="65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538163"/>
            <a:ext cx="67627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8165" y="240268"/>
            <a:ext cx="296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ANTARCTIC OCEAN ALLIANCE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9" y="209490"/>
            <a:ext cx="4739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ANOTHER OPINION, AS OF A MONTH AGO:</a:t>
            </a:r>
            <a:endParaRPr lang="en-US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90600"/>
            <a:ext cx="79517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IT’S NOW 2012</a:t>
            </a:r>
          </a:p>
          <a:p>
            <a:pPr algn="ctr"/>
            <a:r>
              <a:rPr lang="en-US" sz="4800" b="1" dirty="0" smtClean="0"/>
              <a:t>AND FOR AN MPA TO HAPPEN</a:t>
            </a:r>
          </a:p>
          <a:p>
            <a:pPr algn="ctr"/>
            <a:r>
              <a:rPr lang="en-US" sz="4800" b="1" dirty="0" smtClean="0"/>
              <a:t>A MANAGEMENT PLAN NEEDS</a:t>
            </a:r>
          </a:p>
          <a:p>
            <a:pPr algn="ctr"/>
            <a:r>
              <a:rPr lang="en-US" sz="4800" b="1" dirty="0" smtClean="0"/>
              <a:t>TO BE DEVELOPED</a:t>
            </a:r>
          </a:p>
          <a:p>
            <a:pPr algn="ctr"/>
            <a:r>
              <a:rPr lang="en-US" sz="4800" b="1" dirty="0" smtClean="0"/>
              <a:t>AND AGREED TO BY CCAMLR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7128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IS THE STRUCTURE AND WHAT ARE THE IMPORTANT FUNCTIONAL</a:t>
            </a:r>
          </a:p>
          <a:p>
            <a:r>
              <a:rPr lang="en-US" b="1" dirty="0" smtClean="0"/>
              <a:t> PROCESSES OF THE ROSS SEA ECOSYSTEM?</a:t>
            </a:r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95400" y="4724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WHAT SHOULD BE MONITORED?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974068"/>
            <a:ext cx="611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CAN WE </a:t>
            </a:r>
            <a:r>
              <a:rPr lang="en-US" b="1" dirty="0" smtClean="0">
                <a:solidFill>
                  <a:prstClr val="black"/>
                </a:solidFill>
              </a:rPr>
              <a:t>DETECT THE CHANGE? EVEN THE SUBTLE ASPECTS? 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276600"/>
            <a:ext cx="589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WHAT FACTORS WILL CAUSE THIS STRUCTURE TO CHANGE?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26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RELATIVE IMPORTANCE OF BOTTOM UP VS TOP DOWN?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905000"/>
            <a:ext cx="223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IS IT ALL </a:t>
            </a:r>
            <a:r>
              <a:rPr lang="en-US" b="1" dirty="0" smtClean="0"/>
              <a:t>LINEAR</a:t>
            </a:r>
            <a:r>
              <a:rPr lang="en-US" b="1" dirty="0" smtClean="0"/>
              <a:t>?</a:t>
            </a:r>
            <a:endParaRPr lang="en-US" b="1" dirty="0" smtClean="0"/>
          </a:p>
          <a:p>
            <a:pPr lvl="0"/>
            <a:endParaRPr lang="en-US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GlobalImpact hi 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8238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76841" y="130175"/>
            <a:ext cx="7458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B. </a:t>
            </a:r>
            <a:r>
              <a:rPr lang="en-US" sz="2400" b="1" dirty="0" err="1"/>
              <a:t>Halpern</a:t>
            </a:r>
            <a:r>
              <a:rPr lang="en-US" sz="2400" b="1" dirty="0"/>
              <a:t> et al. 2008. A global map of human impact on </a:t>
            </a:r>
          </a:p>
          <a:p>
            <a:pPr algn="ctr"/>
            <a:r>
              <a:rPr lang="en-US" sz="2400" b="1" dirty="0"/>
              <a:t>marine ecosystems. </a:t>
            </a:r>
            <a:r>
              <a:rPr lang="en-US" sz="2400" b="1" i="1" dirty="0"/>
              <a:t>Science</a:t>
            </a:r>
            <a:r>
              <a:rPr lang="en-US" sz="2400" b="1" dirty="0"/>
              <a:t> 319: 948-951.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654550" y="1503363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&gt;15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057900" y="50879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0.1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165"/>
          <p:cNvPicPr>
            <a:picLocks noChangeAspect="1" noChangeArrowheads="1"/>
          </p:cNvPicPr>
          <p:nvPr/>
        </p:nvPicPr>
        <p:blipFill>
          <a:blip r:embed="rId2" cstate="print"/>
          <a:srcRect l="2499" t="4651" r="1666" b="2243"/>
          <a:stretch>
            <a:fillRect/>
          </a:stretch>
        </p:blipFill>
        <p:spPr bwMode="auto">
          <a:xfrm>
            <a:off x="228600" y="152400"/>
            <a:ext cx="8763000" cy="63246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05600" y="6553200"/>
            <a:ext cx="230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</a:rPr>
              <a:t>©</a:t>
            </a:r>
            <a:r>
              <a:rPr lang="en-US" sz="1400">
                <a:solidFill>
                  <a:srgbClr val="FF0000"/>
                </a:solidFill>
              </a:rPr>
              <a:t> GREENPEACE/Morgan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sk5_Sonr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15400" cy="598805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242050" y="64770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FFF00"/>
                </a:solidFill>
              </a:rPr>
              <a:t>© </a:t>
            </a:r>
            <a:r>
              <a:rPr lang="en-US" sz="1400" b="0">
                <a:solidFill>
                  <a:srgbClr val="FFFF00"/>
                </a:solidFill>
              </a:rPr>
              <a:t>AntarcticaNZ, pictorial collection</a:t>
            </a:r>
            <a:r>
              <a:rPr lang="en-US" sz="1800" b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362200" y="228600"/>
          <a:ext cx="6629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4038600"/>
          <a:ext cx="5715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65821" y="4968488"/>
            <a:ext cx="97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TONNES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b="10693"/>
          <a:stretch>
            <a:fillRect/>
          </a:stretch>
        </p:blipFill>
        <p:spPr bwMode="auto">
          <a:xfrm rot="10800000">
            <a:off x="990600" y="424212"/>
            <a:ext cx="6553200" cy="60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47848" y="304800"/>
            <a:ext cx="4833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TOOTHFISH FISHING AREAS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514600"/>
            <a:ext cx="486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THIS SPAWNED…………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312" y="4191000"/>
            <a:ext cx="9147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 YEARS OF ‘FORSE’ PESTERING THE US DELEGATION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TO CCAMLR (HELP FROM ASOC), INCLUDING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315200" cy="5486400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90800" y="3581400"/>
            <a:ext cx="4800600" cy="1714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The Ross Sea, Antarctica: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Science, Policy and the Public in a Pristine Marine Ecosystem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 Workshop held at the International Marine Conservation Congress,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George Mason University, Fairfax VA USA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20-22 May 2009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09800" y="5943600"/>
            <a:ext cx="2788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PRELIMINARY REPORT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June 2009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019800"/>
            <a:ext cx="279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FORCED NZ TO HOLD THEIR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OWN WORKSHOP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1090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</cp:revision>
  <dcterms:created xsi:type="dcterms:W3CDTF">2012-03-13T17:55:46Z</dcterms:created>
  <dcterms:modified xsi:type="dcterms:W3CDTF">2012-03-27T13:05:34Z</dcterms:modified>
</cp:coreProperties>
</file>