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2"/>
  </p:notesMasterIdLst>
  <p:handoutMasterIdLst>
    <p:handoutMasterId r:id="rId23"/>
  </p:handoutMasterIdLst>
  <p:sldIdLst>
    <p:sldId id="317" r:id="rId3"/>
    <p:sldId id="366" r:id="rId4"/>
    <p:sldId id="474" r:id="rId5"/>
    <p:sldId id="445" r:id="rId6"/>
    <p:sldId id="446" r:id="rId7"/>
    <p:sldId id="464" r:id="rId8"/>
    <p:sldId id="465" r:id="rId9"/>
    <p:sldId id="439" r:id="rId10"/>
    <p:sldId id="444" r:id="rId11"/>
    <p:sldId id="441" r:id="rId12"/>
    <p:sldId id="447" r:id="rId13"/>
    <p:sldId id="471" r:id="rId14"/>
    <p:sldId id="472" r:id="rId15"/>
    <p:sldId id="468" r:id="rId16"/>
    <p:sldId id="469" r:id="rId17"/>
    <p:sldId id="470" r:id="rId18"/>
    <p:sldId id="459" r:id="rId19"/>
    <p:sldId id="415" r:id="rId20"/>
    <p:sldId id="440"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bg1"/>
        </a:solidFill>
        <a:latin typeface="Times New Roman" pitchFamily="18" charset="0"/>
        <a:ea typeface="+mn-ea"/>
        <a:cs typeface="+mn-cs"/>
      </a:defRPr>
    </a:lvl1pPr>
    <a:lvl2pPr marL="457200" algn="l" rtl="0" fontAlgn="base">
      <a:spcBef>
        <a:spcPct val="0"/>
      </a:spcBef>
      <a:spcAft>
        <a:spcPct val="0"/>
      </a:spcAft>
      <a:defRPr sz="2400" kern="1200">
        <a:solidFill>
          <a:schemeClr val="bg1"/>
        </a:solidFill>
        <a:latin typeface="Times New Roman" pitchFamily="18" charset="0"/>
        <a:ea typeface="+mn-ea"/>
        <a:cs typeface="+mn-cs"/>
      </a:defRPr>
    </a:lvl2pPr>
    <a:lvl3pPr marL="914400" algn="l" rtl="0" fontAlgn="base">
      <a:spcBef>
        <a:spcPct val="0"/>
      </a:spcBef>
      <a:spcAft>
        <a:spcPct val="0"/>
      </a:spcAft>
      <a:defRPr sz="2400" kern="1200">
        <a:solidFill>
          <a:schemeClr val="bg1"/>
        </a:solidFill>
        <a:latin typeface="Times New Roman" pitchFamily="18" charset="0"/>
        <a:ea typeface="+mn-ea"/>
        <a:cs typeface="+mn-cs"/>
      </a:defRPr>
    </a:lvl3pPr>
    <a:lvl4pPr marL="1371600" algn="l" rtl="0" fontAlgn="base">
      <a:spcBef>
        <a:spcPct val="0"/>
      </a:spcBef>
      <a:spcAft>
        <a:spcPct val="0"/>
      </a:spcAft>
      <a:defRPr sz="2400" kern="1200">
        <a:solidFill>
          <a:schemeClr val="bg1"/>
        </a:solidFill>
        <a:latin typeface="Times New Roman" pitchFamily="18" charset="0"/>
        <a:ea typeface="+mn-ea"/>
        <a:cs typeface="+mn-cs"/>
      </a:defRPr>
    </a:lvl4pPr>
    <a:lvl5pPr marL="1828800" algn="l" rtl="0" fontAlgn="base">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3399"/>
    <a:srgbClr val="6DABCE"/>
    <a:srgbClr val="800080"/>
    <a:srgbClr val="0000CC"/>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1" autoAdjust="0"/>
    <p:restoredTop sz="87391" autoAdjust="0"/>
  </p:normalViewPr>
  <p:slideViewPr>
    <p:cSldViewPr snapToGrid="0">
      <p:cViewPr varScale="1">
        <p:scale>
          <a:sx n="75" d="100"/>
          <a:sy n="75" d="100"/>
        </p:scale>
        <p:origin x="-1908" y="-102"/>
      </p:cViewPr>
      <p:guideLst>
        <p:guide orient="horz" pos="3024"/>
        <p:guide pos="624"/>
        <p:guide pos="432"/>
        <p:guide pos="43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3E6A3A33-6179-4BB2-9F70-F57A1C63C6B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808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809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D1F8D2B2-A2C2-4973-8E6A-444BE58BD6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0015F41-5E07-4106-BC80-9B27E851FBF6}" type="slidenum">
              <a:rPr lang="en-US" smtClean="0"/>
              <a:pPr/>
              <a:t>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Mean (from 30 bootstrapped runs) modeled environmental suitability for predators in the Ross Sea; results of maximum entropy modeling. Presence locations are displayed as orange circles.</a:t>
            </a:r>
            <a:endParaRPr lang="en-US" dirty="0"/>
          </a:p>
        </p:txBody>
      </p:sp>
      <p:sp>
        <p:nvSpPr>
          <p:cNvPr id="4" name="Slide Number Placeholder 3"/>
          <p:cNvSpPr>
            <a:spLocks noGrp="1"/>
          </p:cNvSpPr>
          <p:nvPr>
            <p:ph type="sldNum" sz="quarter" idx="10"/>
          </p:nvPr>
        </p:nvSpPr>
        <p:spPr/>
        <p:txBody>
          <a:bodyPr/>
          <a:lstStyle/>
          <a:p>
            <a:pPr>
              <a:defRPr/>
            </a:pPr>
            <a:fld id="{D1F8D2B2-A2C2-4973-8E6A-444BE58BD638}"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Mean (from 30 bootstrapped runs) modeled environmental suitability for predators in the Ross Sea; results of maximum entropy modeling. Presence locations are displayed as orange circles (see Figure 1 for Weddell seal presence locations, and for full survey effort). Map for Weddell seal is for winter distribution (all others are summer), when no longer confined mostly to haul outs along coastal tide cracks in fast ice not adequately sampled by ship-based surveys.</a:t>
            </a:r>
            <a:endParaRPr lang="en-US" dirty="0" smtClean="0"/>
          </a:p>
        </p:txBody>
      </p:sp>
      <p:sp>
        <p:nvSpPr>
          <p:cNvPr id="4" name="Slide Number Placeholder 3"/>
          <p:cNvSpPr>
            <a:spLocks noGrp="1"/>
          </p:cNvSpPr>
          <p:nvPr>
            <p:ph type="sldNum" sz="quarter" idx="10"/>
          </p:nvPr>
        </p:nvSpPr>
        <p:spPr/>
        <p:txBody>
          <a:bodyPr/>
          <a:lstStyle/>
          <a:p>
            <a:pPr>
              <a:defRPr/>
            </a:pPr>
            <a:fld id="{D1F8D2B2-A2C2-4973-8E6A-444BE58BD638}"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Mean (from 30 bootstrapped runs) modeled environmental suitability for predators in the Ross Sea; results of maximum entropy modeling. Presence locations are displayed as orange circles.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1F8D2B2-A2C2-4973-8E6A-444BE58BD638}"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Mean (from 30 bootstrapped runs) modeled environmental suitability for predators in the Ross Sea; results of maximum entropy modeling. Presence locations are displayed as orange circles.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1F8D2B2-A2C2-4973-8E6A-444BE58BD638}"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a:t>
            </a:r>
            <a:r>
              <a:rPr lang="en-US" sz="1200" kern="1200" dirty="0" smtClean="0">
                <a:solidFill>
                  <a:schemeClr val="tx1"/>
                </a:solidFill>
                <a:latin typeface="Times New Roman" pitchFamily="18" charset="0"/>
                <a:ea typeface="+mn-ea"/>
                <a:cs typeface="+mn-cs"/>
              </a:rPr>
              <a:t>A) Modeled species richness (sum of individual species’ Maxent-modeled probabilities of occurrence) of mesopredators of the Ross Sea: Ross Sea Killer Whale (ecotype C), Minke Whale, Crabeater Seal, Weddell Seal, Emperor Penguin, Adélie Penguin, Antarctic Petrel, Snow Petrel, and Light-mantled Sooty Albatross. (B) Relative conservation importance for same species; results from Zonation core area analysis with all species given equal conservation priority (darker colors represent higher conservation ranking).</a:t>
            </a:r>
          </a:p>
          <a:p>
            <a:endParaRPr lang="en-US" dirty="0"/>
          </a:p>
        </p:txBody>
      </p:sp>
      <p:sp>
        <p:nvSpPr>
          <p:cNvPr id="4" name="Slide Number Placeholder 3"/>
          <p:cNvSpPr>
            <a:spLocks noGrp="1"/>
          </p:cNvSpPr>
          <p:nvPr>
            <p:ph type="sldNum" sz="quarter" idx="10"/>
          </p:nvPr>
        </p:nvSpPr>
        <p:spPr/>
        <p:txBody>
          <a:bodyPr/>
          <a:lstStyle/>
          <a:p>
            <a:pPr>
              <a:defRPr/>
            </a:pPr>
            <a:fld id="{D1F8D2B2-A2C2-4973-8E6A-444BE58BD638}"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75EB11B-4A33-4B1C-BF81-C136D2625E98}" type="slidenum">
              <a:rPr lang="en-US" smtClean="0"/>
              <a:pPr/>
              <a:t>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The context of our current study, generally speaking – why did we come to Antarctica, and the Ross Sea in particular?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B7FC52-100A-4544-AD19-0477DFE8D45C}" type="slidenum">
              <a:rPr lang="en-US" smtClean="0"/>
              <a:pPr/>
              <a:t>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mtClean="0"/>
              <a:t>Biological paradigm – diatoms being the bottom of a food chain – could the top predators actually be acting together to reduce the amount of krill?</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913AEC2-084E-4CAD-A744-502801E7457E}" type="slidenum">
              <a:rPr lang="en-US" smtClean="0"/>
              <a:pPr/>
              <a:t>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mtClean="0"/>
              <a:t>Biological paradigm – diatoms being the bottom of a food chain – could the top predators actually be acting together to reduce the amount of krill?</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Figure 2. </a:t>
            </a:r>
            <a:r>
              <a:rPr lang="en-US" sz="1200" b="1" kern="1200" dirty="0" smtClean="0">
                <a:solidFill>
                  <a:schemeClr val="tx1"/>
                </a:solidFill>
                <a:latin typeface="Times New Roman" pitchFamily="18" charset="0"/>
                <a:ea typeface="+mn-ea"/>
                <a:cs typeface="+mn-cs"/>
              </a:rPr>
              <a:t>(A)</a:t>
            </a:r>
            <a:r>
              <a:rPr lang="en-US" sz="1200" kern="1200" dirty="0" smtClean="0">
                <a:solidFill>
                  <a:schemeClr val="tx1"/>
                </a:solidFill>
                <a:latin typeface="Times New Roman" pitchFamily="18" charset="0"/>
                <a:ea typeface="+mn-ea"/>
                <a:cs typeface="+mn-cs"/>
              </a:rPr>
              <a:t>: cruise tracks on which minke whales were surveyed, with bathymetry as base layer (lighter = shallower). </a:t>
            </a:r>
            <a:r>
              <a:rPr lang="en-US" sz="1200" b="1" kern="1200" dirty="0" smtClean="0">
                <a:solidFill>
                  <a:schemeClr val="tx1"/>
                </a:solidFill>
                <a:latin typeface="Times New Roman" pitchFamily="18" charset="0"/>
                <a:ea typeface="+mn-ea"/>
                <a:cs typeface="+mn-cs"/>
              </a:rPr>
              <a:t>(B)</a:t>
            </a:r>
            <a:r>
              <a:rPr lang="en-US" sz="1200" kern="1200" dirty="0" smtClean="0">
                <a:solidFill>
                  <a:schemeClr val="tx1"/>
                </a:solidFill>
                <a:latin typeface="Times New Roman" pitchFamily="18" charset="0"/>
                <a:ea typeface="+mn-ea"/>
                <a:cs typeface="+mn-cs"/>
              </a:rPr>
              <a:t>: tracks on which seabirds and pinnipeds were surveyed (snow petrel sightings used for example), with typical sea-ice cover for coincident season (mean Dec-Jan ice concentration from Dec 1997 to Jan 2008; black = no ice, lighter shades of gray = more ice). </a:t>
            </a:r>
            <a:r>
              <a:rPr lang="en-US" sz="1200" b="1" kern="1200" dirty="0" smtClean="0">
                <a:solidFill>
                  <a:schemeClr val="tx1"/>
                </a:solidFill>
                <a:latin typeface="Times New Roman" pitchFamily="18" charset="0"/>
                <a:ea typeface="+mn-ea"/>
                <a:cs typeface="+mn-cs"/>
              </a:rPr>
              <a:t>(C)</a:t>
            </a:r>
            <a:r>
              <a:rPr lang="en-US" sz="1200" kern="1200" dirty="0" smtClean="0">
                <a:solidFill>
                  <a:schemeClr val="tx1"/>
                </a:solidFill>
                <a:latin typeface="Times New Roman" pitchFamily="18" charset="0"/>
                <a:ea typeface="+mn-ea"/>
                <a:cs typeface="+mn-cs"/>
              </a:rPr>
              <a:t> Positions of Weddell seals during winter (from determined satellite transmitters) and typical sea ice cover for coincident season (mean Jul - Sep ice concentration for 1997 to 2007; black = no ice, lighter shades of gray = more ice). Seals were initially tagged outside the Eastern boundary of the map and subsequently moved into the Ross Sea over the next several months.</a:t>
            </a:r>
          </a:p>
        </p:txBody>
      </p:sp>
      <p:sp>
        <p:nvSpPr>
          <p:cNvPr id="4" name="Slide Number Placeholder 3"/>
          <p:cNvSpPr>
            <a:spLocks noGrp="1"/>
          </p:cNvSpPr>
          <p:nvPr>
            <p:ph type="sldNum" sz="quarter" idx="10"/>
          </p:nvPr>
        </p:nvSpPr>
        <p:spPr/>
        <p:txBody>
          <a:bodyPr/>
          <a:lstStyle/>
          <a:p>
            <a:pPr>
              <a:defRPr/>
            </a:pPr>
            <a:fld id="{D1F8D2B2-A2C2-4973-8E6A-444BE58BD638}"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Prevalence </a:t>
            </a:r>
            <a:r>
              <a:rPr lang="en-US" sz="1200" kern="1200" dirty="0" smtClean="0">
                <a:solidFill>
                  <a:schemeClr val="tx1"/>
                </a:solidFill>
                <a:latin typeface="Times New Roman" pitchFamily="18" charset="0"/>
                <a:ea typeface="+mn-ea"/>
                <a:cs typeface="+mn-cs"/>
              </a:rPr>
              <a:t>of Antarctic silverfish and krill (all species) in the diet of (air breathing) top-predators over the Ross Sea shelf and slope, thus indexing degree of diet overlap. Data from Ainley et al. 1984, 2003; Burns et al. 1998, </a:t>
            </a:r>
            <a:r>
              <a:rPr lang="en-US" sz="1200" kern="1200" dirty="0" err="1" smtClean="0">
                <a:solidFill>
                  <a:schemeClr val="tx1"/>
                </a:solidFill>
                <a:latin typeface="Times New Roman" pitchFamily="18" charset="0"/>
                <a:ea typeface="+mn-ea"/>
                <a:cs typeface="+mn-cs"/>
              </a:rPr>
              <a:t>Cherel</a:t>
            </a:r>
            <a:r>
              <a:rPr lang="en-US" sz="1200" kern="1200" dirty="0" smtClean="0">
                <a:solidFill>
                  <a:schemeClr val="tx1"/>
                </a:solidFill>
                <a:latin typeface="Times New Roman" pitchFamily="18" charset="0"/>
                <a:ea typeface="+mn-ea"/>
                <a:cs typeface="+mn-cs"/>
              </a:rPr>
              <a:t> &amp; </a:t>
            </a:r>
            <a:r>
              <a:rPr lang="en-US" sz="1200" kern="1200" dirty="0" err="1" smtClean="0">
                <a:solidFill>
                  <a:schemeClr val="tx1"/>
                </a:solidFill>
                <a:latin typeface="Times New Roman" pitchFamily="18" charset="0"/>
                <a:ea typeface="+mn-ea"/>
                <a:cs typeface="+mn-cs"/>
              </a:rPr>
              <a:t>Kooyman</a:t>
            </a:r>
            <a:r>
              <a:rPr lang="en-US" sz="1200" kern="1200" dirty="0" smtClean="0">
                <a:solidFill>
                  <a:schemeClr val="tx1"/>
                </a:solidFill>
                <a:latin typeface="Times New Roman" pitchFamily="18" charset="0"/>
                <a:ea typeface="+mn-ea"/>
                <a:cs typeface="+mn-cs"/>
              </a:rPr>
              <a:t> 1998, Green &amp; Burton 1987, Pitman &amp; Ensor 2003, and </a:t>
            </a:r>
            <a:r>
              <a:rPr lang="en-US" sz="1200" kern="1200" dirty="0" err="1" smtClean="0">
                <a:solidFill>
                  <a:schemeClr val="tx1"/>
                </a:solidFill>
                <a:latin typeface="Times New Roman" pitchFamily="18" charset="0"/>
                <a:ea typeface="+mn-ea"/>
                <a:cs typeface="+mn-cs"/>
              </a:rPr>
              <a:t>Ichii</a:t>
            </a:r>
            <a:r>
              <a:rPr lang="en-US" sz="1200" kern="1200" dirty="0" smtClean="0">
                <a:solidFill>
                  <a:schemeClr val="tx1"/>
                </a:solidFill>
                <a:latin typeface="Times New Roman" pitchFamily="18" charset="0"/>
                <a:ea typeface="+mn-ea"/>
                <a:cs typeface="+mn-cs"/>
              </a:rPr>
              <a:t> et al. 1998. Values shown for minke whales are a large underestimate for silverfish, as </a:t>
            </a:r>
            <a:r>
              <a:rPr lang="en-US" sz="1200" kern="1200" dirty="0" err="1" smtClean="0">
                <a:solidFill>
                  <a:schemeClr val="tx1"/>
                </a:solidFill>
                <a:latin typeface="Times New Roman" pitchFamily="18" charset="0"/>
                <a:ea typeface="+mn-ea"/>
                <a:cs typeface="+mn-cs"/>
              </a:rPr>
              <a:t>Ichii</a:t>
            </a:r>
            <a:r>
              <a:rPr lang="en-US" sz="1200" kern="1200" dirty="0" smtClean="0">
                <a:solidFill>
                  <a:schemeClr val="tx1"/>
                </a:solidFill>
                <a:latin typeface="Times New Roman" pitchFamily="18" charset="0"/>
                <a:ea typeface="+mn-ea"/>
                <a:cs typeface="+mn-cs"/>
              </a:rPr>
              <a:t> et al. only presented the proportion of samples in which silverfish was the </a:t>
            </a:r>
            <a:r>
              <a:rPr lang="en-US" sz="1200" i="1" kern="1200" dirty="0" smtClean="0">
                <a:solidFill>
                  <a:schemeClr val="tx1"/>
                </a:solidFill>
                <a:latin typeface="Times New Roman" pitchFamily="18" charset="0"/>
                <a:ea typeface="+mn-ea"/>
                <a:cs typeface="+mn-cs"/>
              </a:rPr>
              <a:t>dominant </a:t>
            </a:r>
            <a:r>
              <a:rPr lang="en-US" sz="1200" kern="1200" dirty="0" smtClean="0">
                <a:solidFill>
                  <a:schemeClr val="tx1"/>
                </a:solidFill>
                <a:latin typeface="Times New Roman" pitchFamily="18" charset="0"/>
                <a:ea typeface="+mn-ea"/>
                <a:cs typeface="+mn-cs"/>
              </a:rPr>
              <a:t>prey, not the proportion of samples in which silverfish occurred; values for killer whales are a guess (the only fish available to them in any quantity would be silverfish and toothfish; see Ainley et al. 2009a).</a:t>
            </a:r>
          </a:p>
          <a:p>
            <a:endParaRPr lang="en-US" dirty="0"/>
          </a:p>
        </p:txBody>
      </p:sp>
      <p:sp>
        <p:nvSpPr>
          <p:cNvPr id="4" name="Slide Number Placeholder 3"/>
          <p:cNvSpPr>
            <a:spLocks noGrp="1"/>
          </p:cNvSpPr>
          <p:nvPr>
            <p:ph type="sldNum" sz="quarter" idx="10"/>
          </p:nvPr>
        </p:nvSpPr>
        <p:spPr/>
        <p:txBody>
          <a:bodyPr/>
          <a:lstStyle/>
          <a:p>
            <a:pPr>
              <a:defRPr/>
            </a:pPr>
            <a:fld id="{D1F8D2B2-A2C2-4973-8E6A-444BE58BD638}"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Percent overlap in maximum diving depth among Ross Sea top mesopredators.</a:t>
            </a:r>
            <a:endParaRPr lang="en-US" dirty="0"/>
          </a:p>
        </p:txBody>
      </p:sp>
      <p:sp>
        <p:nvSpPr>
          <p:cNvPr id="4" name="Slide Number Placeholder 3"/>
          <p:cNvSpPr>
            <a:spLocks noGrp="1"/>
          </p:cNvSpPr>
          <p:nvPr>
            <p:ph type="sldNum" sz="quarter" idx="10"/>
          </p:nvPr>
        </p:nvSpPr>
        <p:spPr/>
        <p:txBody>
          <a:bodyPr/>
          <a:lstStyle/>
          <a:p>
            <a:pPr>
              <a:defRPr/>
            </a:pPr>
            <a:fld id="{D1F8D2B2-A2C2-4973-8E6A-444BE58BD638}"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Index of spatial overlap (%; left side), and environmental niche similarity index (</a:t>
            </a:r>
            <a:r>
              <a:rPr lang="en-US" sz="1200" i="1" kern="1200" dirty="0" smtClean="0">
                <a:solidFill>
                  <a:schemeClr val="tx1"/>
                </a:solidFill>
                <a:latin typeface="Times New Roman" pitchFamily="18" charset="0"/>
                <a:ea typeface="+mn-ea"/>
                <a:cs typeface="+mn-cs"/>
              </a:rPr>
              <a:t>I</a:t>
            </a:r>
            <a:r>
              <a:rPr lang="en-US" sz="1200" kern="1200" dirty="0" smtClean="0">
                <a:solidFill>
                  <a:schemeClr val="tx1"/>
                </a:solidFill>
                <a:latin typeface="Times New Roman" pitchFamily="18" charset="0"/>
                <a:ea typeface="+mn-ea"/>
                <a:cs typeface="+mn-cs"/>
              </a:rPr>
              <a:t>;</a:t>
            </a:r>
            <a:r>
              <a:rPr lang="en-US" sz="1200" i="1" kern="120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right side) for species in the Ross Sea region during summer, except for Weddell seal (winter only, in italics). Spatial overlap values &gt;13% (the median for summer species co-occurrence) are shown in bold font, as are significant values of </a:t>
            </a:r>
            <a:r>
              <a:rPr lang="en-US" sz="1200" i="1" kern="1200" dirty="0" smtClean="0">
                <a:solidFill>
                  <a:schemeClr val="tx1"/>
                </a:solidFill>
                <a:latin typeface="Times New Roman" pitchFamily="18" charset="0"/>
                <a:ea typeface="+mn-ea"/>
                <a:cs typeface="+mn-cs"/>
              </a:rPr>
              <a:t>I</a:t>
            </a:r>
            <a:r>
              <a:rPr lang="en-US" sz="1200" kern="1200" dirty="0" smtClean="0">
                <a:solidFill>
                  <a:schemeClr val="tx1"/>
                </a:solidFill>
                <a:latin typeface="Times New Roman" pitchFamily="18" charset="0"/>
                <a:ea typeface="+mn-ea"/>
                <a:cs typeface="+mn-cs"/>
              </a:rPr>
              <a:t> as determined from randomization tests.</a:t>
            </a:r>
          </a:p>
          <a:p>
            <a:endParaRPr lang="en-US" dirty="0"/>
          </a:p>
        </p:txBody>
      </p:sp>
      <p:sp>
        <p:nvSpPr>
          <p:cNvPr id="4" name="Slide Number Placeholder 3"/>
          <p:cNvSpPr>
            <a:spLocks noGrp="1"/>
          </p:cNvSpPr>
          <p:nvPr>
            <p:ph type="sldNum" sz="quarter" idx="10"/>
          </p:nvPr>
        </p:nvSpPr>
        <p:spPr/>
        <p:txBody>
          <a:bodyPr/>
          <a:lstStyle/>
          <a:p>
            <a:pPr>
              <a:defRPr/>
            </a:pPr>
            <a:fld id="{D1F8D2B2-A2C2-4973-8E6A-444BE58BD638}"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Species distribution model performance (mean AUC ± standard deviation for 30 bootstrapped runs) and heuristic estimates of percent contribution of each variable to the Maxent model. Bold font indicates most influential variable in each species’ model; winter sea ice cover used for Weddell seals (for others: summer sea ice).</a:t>
            </a:r>
            <a:endParaRPr lang="en-US" dirty="0"/>
          </a:p>
        </p:txBody>
      </p:sp>
      <p:sp>
        <p:nvSpPr>
          <p:cNvPr id="4" name="Slide Number Placeholder 3"/>
          <p:cNvSpPr>
            <a:spLocks noGrp="1"/>
          </p:cNvSpPr>
          <p:nvPr>
            <p:ph type="sldNum" sz="quarter" idx="10"/>
          </p:nvPr>
        </p:nvSpPr>
        <p:spPr/>
        <p:txBody>
          <a:bodyPr/>
          <a:lstStyle/>
          <a:p>
            <a:pPr>
              <a:defRPr/>
            </a:pPr>
            <a:fld id="{D1F8D2B2-A2C2-4973-8E6A-444BE58BD638}"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4.png"/><Relationship Id="rId7"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oleObject" Target="../embeddings/oleObject4.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029200"/>
            <a:ext cx="9144000" cy="1828800"/>
          </a:xfrm>
          <a:prstGeom prst="rect">
            <a:avLst/>
          </a:prstGeom>
          <a:solidFill>
            <a:schemeClr val="tx2"/>
          </a:solidFill>
          <a:ln w="9525">
            <a:noFill/>
            <a:miter lim="800000"/>
            <a:headEnd/>
            <a:tailEnd/>
          </a:ln>
          <a:effectLst/>
        </p:spPr>
        <p:txBody>
          <a:bodyPr wrap="none" anchor="ctr"/>
          <a:lstStyle/>
          <a:p>
            <a:pPr>
              <a:defRPr/>
            </a:pPr>
            <a:endParaRPr lang="en-US"/>
          </a:p>
        </p:txBody>
      </p:sp>
      <p:pic>
        <p:nvPicPr>
          <p:cNvPr id="5" name="Picture 10" descr="PRBO-color"/>
          <p:cNvPicPr>
            <a:picLocks noChangeAspect="1" noChangeArrowheads="1"/>
          </p:cNvPicPr>
          <p:nvPr/>
        </p:nvPicPr>
        <p:blipFill>
          <a:blip r:embed="rId3" cstate="print"/>
          <a:srcRect b="37575"/>
          <a:stretch>
            <a:fillRect/>
          </a:stretch>
        </p:blipFill>
        <p:spPr bwMode="auto">
          <a:xfrm>
            <a:off x="5867400" y="193675"/>
            <a:ext cx="2984500" cy="1654175"/>
          </a:xfrm>
          <a:prstGeom prst="rect">
            <a:avLst/>
          </a:prstGeom>
          <a:noFill/>
          <a:ln w="9525">
            <a:noFill/>
            <a:miter lim="800000"/>
            <a:headEnd/>
            <a:tailEnd/>
          </a:ln>
        </p:spPr>
      </p:pic>
      <p:pic>
        <p:nvPicPr>
          <p:cNvPr id="6" name="Picture 11" descr="PRBO-color"/>
          <p:cNvPicPr>
            <a:picLocks noChangeAspect="1" noChangeArrowheads="1"/>
          </p:cNvPicPr>
          <p:nvPr/>
        </p:nvPicPr>
        <p:blipFill>
          <a:blip r:embed="rId4" cstate="print"/>
          <a:srcRect t="64194" b="-7680"/>
          <a:stretch>
            <a:fillRect/>
          </a:stretch>
        </p:blipFill>
        <p:spPr bwMode="auto">
          <a:xfrm>
            <a:off x="490538" y="2052638"/>
            <a:ext cx="3087687" cy="1190625"/>
          </a:xfrm>
          <a:prstGeom prst="rect">
            <a:avLst/>
          </a:prstGeom>
          <a:noFill/>
          <a:ln w="9525">
            <a:noFill/>
            <a:miter lim="800000"/>
            <a:headEnd/>
            <a:tailEnd/>
          </a:ln>
        </p:spPr>
      </p:pic>
      <p:graphicFrame>
        <p:nvGraphicFramePr>
          <p:cNvPr id="7" name="Object 21"/>
          <p:cNvGraphicFramePr>
            <a:graphicFrameLocks noChangeAspect="1"/>
          </p:cNvGraphicFramePr>
          <p:nvPr/>
        </p:nvGraphicFramePr>
        <p:xfrm>
          <a:off x="0" y="3149600"/>
          <a:ext cx="1455738" cy="1878013"/>
        </p:xfrm>
        <a:graphic>
          <a:graphicData uri="http://schemas.openxmlformats.org/presentationml/2006/ole">
            <p:oleObj spid="_x0000_s106498" name="Image" r:id="rId5" imgW="5485714" imgH="7085714" progId="">
              <p:embed/>
            </p:oleObj>
          </a:graphicData>
        </a:graphic>
      </p:graphicFrame>
      <p:graphicFrame>
        <p:nvGraphicFramePr>
          <p:cNvPr id="8" name="Object 23"/>
          <p:cNvGraphicFramePr>
            <a:graphicFrameLocks noChangeAspect="1"/>
          </p:cNvGraphicFramePr>
          <p:nvPr/>
        </p:nvGraphicFramePr>
        <p:xfrm>
          <a:off x="1419225" y="3152775"/>
          <a:ext cx="2817813" cy="1878013"/>
        </p:xfrm>
        <a:graphic>
          <a:graphicData uri="http://schemas.openxmlformats.org/presentationml/2006/ole">
            <p:oleObj spid="_x0000_s106499" name="Image" r:id="rId6" imgW="5485714" imgH="3657143" progId="">
              <p:embed/>
            </p:oleObj>
          </a:graphicData>
        </a:graphic>
      </p:graphicFrame>
      <p:graphicFrame>
        <p:nvGraphicFramePr>
          <p:cNvPr id="9" name="Object 24"/>
          <p:cNvGraphicFramePr>
            <a:graphicFrameLocks noChangeAspect="1"/>
          </p:cNvGraphicFramePr>
          <p:nvPr/>
        </p:nvGraphicFramePr>
        <p:xfrm>
          <a:off x="4233863" y="3154363"/>
          <a:ext cx="3063875" cy="1860550"/>
        </p:xfrm>
        <a:graphic>
          <a:graphicData uri="http://schemas.openxmlformats.org/presentationml/2006/ole">
            <p:oleObj spid="_x0000_s106500" name="Image" r:id="rId7" imgW="4571429" imgH="2780952" progId="">
              <p:embed/>
            </p:oleObj>
          </a:graphicData>
        </a:graphic>
      </p:graphicFrame>
      <p:pic>
        <p:nvPicPr>
          <p:cNvPr id="10" name="Picture 25" descr="Antarctictoothfish"/>
          <p:cNvPicPr>
            <a:picLocks noChangeAspect="1" noChangeArrowheads="1"/>
          </p:cNvPicPr>
          <p:nvPr userDrawn="1"/>
        </p:nvPicPr>
        <p:blipFill>
          <a:blip r:embed="rId8" cstate="print"/>
          <a:srcRect/>
          <a:stretch>
            <a:fillRect/>
          </a:stretch>
        </p:blipFill>
        <p:spPr bwMode="auto">
          <a:xfrm>
            <a:off x="7258050" y="3163888"/>
            <a:ext cx="1885950" cy="1874837"/>
          </a:xfrm>
          <a:prstGeom prst="rect">
            <a:avLst/>
          </a:prstGeom>
          <a:noFill/>
          <a:ln w="9525">
            <a:noFill/>
            <a:miter lim="800000"/>
            <a:headEnd/>
            <a:tailEnd/>
          </a:ln>
        </p:spPr>
      </p:pic>
      <p:graphicFrame>
        <p:nvGraphicFramePr>
          <p:cNvPr id="11" name="Object 26"/>
          <p:cNvGraphicFramePr>
            <a:graphicFrameLocks noChangeAspect="1"/>
          </p:cNvGraphicFramePr>
          <p:nvPr/>
        </p:nvGraphicFramePr>
        <p:xfrm>
          <a:off x="4233863" y="3173413"/>
          <a:ext cx="3063875" cy="1860550"/>
        </p:xfrm>
        <a:graphic>
          <a:graphicData uri="http://schemas.openxmlformats.org/presentationml/2006/ole">
            <p:oleObj spid="_x0000_s106501" name="Image" r:id="rId9" imgW="4571429" imgH="2780952" progId="">
              <p:embed/>
            </p:oleObj>
          </a:graphicData>
        </a:graphic>
      </p:graphicFrame>
      <p:sp>
        <p:nvSpPr>
          <p:cNvPr id="3074" name="Rectangle 2"/>
          <p:cNvSpPr>
            <a:spLocks noGrp="1" noChangeArrowheads="1"/>
          </p:cNvSpPr>
          <p:nvPr>
            <p:ph type="ctrTitle"/>
          </p:nvPr>
        </p:nvSpPr>
        <p:spPr>
          <a:xfrm>
            <a:off x="1731963" y="5038725"/>
            <a:ext cx="7412037" cy="1143000"/>
          </a:xfrm>
        </p:spPr>
        <p:txBody>
          <a:bodyPr/>
          <a:lstStyle>
            <a:lvl1pPr>
              <a:defRPr sz="2400"/>
            </a:lvl1pPr>
          </a:lstStyle>
          <a:p>
            <a:r>
              <a:rPr lang="en-US"/>
              <a:t>Click to edit Master title style</a:t>
            </a:r>
          </a:p>
        </p:txBody>
      </p:sp>
      <p:sp>
        <p:nvSpPr>
          <p:cNvPr id="3075" name="Rectangle 3"/>
          <p:cNvSpPr>
            <a:spLocks noGrp="1" noChangeArrowheads="1"/>
          </p:cNvSpPr>
          <p:nvPr>
            <p:ph type="subTitle" idx="1"/>
          </p:nvPr>
        </p:nvSpPr>
        <p:spPr>
          <a:xfrm>
            <a:off x="1731963" y="6124575"/>
            <a:ext cx="7412037" cy="723900"/>
          </a:xfrm>
        </p:spPr>
        <p:txBody>
          <a:bodyPr/>
          <a:lstStyle>
            <a:lvl1pPr marL="0" indent="0">
              <a:lnSpc>
                <a:spcPts val="1800"/>
              </a:lnSpc>
              <a:buFontTx/>
              <a:buNone/>
              <a:defRPr sz="1800">
                <a:solidFill>
                  <a:schemeClr val="bg1"/>
                </a:solidFill>
                <a:latin typeface="Futura Bk" pitchFamily="34"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47675"/>
            <a:ext cx="2141537" cy="6029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4675" y="447675"/>
            <a:ext cx="6275388" cy="602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74675" y="447675"/>
            <a:ext cx="8569325" cy="602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675" y="1758950"/>
            <a:ext cx="3751263"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78338" y="1758950"/>
            <a:ext cx="3751262" cy="471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DABCE"/>
        </a:solidFill>
        <a:effectLst/>
      </p:bgPr>
    </p:bg>
    <p:spTree>
      <p:nvGrpSpPr>
        <p:cNvPr id="1" name=""/>
        <p:cNvGrpSpPr/>
        <p:nvPr/>
      </p:nvGrpSpPr>
      <p:grpSpPr>
        <a:xfrm>
          <a:off x="0" y="0"/>
          <a:ext cx="0" cy="0"/>
          <a:chOff x="0" y="0"/>
          <a:chExt cx="0" cy="0"/>
        </a:xfrm>
      </p:grpSpPr>
      <p:grpSp>
        <p:nvGrpSpPr>
          <p:cNvPr id="9218" name="Group 9"/>
          <p:cNvGrpSpPr>
            <a:grpSpLocks/>
          </p:cNvGrpSpPr>
          <p:nvPr/>
        </p:nvGrpSpPr>
        <p:grpSpPr bwMode="auto">
          <a:xfrm>
            <a:off x="0" y="0"/>
            <a:ext cx="9153525" cy="1371600"/>
            <a:chOff x="0" y="0"/>
            <a:chExt cx="5766" cy="864"/>
          </a:xfrm>
        </p:grpSpPr>
        <p:sp>
          <p:nvSpPr>
            <p:cNvPr id="1031" name="Rectangle 7"/>
            <p:cNvSpPr>
              <a:spLocks noChangeArrowheads="1"/>
            </p:cNvSpPr>
            <p:nvPr userDrawn="1"/>
          </p:nvSpPr>
          <p:spPr bwMode="auto">
            <a:xfrm>
              <a:off x="6" y="0"/>
              <a:ext cx="5760" cy="864"/>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1032" name="Rectangle 8"/>
            <p:cNvSpPr>
              <a:spLocks noChangeArrowheads="1"/>
            </p:cNvSpPr>
            <p:nvPr userDrawn="1"/>
          </p:nvSpPr>
          <p:spPr bwMode="auto">
            <a:xfrm>
              <a:off x="0" y="0"/>
              <a:ext cx="372" cy="864"/>
            </a:xfrm>
            <a:prstGeom prst="rect">
              <a:avLst/>
            </a:prstGeom>
            <a:solidFill>
              <a:schemeClr val="accent1"/>
            </a:solidFill>
            <a:ln w="9525">
              <a:noFill/>
              <a:miter lim="800000"/>
              <a:headEnd/>
              <a:tailEnd/>
            </a:ln>
            <a:effectLst/>
          </p:spPr>
          <p:txBody>
            <a:bodyPr wrap="none" anchor="ctr"/>
            <a:lstStyle/>
            <a:p>
              <a:pPr>
                <a:defRPr/>
              </a:pPr>
              <a:endParaRPr lang="en-US"/>
            </a:p>
          </p:txBody>
        </p:sp>
      </p:grpSp>
      <p:sp>
        <p:nvSpPr>
          <p:cNvPr id="9219" name="Rectangle 2"/>
          <p:cNvSpPr>
            <a:spLocks noGrp="1" noChangeArrowheads="1"/>
          </p:cNvSpPr>
          <p:nvPr>
            <p:ph type="title"/>
          </p:nvPr>
        </p:nvSpPr>
        <p:spPr bwMode="auto">
          <a:xfrm>
            <a:off x="574675" y="447675"/>
            <a:ext cx="85693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Text Box 10"/>
          <p:cNvSpPr txBox="1">
            <a:spLocks noChangeArrowheads="1"/>
          </p:cNvSpPr>
          <p:nvPr/>
        </p:nvSpPr>
        <p:spPr bwMode="auto">
          <a:xfrm>
            <a:off x="577850" y="122238"/>
            <a:ext cx="2647950" cy="336550"/>
          </a:xfrm>
          <a:prstGeom prst="rect">
            <a:avLst/>
          </a:prstGeom>
          <a:noFill/>
          <a:ln w="9525">
            <a:noFill/>
            <a:miter lim="800000"/>
            <a:headEnd/>
            <a:tailEnd/>
          </a:ln>
          <a:effectLst/>
        </p:spPr>
        <p:txBody>
          <a:bodyPr wrap="none">
            <a:spAutoFit/>
          </a:bodyPr>
          <a:lstStyle/>
          <a:p>
            <a:pPr>
              <a:defRPr/>
            </a:pPr>
            <a:r>
              <a:rPr lang="en-US" sz="1600">
                <a:latin typeface="Futura Bk" pitchFamily="34" charset="0"/>
              </a:rPr>
              <a:t>PRBO Conservation Science</a:t>
            </a:r>
          </a:p>
        </p:txBody>
      </p:sp>
      <p:sp>
        <p:nvSpPr>
          <p:cNvPr id="9221" name="Rectangle 14"/>
          <p:cNvSpPr>
            <a:spLocks noGrp="1" noChangeArrowheads="1"/>
          </p:cNvSpPr>
          <p:nvPr>
            <p:ph type="body" idx="1"/>
          </p:nvPr>
        </p:nvSpPr>
        <p:spPr bwMode="auto">
          <a:xfrm>
            <a:off x="574675" y="1758950"/>
            <a:ext cx="7654925" cy="471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70"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Futura Bk" pitchFamily="34" charset="0"/>
        </a:defRPr>
      </a:lvl2pPr>
      <a:lvl3pPr algn="l" rtl="0" eaLnBrk="0" fontAlgn="base" hangingPunct="0">
        <a:spcBef>
          <a:spcPct val="0"/>
        </a:spcBef>
        <a:spcAft>
          <a:spcPct val="0"/>
        </a:spcAft>
        <a:defRPr sz="2800">
          <a:solidFill>
            <a:schemeClr val="bg1"/>
          </a:solidFill>
          <a:latin typeface="Futura Bk" pitchFamily="34" charset="0"/>
        </a:defRPr>
      </a:lvl3pPr>
      <a:lvl4pPr algn="l" rtl="0" eaLnBrk="0" fontAlgn="base" hangingPunct="0">
        <a:spcBef>
          <a:spcPct val="0"/>
        </a:spcBef>
        <a:spcAft>
          <a:spcPct val="0"/>
        </a:spcAft>
        <a:defRPr sz="2800">
          <a:solidFill>
            <a:schemeClr val="bg1"/>
          </a:solidFill>
          <a:latin typeface="Futura Bk" pitchFamily="34" charset="0"/>
        </a:defRPr>
      </a:lvl4pPr>
      <a:lvl5pPr algn="l" rtl="0" eaLnBrk="0" fontAlgn="base" hangingPunct="0">
        <a:spcBef>
          <a:spcPct val="0"/>
        </a:spcBef>
        <a:spcAft>
          <a:spcPct val="0"/>
        </a:spcAft>
        <a:defRPr sz="2800">
          <a:solidFill>
            <a:schemeClr val="bg1"/>
          </a:solidFill>
          <a:latin typeface="Futura Bk" pitchFamily="34" charset="0"/>
        </a:defRPr>
      </a:lvl5pPr>
      <a:lvl6pPr marL="457200" algn="l" rtl="0" fontAlgn="base">
        <a:spcBef>
          <a:spcPct val="0"/>
        </a:spcBef>
        <a:spcAft>
          <a:spcPct val="0"/>
        </a:spcAft>
        <a:defRPr sz="2800">
          <a:solidFill>
            <a:schemeClr val="bg1"/>
          </a:solidFill>
          <a:latin typeface="Futura Bk" pitchFamily="34" charset="0"/>
        </a:defRPr>
      </a:lvl6pPr>
      <a:lvl7pPr marL="914400" algn="l" rtl="0" fontAlgn="base">
        <a:spcBef>
          <a:spcPct val="0"/>
        </a:spcBef>
        <a:spcAft>
          <a:spcPct val="0"/>
        </a:spcAft>
        <a:defRPr sz="2800">
          <a:solidFill>
            <a:schemeClr val="bg1"/>
          </a:solidFill>
          <a:latin typeface="Futura Bk" pitchFamily="34" charset="0"/>
        </a:defRPr>
      </a:lvl7pPr>
      <a:lvl8pPr marL="1371600" algn="l" rtl="0" fontAlgn="base">
        <a:spcBef>
          <a:spcPct val="0"/>
        </a:spcBef>
        <a:spcAft>
          <a:spcPct val="0"/>
        </a:spcAft>
        <a:defRPr sz="2800">
          <a:solidFill>
            <a:schemeClr val="bg1"/>
          </a:solidFill>
          <a:latin typeface="Futura Bk" pitchFamily="34" charset="0"/>
        </a:defRPr>
      </a:lvl8pPr>
      <a:lvl9pPr marL="1828800" algn="l" rtl="0" fontAlgn="base">
        <a:spcBef>
          <a:spcPct val="0"/>
        </a:spcBef>
        <a:spcAft>
          <a:spcPct val="0"/>
        </a:spcAft>
        <a:defRPr sz="2800">
          <a:solidFill>
            <a:schemeClr val="bg1"/>
          </a:solidFill>
          <a:latin typeface="Futura Bk" pitchFamily="34" charset="0"/>
        </a:defRPr>
      </a:lvl9pPr>
    </p:titleStyle>
    <p:bodyStyle>
      <a:lvl1pPr marL="228600" indent="-228600" algn="l" rtl="0" eaLnBrk="0" fontAlgn="base" hangingPunct="0">
        <a:lnSpc>
          <a:spcPts val="2800"/>
        </a:lnSpc>
        <a:spcBef>
          <a:spcPct val="0"/>
        </a:spcBef>
        <a:spcAft>
          <a:spcPct val="0"/>
        </a:spcAft>
        <a:buChar char="•"/>
        <a:defRPr sz="2400">
          <a:solidFill>
            <a:schemeClr val="tx1"/>
          </a:solidFill>
          <a:latin typeface="+mn-lt"/>
          <a:ea typeface="+mn-ea"/>
          <a:cs typeface="+mn-cs"/>
        </a:defRPr>
      </a:lvl1pPr>
      <a:lvl2pPr marL="514350" indent="-171450" algn="l" rtl="0" eaLnBrk="0" fontAlgn="base" hangingPunct="0">
        <a:lnSpc>
          <a:spcPts val="2000"/>
        </a:lnSpc>
        <a:spcBef>
          <a:spcPct val="0"/>
        </a:spcBef>
        <a:spcAft>
          <a:spcPct val="0"/>
        </a:spcAft>
        <a:buChar char="­"/>
        <a:defRPr sz="1600">
          <a:solidFill>
            <a:schemeClr val="tx1"/>
          </a:solidFill>
          <a:latin typeface="+mn-lt"/>
        </a:defRPr>
      </a:lvl2pPr>
      <a:lvl3pPr marL="914400" indent="-171450" algn="l" rtl="0" eaLnBrk="0" fontAlgn="base" hangingPunct="0">
        <a:lnSpc>
          <a:spcPts val="2000"/>
        </a:lnSpc>
        <a:spcBef>
          <a:spcPct val="0"/>
        </a:spcBef>
        <a:spcAft>
          <a:spcPct val="0"/>
        </a:spcAft>
        <a:buChar char="•"/>
        <a:defRPr sz="1600">
          <a:solidFill>
            <a:schemeClr val="tx1"/>
          </a:solidFill>
          <a:latin typeface="+mn-lt"/>
        </a:defRPr>
      </a:lvl3pPr>
      <a:lvl4pPr marL="1257300" indent="-171450" algn="l" rtl="0" eaLnBrk="0" fontAlgn="base" hangingPunct="0">
        <a:lnSpc>
          <a:spcPts val="2000"/>
        </a:lnSpc>
        <a:spcBef>
          <a:spcPct val="0"/>
        </a:spcBef>
        <a:spcAft>
          <a:spcPct val="0"/>
        </a:spcAft>
        <a:buChar char="­"/>
        <a:defRPr sz="1600">
          <a:solidFill>
            <a:schemeClr val="tx1"/>
          </a:solidFill>
          <a:latin typeface="+mn-lt"/>
        </a:defRPr>
      </a:lvl4pPr>
      <a:lvl5pPr marL="1600200" indent="-171450" algn="l" rtl="0" eaLnBrk="0" fontAlgn="base" hangingPunct="0">
        <a:lnSpc>
          <a:spcPts val="2000"/>
        </a:lnSpc>
        <a:spcBef>
          <a:spcPct val="0"/>
        </a:spcBef>
        <a:spcAft>
          <a:spcPct val="0"/>
        </a:spcAft>
        <a:buChar char="•"/>
        <a:defRPr sz="1600">
          <a:solidFill>
            <a:schemeClr val="tx1"/>
          </a:solidFill>
          <a:latin typeface="+mn-lt"/>
        </a:defRPr>
      </a:lvl5pPr>
      <a:lvl6pPr marL="2057400" indent="-171450" algn="l" rtl="0" fontAlgn="base">
        <a:lnSpc>
          <a:spcPts val="2000"/>
        </a:lnSpc>
        <a:spcBef>
          <a:spcPct val="0"/>
        </a:spcBef>
        <a:spcAft>
          <a:spcPct val="0"/>
        </a:spcAft>
        <a:buChar char="•"/>
        <a:defRPr sz="1600">
          <a:solidFill>
            <a:schemeClr val="tx1"/>
          </a:solidFill>
          <a:latin typeface="+mn-lt"/>
        </a:defRPr>
      </a:lvl6pPr>
      <a:lvl7pPr marL="2514600" indent="-171450" algn="l" rtl="0" fontAlgn="base">
        <a:lnSpc>
          <a:spcPts val="2000"/>
        </a:lnSpc>
        <a:spcBef>
          <a:spcPct val="0"/>
        </a:spcBef>
        <a:spcAft>
          <a:spcPct val="0"/>
        </a:spcAft>
        <a:buChar char="•"/>
        <a:defRPr sz="1600">
          <a:solidFill>
            <a:schemeClr val="tx1"/>
          </a:solidFill>
          <a:latin typeface="+mn-lt"/>
        </a:defRPr>
      </a:lvl7pPr>
      <a:lvl8pPr marL="2971800" indent="-171450" algn="l" rtl="0" fontAlgn="base">
        <a:lnSpc>
          <a:spcPts val="2000"/>
        </a:lnSpc>
        <a:spcBef>
          <a:spcPct val="0"/>
        </a:spcBef>
        <a:spcAft>
          <a:spcPct val="0"/>
        </a:spcAft>
        <a:buChar char="•"/>
        <a:defRPr sz="1600">
          <a:solidFill>
            <a:schemeClr val="tx1"/>
          </a:solidFill>
          <a:latin typeface="+mn-lt"/>
        </a:defRPr>
      </a:lvl8pPr>
      <a:lvl9pPr marL="3429000" indent="-171450" algn="l" rtl="0" fontAlgn="base">
        <a:lnSpc>
          <a:spcPts val="2000"/>
        </a:lnSpc>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package" Target="../embeddings/Microsoft_Office_Word_Document1.docx"/></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p:txBody>
          <a:bodyPr/>
          <a:lstStyle/>
          <a:p>
            <a:pPr eaLnBrk="1" hangingPunct="1"/>
            <a:r>
              <a:rPr lang="en-US" b="1" dirty="0" smtClean="0"/>
              <a:t>Modeling of top predators to inform conservation spatial planning in the Ross Sea, Antarctica</a:t>
            </a:r>
          </a:p>
        </p:txBody>
      </p:sp>
      <p:sp>
        <p:nvSpPr>
          <p:cNvPr id="11267" name="Rectangle 5"/>
          <p:cNvSpPr>
            <a:spLocks noGrp="1" noChangeArrowheads="1"/>
          </p:cNvSpPr>
          <p:nvPr>
            <p:ph type="subTitle" idx="1"/>
          </p:nvPr>
        </p:nvSpPr>
        <p:spPr/>
        <p:txBody>
          <a:bodyPr/>
          <a:lstStyle/>
          <a:p>
            <a:pPr eaLnBrk="1" hangingPunct="1"/>
            <a:endParaRPr lang="en-US" sz="2000" dirty="0" smtClean="0">
              <a:latin typeface="Arial" charset="0"/>
            </a:endParaRPr>
          </a:p>
          <a:p>
            <a:pPr eaLnBrk="1" hangingPunct="1"/>
            <a:r>
              <a:rPr lang="en-US" dirty="0" smtClean="0">
                <a:latin typeface="Arial" charset="0"/>
              </a:rPr>
              <a:t>Grant Ballard, Dennis Jongsomjit, </a:t>
            </a:r>
            <a:r>
              <a:rPr lang="en-US" dirty="0" smtClean="0">
                <a:latin typeface="Arial" charset="0"/>
              </a:rPr>
              <a:t>Sam Veloz, </a:t>
            </a:r>
            <a:r>
              <a:rPr lang="en-US" dirty="0" smtClean="0">
                <a:latin typeface="Arial" charset="0"/>
              </a:rPr>
              <a:t>David Ainley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Ross Sea Niche occupation: diet</a:t>
            </a:r>
            <a:br>
              <a:rPr lang="en-US" sz="2800" dirty="0" smtClean="0">
                <a:solidFill>
                  <a:schemeClr val="bg1"/>
                </a:solidFill>
              </a:rPr>
            </a:br>
            <a:r>
              <a:rPr lang="en-US" sz="2400" dirty="0" smtClean="0">
                <a:solidFill>
                  <a:schemeClr val="bg1"/>
                </a:solidFill>
              </a:rPr>
              <a:t>(from literature review)</a:t>
            </a:r>
            <a:br>
              <a:rPr lang="en-US" sz="2400" dirty="0" smtClean="0">
                <a:solidFill>
                  <a:schemeClr val="bg1"/>
                </a:solidFill>
              </a:rPr>
            </a:br>
            <a:r>
              <a:rPr lang="en-US" sz="2400" dirty="0" smtClean="0">
                <a:solidFill>
                  <a:schemeClr val="bg1"/>
                </a:solidFill>
              </a:rPr>
              <a:t>Substantial overlap</a:t>
            </a:r>
            <a:endParaRPr lang="en-US" sz="2400" dirty="0">
              <a:solidFill>
                <a:schemeClr val="bg1"/>
              </a:solidFill>
            </a:endParaRPr>
          </a:p>
        </p:txBody>
      </p:sp>
      <p:pic>
        <p:nvPicPr>
          <p:cNvPr id="138242" name="Picture 2"/>
          <p:cNvPicPr>
            <a:picLocks noChangeAspect="1" noChangeArrowheads="1"/>
          </p:cNvPicPr>
          <p:nvPr/>
        </p:nvPicPr>
        <p:blipFill>
          <a:blip r:embed="rId3" cstate="print"/>
          <a:srcRect/>
          <a:stretch>
            <a:fillRect/>
          </a:stretch>
        </p:blipFill>
        <p:spPr bwMode="auto">
          <a:xfrm>
            <a:off x="1205266" y="1906073"/>
            <a:ext cx="6733468" cy="3857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Niche Occupation: foraging depth</a:t>
            </a:r>
            <a:br>
              <a:rPr lang="en-US" sz="2800" dirty="0" smtClean="0">
                <a:solidFill>
                  <a:schemeClr val="bg1"/>
                </a:solidFill>
              </a:rPr>
            </a:br>
            <a:r>
              <a:rPr lang="en-US" sz="2400" dirty="0" smtClean="0">
                <a:solidFill>
                  <a:schemeClr val="bg1"/>
                </a:solidFill>
              </a:rPr>
              <a:t>(from literature review)</a:t>
            </a:r>
            <a:br>
              <a:rPr lang="en-US" sz="2400" dirty="0" smtClean="0">
                <a:solidFill>
                  <a:schemeClr val="bg1"/>
                </a:solidFill>
              </a:rPr>
            </a:br>
            <a:r>
              <a:rPr lang="en-US" sz="2400" dirty="0" smtClean="0">
                <a:solidFill>
                  <a:schemeClr val="bg1"/>
                </a:solidFill>
              </a:rPr>
              <a:t>Broadly distributed</a:t>
            </a:r>
            <a:endParaRPr lang="en-US" sz="2400" dirty="0">
              <a:solidFill>
                <a:schemeClr val="bg1"/>
              </a:solidFill>
            </a:endParaRPr>
          </a:p>
        </p:txBody>
      </p:sp>
      <p:pic>
        <p:nvPicPr>
          <p:cNvPr id="169985" name="Picture 1"/>
          <p:cNvPicPr>
            <a:picLocks noGrp="1" noChangeAspect="1" noChangeArrowheads="1"/>
          </p:cNvPicPr>
          <p:nvPr>
            <p:ph idx="1"/>
          </p:nvPr>
        </p:nvPicPr>
        <p:blipFill>
          <a:blip r:embed="rId3" cstate="print"/>
          <a:srcRect/>
          <a:stretch>
            <a:fillRect/>
          </a:stretch>
        </p:blipFill>
        <p:spPr bwMode="auto">
          <a:xfrm>
            <a:off x="1206141" y="1749467"/>
            <a:ext cx="6731719" cy="3858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p:txBody>
      </p:sp>
      <p:graphicFrame>
        <p:nvGraphicFramePr>
          <p:cNvPr id="147459" name="Object 3"/>
          <p:cNvGraphicFramePr>
            <a:graphicFrameLocks noChangeAspect="1"/>
          </p:cNvGraphicFramePr>
          <p:nvPr/>
        </p:nvGraphicFramePr>
        <p:xfrm>
          <a:off x="442913" y="471488"/>
          <a:ext cx="8105775" cy="7092950"/>
        </p:xfrm>
        <a:graphic>
          <a:graphicData uri="http://schemas.openxmlformats.org/presentationml/2006/ole">
            <p:oleObj spid="_x0000_s147459" name="Document" r:id="rId4" imgW="8315388" imgH="7470976" progId="Word.Document.12">
              <p:embed/>
            </p:oleObj>
          </a:graphicData>
        </a:graphic>
      </p:graphicFrame>
      <p:sp>
        <p:nvSpPr>
          <p:cNvPr id="11" name="Title 1"/>
          <p:cNvSpPr>
            <a:spLocks noGrp="1"/>
          </p:cNvSpPr>
          <p:nvPr>
            <p:ph type="title"/>
          </p:nvPr>
        </p:nvSpPr>
        <p:spPr>
          <a:xfrm>
            <a:off x="457200" y="223838"/>
            <a:ext cx="8229600" cy="1143000"/>
          </a:xfrm>
        </p:spPr>
        <p:txBody>
          <a:bodyPr/>
          <a:lstStyle/>
          <a:p>
            <a:r>
              <a:rPr lang="en-US" sz="2800" dirty="0" smtClean="0">
                <a:solidFill>
                  <a:schemeClr val="bg1"/>
                </a:solidFill>
              </a:rPr>
              <a:t>Low spatial overlap, but high </a:t>
            </a:r>
            <a:r>
              <a:rPr lang="en-US" sz="2800" dirty="0" err="1" smtClean="0">
                <a:solidFill>
                  <a:schemeClr val="bg1"/>
                </a:solidFill>
              </a:rPr>
              <a:t>env</a:t>
            </a:r>
            <a:r>
              <a:rPr lang="en-US" sz="2800" dirty="0" smtClean="0">
                <a:solidFill>
                  <a:schemeClr val="bg1"/>
                </a:solidFill>
              </a:rPr>
              <a:t>. niche overlap</a:t>
            </a:r>
            <a:endParaRPr lang="en-US" sz="2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t"/>
            <a:r>
              <a:rPr lang="en-US" sz="2800" dirty="0" smtClean="0">
                <a:solidFill>
                  <a:srgbClr val="FFFFFF"/>
                </a:solidFill>
              </a:rPr>
              <a:t>Explanatory </a:t>
            </a:r>
            <a:r>
              <a:rPr lang="en-US" sz="2800" dirty="0" smtClean="0">
                <a:solidFill>
                  <a:srgbClr val="FFFFFF"/>
                </a:solidFill>
              </a:rPr>
              <a:t>variable contributions </a:t>
            </a:r>
            <a:br>
              <a:rPr lang="en-US" sz="2800" dirty="0" smtClean="0">
                <a:solidFill>
                  <a:srgbClr val="FFFFFF"/>
                </a:solidFill>
              </a:rPr>
            </a:br>
            <a:r>
              <a:rPr lang="en-US" sz="2800" dirty="0" smtClean="0">
                <a:solidFill>
                  <a:srgbClr val="FFFFFF"/>
                </a:solidFill>
              </a:rPr>
              <a:t>to habitat suitability models: Distance to shelf is most important</a:t>
            </a:r>
            <a:r>
              <a:rPr lang="en-US" sz="2800" dirty="0" smtClean="0">
                <a:solidFill>
                  <a:srgbClr val="FFFFFF"/>
                </a:solidFill>
              </a:rPr>
              <a:t/>
            </a:r>
            <a:br>
              <a:rPr lang="en-US" sz="2800" dirty="0" smtClean="0">
                <a:solidFill>
                  <a:srgbClr val="FFFFFF"/>
                </a:solidFill>
              </a:rPr>
            </a:br>
            <a:endParaRPr lang="en-US" sz="2800" dirty="0"/>
          </a:p>
        </p:txBody>
      </p:sp>
      <p:pic>
        <p:nvPicPr>
          <p:cNvPr id="190466" name="Picture 2"/>
          <p:cNvPicPr>
            <a:picLocks noChangeAspect="1" noChangeArrowheads="1"/>
          </p:cNvPicPr>
          <p:nvPr/>
        </p:nvPicPr>
        <p:blipFill>
          <a:blip r:embed="rId3" cstate="print"/>
          <a:srcRect l="6500" t="40533" r="7429" b="15733"/>
          <a:stretch>
            <a:fillRect/>
          </a:stretch>
        </p:blipFill>
        <p:spPr bwMode="auto">
          <a:xfrm>
            <a:off x="0" y="2187150"/>
            <a:ext cx="9144000" cy="2613450"/>
          </a:xfrm>
          <a:prstGeom prst="rect">
            <a:avLst/>
          </a:prstGeom>
          <a:noFill/>
          <a:ln w="9525">
            <a:noFill/>
            <a:miter lim="800000"/>
            <a:headEnd/>
            <a:tailEnd/>
          </a:ln>
        </p:spPr>
      </p:pic>
      <p:sp>
        <p:nvSpPr>
          <p:cNvPr id="8" name="Up Arrow 7"/>
          <p:cNvSpPr/>
          <p:nvPr/>
        </p:nvSpPr>
        <p:spPr bwMode="auto">
          <a:xfrm>
            <a:off x="6992938" y="4838700"/>
            <a:ext cx="355600" cy="647700"/>
          </a:xfrm>
          <a:prstGeom prst="up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Three patterns of </a:t>
            </a:r>
            <a:r>
              <a:rPr lang="en-US" sz="2800" dirty="0" smtClean="0">
                <a:solidFill>
                  <a:schemeClr val="bg1"/>
                </a:solidFill>
              </a:rPr>
              <a:t>habitat suitability:</a:t>
            </a:r>
            <a:r>
              <a:rPr lang="en-US" sz="2800" dirty="0" smtClean="0">
                <a:solidFill>
                  <a:schemeClr val="bg1"/>
                </a:solidFill>
              </a:rPr>
              <a:t/>
            </a:r>
            <a:br>
              <a:rPr lang="en-US" sz="2800" dirty="0" smtClean="0">
                <a:solidFill>
                  <a:schemeClr val="bg1"/>
                </a:solidFill>
              </a:rPr>
            </a:br>
            <a:r>
              <a:rPr lang="en-US" sz="2800" dirty="0" smtClean="0">
                <a:solidFill>
                  <a:schemeClr val="bg1"/>
                </a:solidFill>
              </a:rPr>
              <a:t>1. </a:t>
            </a:r>
            <a:r>
              <a:rPr lang="en-US" sz="2800" dirty="0" smtClean="0">
                <a:solidFill>
                  <a:schemeClr val="bg1"/>
                </a:solidFill>
              </a:rPr>
              <a:t>Shelf Break </a:t>
            </a:r>
            <a:r>
              <a:rPr lang="en-US" sz="2800" dirty="0" smtClean="0">
                <a:solidFill>
                  <a:schemeClr val="bg1"/>
                </a:solidFill>
              </a:rPr>
              <a:t>Slope</a:t>
            </a:r>
            <a:endParaRPr lang="en-US" dirty="0">
              <a:solidFill>
                <a:schemeClr val="bg1"/>
              </a:solidFill>
            </a:endParaRPr>
          </a:p>
        </p:txBody>
      </p:sp>
      <p:pic>
        <p:nvPicPr>
          <p:cNvPr id="4" name="Picture 21" descr="LMSootyAlbatross_presence_thicker.jpg"/>
          <p:cNvPicPr>
            <a:picLocks noGrp="1" noChangeAspect="1" noChangeArrowheads="1"/>
          </p:cNvPicPr>
          <p:nvPr>
            <p:ph idx="1"/>
          </p:nvPr>
        </p:nvPicPr>
        <p:blipFill>
          <a:blip r:embed="rId3" cstate="print"/>
          <a:srcRect/>
          <a:stretch>
            <a:fillRect/>
          </a:stretch>
        </p:blipFill>
        <p:spPr bwMode="auto">
          <a:xfrm>
            <a:off x="2633730" y="1609344"/>
            <a:ext cx="4137557" cy="4572000"/>
          </a:xfrm>
          <a:prstGeom prst="rect">
            <a:avLst/>
          </a:prstGeom>
          <a:noFill/>
          <a:ln w="9525">
            <a:noFill/>
            <a:miter lim="800000"/>
            <a:headEnd/>
            <a:tailEnd/>
          </a:ln>
        </p:spPr>
      </p:pic>
      <p:grpSp>
        <p:nvGrpSpPr>
          <p:cNvPr id="5" name="Group 9"/>
          <p:cNvGrpSpPr>
            <a:grpSpLocks/>
          </p:cNvGrpSpPr>
          <p:nvPr/>
        </p:nvGrpSpPr>
        <p:grpSpPr bwMode="auto">
          <a:xfrm>
            <a:off x="6967537" y="1648801"/>
            <a:ext cx="2176463" cy="1927225"/>
            <a:chOff x="4096" y="18"/>
            <a:chExt cx="1371" cy="1214"/>
          </a:xfrm>
        </p:grpSpPr>
        <p:pic>
          <p:nvPicPr>
            <p:cNvPr id="6" name="Picture 5" descr="Antarctica_satellite_orthographic"/>
            <p:cNvPicPr>
              <a:picLocks noChangeAspect="1" noChangeArrowheads="1"/>
            </p:cNvPicPr>
            <p:nvPr/>
          </p:nvPicPr>
          <p:blipFill>
            <a:blip r:embed="rId4" cstate="print"/>
            <a:srcRect/>
            <a:stretch>
              <a:fillRect/>
            </a:stretch>
          </p:blipFill>
          <p:spPr bwMode="auto">
            <a:xfrm rot="10800000">
              <a:off x="4096" y="56"/>
              <a:ext cx="1371" cy="1176"/>
            </a:xfrm>
            <a:prstGeom prst="rect">
              <a:avLst/>
            </a:prstGeom>
            <a:noFill/>
          </p:spPr>
        </p:pic>
        <p:sp>
          <p:nvSpPr>
            <p:cNvPr id="7" name="Rectangle 6"/>
            <p:cNvSpPr>
              <a:spLocks noChangeArrowheads="1"/>
            </p:cNvSpPr>
            <p:nvPr/>
          </p:nvSpPr>
          <p:spPr bwMode="auto">
            <a:xfrm>
              <a:off x="4656" y="18"/>
              <a:ext cx="357" cy="390"/>
            </a:xfrm>
            <a:prstGeom prst="rect">
              <a:avLst/>
            </a:prstGeom>
            <a:noFill/>
            <a:ln w="50800">
              <a:solidFill>
                <a:srgbClr val="FFCC00"/>
              </a:solidFill>
              <a:miter lim="800000"/>
              <a:headEnd/>
              <a:tailEnd/>
            </a:ln>
            <a:effectLst/>
          </p:spPr>
          <p:txBody>
            <a:bodyPr wrap="none" anchor="ctr"/>
            <a:lstStyle/>
            <a:p>
              <a:endParaRPr lang="en-US"/>
            </a:p>
          </p:txBody>
        </p:sp>
      </p:grpSp>
      <p:sp>
        <p:nvSpPr>
          <p:cNvPr id="8" name="TextBox 7"/>
          <p:cNvSpPr txBox="1"/>
          <p:nvPr/>
        </p:nvSpPr>
        <p:spPr>
          <a:xfrm>
            <a:off x="3103451" y="6216202"/>
            <a:ext cx="3236848" cy="369332"/>
          </a:xfrm>
          <a:prstGeom prst="rect">
            <a:avLst/>
          </a:prstGeom>
          <a:noFill/>
        </p:spPr>
        <p:txBody>
          <a:bodyPr wrap="none" rtlCol="0">
            <a:spAutoFit/>
          </a:bodyPr>
          <a:lstStyle/>
          <a:p>
            <a:r>
              <a:rPr lang="en-US" sz="1800" dirty="0" smtClean="0">
                <a:latin typeface="+mj-lt"/>
              </a:rPr>
              <a:t>Light Mantled Sooty Albatross</a:t>
            </a:r>
            <a:endParaRPr lang="en-US" sz="1800"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Three patterns of </a:t>
            </a:r>
            <a:r>
              <a:rPr lang="en-US" sz="2800" dirty="0" smtClean="0">
                <a:solidFill>
                  <a:schemeClr val="bg1"/>
                </a:solidFill>
              </a:rPr>
              <a:t>habitat suitability:</a:t>
            </a:r>
            <a:r>
              <a:rPr lang="en-US" sz="2800" dirty="0" smtClean="0">
                <a:solidFill>
                  <a:schemeClr val="bg1"/>
                </a:solidFill>
              </a:rPr>
              <a:t/>
            </a:r>
            <a:br>
              <a:rPr lang="en-US" sz="2800" dirty="0" smtClean="0">
                <a:solidFill>
                  <a:schemeClr val="bg1"/>
                </a:solidFill>
              </a:rPr>
            </a:br>
            <a:r>
              <a:rPr lang="en-US" sz="2800" dirty="0" smtClean="0">
                <a:solidFill>
                  <a:schemeClr val="bg1"/>
                </a:solidFill>
              </a:rPr>
              <a:t>2. Shelf + Shelf Break Slope</a:t>
            </a:r>
            <a:endParaRPr lang="en-US" sz="2800" dirty="0"/>
          </a:p>
        </p:txBody>
      </p:sp>
      <p:pic>
        <p:nvPicPr>
          <p:cNvPr id="5" name="Picture 20" descr="KillerWhaleC_presence_thicker.jpg"/>
          <p:cNvPicPr>
            <a:picLocks noChangeAspect="1" noChangeArrowheads="1"/>
          </p:cNvPicPr>
          <p:nvPr/>
        </p:nvPicPr>
        <p:blipFill>
          <a:blip r:embed="rId3" cstate="print"/>
          <a:srcRect/>
          <a:stretch>
            <a:fillRect/>
          </a:stretch>
        </p:blipFill>
        <p:spPr bwMode="auto">
          <a:xfrm>
            <a:off x="228600" y="1609864"/>
            <a:ext cx="4140679" cy="4572000"/>
          </a:xfrm>
          <a:prstGeom prst="rect">
            <a:avLst/>
          </a:prstGeom>
          <a:noFill/>
          <a:ln w="9525">
            <a:noFill/>
            <a:miter lim="800000"/>
            <a:headEnd/>
            <a:tailEnd/>
          </a:ln>
        </p:spPr>
      </p:pic>
      <p:pic>
        <p:nvPicPr>
          <p:cNvPr id="6" name="Picture 11" descr="WeddellSeal_reg2.jpg"/>
          <p:cNvPicPr>
            <a:picLocks noChangeAspect="1" noChangeArrowheads="1"/>
          </p:cNvPicPr>
          <p:nvPr/>
        </p:nvPicPr>
        <p:blipFill>
          <a:blip r:embed="rId4" cstate="print"/>
          <a:srcRect/>
          <a:stretch>
            <a:fillRect/>
          </a:stretch>
        </p:blipFill>
        <p:spPr bwMode="auto">
          <a:xfrm>
            <a:off x="4797257" y="1609864"/>
            <a:ext cx="4140679" cy="4572000"/>
          </a:xfrm>
          <a:prstGeom prst="rect">
            <a:avLst/>
          </a:prstGeom>
          <a:noFill/>
          <a:ln w="9525">
            <a:noFill/>
            <a:miter lim="800000"/>
            <a:headEnd/>
            <a:tailEnd/>
          </a:ln>
        </p:spPr>
      </p:pic>
      <p:sp>
        <p:nvSpPr>
          <p:cNvPr id="7" name="TextBox 6"/>
          <p:cNvSpPr txBox="1"/>
          <p:nvPr/>
        </p:nvSpPr>
        <p:spPr>
          <a:xfrm>
            <a:off x="1198451" y="6203502"/>
            <a:ext cx="2210926" cy="369332"/>
          </a:xfrm>
          <a:prstGeom prst="rect">
            <a:avLst/>
          </a:prstGeom>
          <a:noFill/>
        </p:spPr>
        <p:txBody>
          <a:bodyPr wrap="none" rtlCol="0">
            <a:spAutoFit/>
          </a:bodyPr>
          <a:lstStyle/>
          <a:p>
            <a:r>
              <a:rPr lang="en-US" sz="1800" dirty="0" smtClean="0">
                <a:latin typeface="+mj-lt"/>
              </a:rPr>
              <a:t>Type C Killer Whale</a:t>
            </a:r>
            <a:endParaRPr lang="en-US" sz="1800" dirty="0">
              <a:latin typeface="+mj-lt"/>
            </a:endParaRPr>
          </a:p>
        </p:txBody>
      </p:sp>
      <p:sp>
        <p:nvSpPr>
          <p:cNvPr id="8" name="TextBox 7"/>
          <p:cNvSpPr txBox="1"/>
          <p:nvPr/>
        </p:nvSpPr>
        <p:spPr>
          <a:xfrm>
            <a:off x="5785875" y="6216202"/>
            <a:ext cx="2373407" cy="369332"/>
          </a:xfrm>
          <a:prstGeom prst="rect">
            <a:avLst/>
          </a:prstGeom>
          <a:noFill/>
        </p:spPr>
        <p:txBody>
          <a:bodyPr wrap="none" rtlCol="0">
            <a:spAutoFit/>
          </a:bodyPr>
          <a:lstStyle/>
          <a:p>
            <a:r>
              <a:rPr lang="en-US" sz="1800" dirty="0" smtClean="0">
                <a:latin typeface="+mj-lt"/>
              </a:rPr>
              <a:t>Weddell Seal (winter)</a:t>
            </a:r>
            <a:endParaRPr lang="en-US" sz="18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Three patterns of </a:t>
            </a:r>
            <a:r>
              <a:rPr lang="en-US" sz="2800" dirty="0" smtClean="0">
                <a:solidFill>
                  <a:schemeClr val="bg1"/>
                </a:solidFill>
              </a:rPr>
              <a:t>habitat suitability:</a:t>
            </a:r>
            <a:r>
              <a:rPr lang="en-US" sz="2800" dirty="0" smtClean="0">
                <a:solidFill>
                  <a:schemeClr val="bg1"/>
                </a:solidFill>
              </a:rPr>
              <a:t/>
            </a:r>
            <a:br>
              <a:rPr lang="en-US" sz="2800" dirty="0" smtClean="0">
                <a:solidFill>
                  <a:schemeClr val="bg1"/>
                </a:solidFill>
              </a:rPr>
            </a:br>
            <a:r>
              <a:rPr lang="en-US" sz="2800" dirty="0" smtClean="0">
                <a:solidFill>
                  <a:schemeClr val="bg1"/>
                </a:solidFill>
              </a:rPr>
              <a:t>3. Marginal Ice Zone</a:t>
            </a:r>
            <a:endParaRPr lang="en-US" sz="2800" dirty="0"/>
          </a:p>
        </p:txBody>
      </p:sp>
      <p:pic>
        <p:nvPicPr>
          <p:cNvPr id="4" name="Picture 18" descr="MinkeWhale_presence_thicker.jpg"/>
          <p:cNvPicPr>
            <a:picLocks noChangeAspect="1" noChangeArrowheads="1"/>
          </p:cNvPicPr>
          <p:nvPr/>
        </p:nvPicPr>
        <p:blipFill>
          <a:blip r:embed="rId3" cstate="print"/>
          <a:srcRect/>
          <a:stretch>
            <a:fillRect/>
          </a:stretch>
        </p:blipFill>
        <p:spPr bwMode="auto">
          <a:xfrm>
            <a:off x="0" y="2395487"/>
            <a:ext cx="2277374" cy="2514600"/>
          </a:xfrm>
          <a:prstGeom prst="rect">
            <a:avLst/>
          </a:prstGeom>
          <a:noFill/>
          <a:ln w="9525">
            <a:noFill/>
            <a:miter lim="800000"/>
            <a:headEnd/>
            <a:tailEnd/>
          </a:ln>
        </p:spPr>
      </p:pic>
      <p:pic>
        <p:nvPicPr>
          <p:cNvPr id="5" name="Picture 24" descr="CrabeaterSeal_presence_thicker.jpg"/>
          <p:cNvPicPr>
            <a:picLocks noChangeAspect="1" noChangeArrowheads="1"/>
          </p:cNvPicPr>
          <p:nvPr/>
        </p:nvPicPr>
        <p:blipFill>
          <a:blip r:embed="rId4" cstate="print"/>
          <a:srcRect/>
          <a:stretch>
            <a:fillRect/>
          </a:stretch>
        </p:blipFill>
        <p:spPr bwMode="auto">
          <a:xfrm>
            <a:off x="2295204" y="2395487"/>
            <a:ext cx="2277374" cy="2514600"/>
          </a:xfrm>
          <a:prstGeom prst="rect">
            <a:avLst/>
          </a:prstGeom>
          <a:noFill/>
          <a:ln w="9525">
            <a:noFill/>
            <a:miter lim="800000"/>
            <a:headEnd/>
            <a:tailEnd/>
          </a:ln>
        </p:spPr>
      </p:pic>
      <p:pic>
        <p:nvPicPr>
          <p:cNvPr id="6" name="Picture 15" descr="AntarcticPetrel_presence_thicker.jpg"/>
          <p:cNvPicPr>
            <a:picLocks noChangeAspect="1" noChangeArrowheads="1"/>
          </p:cNvPicPr>
          <p:nvPr/>
        </p:nvPicPr>
        <p:blipFill>
          <a:blip r:embed="rId5" cstate="print"/>
          <a:srcRect/>
          <a:stretch>
            <a:fillRect/>
          </a:stretch>
        </p:blipFill>
        <p:spPr bwMode="auto">
          <a:xfrm>
            <a:off x="4590408" y="2395487"/>
            <a:ext cx="2277373" cy="2514600"/>
          </a:xfrm>
          <a:prstGeom prst="rect">
            <a:avLst/>
          </a:prstGeom>
          <a:noFill/>
          <a:ln w="9525">
            <a:noFill/>
            <a:miter lim="800000"/>
            <a:headEnd/>
            <a:tailEnd/>
          </a:ln>
        </p:spPr>
      </p:pic>
      <p:pic>
        <p:nvPicPr>
          <p:cNvPr id="7" name="Picture 23" descr="SnowPetrel_presence_thicker.jpg"/>
          <p:cNvPicPr>
            <a:picLocks noChangeAspect="1" noChangeArrowheads="1"/>
          </p:cNvPicPr>
          <p:nvPr/>
        </p:nvPicPr>
        <p:blipFill>
          <a:blip r:embed="rId6" cstate="print"/>
          <a:srcRect/>
          <a:stretch>
            <a:fillRect/>
          </a:stretch>
        </p:blipFill>
        <p:spPr bwMode="auto">
          <a:xfrm>
            <a:off x="6885610" y="2395487"/>
            <a:ext cx="2277374" cy="2514600"/>
          </a:xfrm>
          <a:prstGeom prst="rect">
            <a:avLst/>
          </a:prstGeom>
          <a:noFill/>
          <a:ln w="9525">
            <a:noFill/>
            <a:miter lim="800000"/>
            <a:headEnd/>
            <a:tailEnd/>
          </a:ln>
        </p:spPr>
      </p:pic>
      <p:sp>
        <p:nvSpPr>
          <p:cNvPr id="8" name="TextBox 7"/>
          <p:cNvSpPr txBox="1"/>
          <p:nvPr/>
        </p:nvSpPr>
        <p:spPr>
          <a:xfrm>
            <a:off x="334851" y="4997002"/>
            <a:ext cx="1518364" cy="369332"/>
          </a:xfrm>
          <a:prstGeom prst="rect">
            <a:avLst/>
          </a:prstGeom>
          <a:noFill/>
        </p:spPr>
        <p:txBody>
          <a:bodyPr wrap="none" rtlCol="0">
            <a:spAutoFit/>
          </a:bodyPr>
          <a:lstStyle/>
          <a:p>
            <a:r>
              <a:rPr lang="en-US" sz="1800" dirty="0" smtClean="0">
                <a:latin typeface="+mj-lt"/>
              </a:rPr>
              <a:t>Minke Whale</a:t>
            </a:r>
            <a:endParaRPr lang="en-US" sz="1800" dirty="0">
              <a:latin typeface="+mj-lt"/>
            </a:endParaRPr>
          </a:p>
        </p:txBody>
      </p:sp>
      <p:sp>
        <p:nvSpPr>
          <p:cNvPr id="9" name="TextBox 8"/>
          <p:cNvSpPr txBox="1"/>
          <p:nvPr/>
        </p:nvSpPr>
        <p:spPr>
          <a:xfrm>
            <a:off x="2475530" y="4997002"/>
            <a:ext cx="1736373" cy="369332"/>
          </a:xfrm>
          <a:prstGeom prst="rect">
            <a:avLst/>
          </a:prstGeom>
          <a:noFill/>
        </p:spPr>
        <p:txBody>
          <a:bodyPr wrap="none" rtlCol="0">
            <a:spAutoFit/>
          </a:bodyPr>
          <a:lstStyle/>
          <a:p>
            <a:r>
              <a:rPr lang="en-US" sz="1800" dirty="0" smtClean="0">
                <a:latin typeface="+mj-lt"/>
              </a:rPr>
              <a:t>Crabeater Seal</a:t>
            </a:r>
            <a:endParaRPr lang="en-US" sz="1800" dirty="0">
              <a:latin typeface="+mj-lt"/>
            </a:endParaRPr>
          </a:p>
        </p:txBody>
      </p:sp>
      <p:sp>
        <p:nvSpPr>
          <p:cNvPr id="10" name="TextBox 9"/>
          <p:cNvSpPr txBox="1"/>
          <p:nvPr/>
        </p:nvSpPr>
        <p:spPr>
          <a:xfrm>
            <a:off x="4834218" y="4997002"/>
            <a:ext cx="1749197" cy="369332"/>
          </a:xfrm>
          <a:prstGeom prst="rect">
            <a:avLst/>
          </a:prstGeom>
          <a:noFill/>
        </p:spPr>
        <p:txBody>
          <a:bodyPr wrap="none" rtlCol="0">
            <a:spAutoFit/>
          </a:bodyPr>
          <a:lstStyle/>
          <a:p>
            <a:r>
              <a:rPr lang="en-US" sz="1800" dirty="0" smtClean="0">
                <a:latin typeface="+mj-lt"/>
              </a:rPr>
              <a:t>Antarctic Petrel</a:t>
            </a:r>
            <a:endParaRPr lang="en-US" sz="1800" dirty="0">
              <a:latin typeface="+mj-lt"/>
            </a:endParaRPr>
          </a:p>
        </p:txBody>
      </p:sp>
      <p:sp>
        <p:nvSpPr>
          <p:cNvPr id="11" name="TextBox 10"/>
          <p:cNvSpPr txBox="1"/>
          <p:nvPr/>
        </p:nvSpPr>
        <p:spPr>
          <a:xfrm>
            <a:off x="7205730" y="4997002"/>
            <a:ext cx="1428596" cy="369332"/>
          </a:xfrm>
          <a:prstGeom prst="rect">
            <a:avLst/>
          </a:prstGeom>
          <a:noFill/>
        </p:spPr>
        <p:txBody>
          <a:bodyPr wrap="none" rtlCol="0">
            <a:spAutoFit/>
          </a:bodyPr>
          <a:lstStyle/>
          <a:p>
            <a:r>
              <a:rPr lang="en-US" sz="1800" dirty="0" smtClean="0">
                <a:latin typeface="+mj-lt"/>
              </a:rPr>
              <a:t>Snow Petrel</a:t>
            </a:r>
            <a:endParaRPr lang="en-US" sz="18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Three patterns of </a:t>
            </a:r>
            <a:r>
              <a:rPr lang="en-US" sz="2800" dirty="0" smtClean="0">
                <a:solidFill>
                  <a:schemeClr val="bg1"/>
                </a:solidFill>
              </a:rPr>
              <a:t>habitat suitability:</a:t>
            </a:r>
            <a:r>
              <a:rPr lang="en-US" sz="2800" dirty="0" smtClean="0">
                <a:solidFill>
                  <a:schemeClr val="bg1"/>
                </a:solidFill>
              </a:rPr>
              <a:t/>
            </a:r>
            <a:br>
              <a:rPr lang="en-US" sz="2800" dirty="0" smtClean="0">
                <a:solidFill>
                  <a:schemeClr val="bg1"/>
                </a:solidFill>
              </a:rPr>
            </a:br>
            <a:r>
              <a:rPr lang="en-US" sz="2800" dirty="0" smtClean="0">
                <a:solidFill>
                  <a:schemeClr val="bg1"/>
                </a:solidFill>
              </a:rPr>
              <a:t>3 (cont’). Marginal Ice Zone (penguins!)</a:t>
            </a:r>
            <a:endParaRPr lang="en-US" sz="2800" dirty="0"/>
          </a:p>
        </p:txBody>
      </p:sp>
      <p:pic>
        <p:nvPicPr>
          <p:cNvPr id="4" name="Picture 16" descr="AdeliePenguin_presence_thicker.jpg"/>
          <p:cNvPicPr>
            <a:picLocks noChangeAspect="1" noChangeArrowheads="1"/>
          </p:cNvPicPr>
          <p:nvPr/>
        </p:nvPicPr>
        <p:blipFill>
          <a:blip r:embed="rId3" cstate="print"/>
          <a:srcRect/>
          <a:stretch>
            <a:fillRect/>
          </a:stretch>
        </p:blipFill>
        <p:spPr bwMode="auto">
          <a:xfrm>
            <a:off x="228600" y="1609344"/>
            <a:ext cx="4140679" cy="4572000"/>
          </a:xfrm>
          <a:prstGeom prst="rect">
            <a:avLst/>
          </a:prstGeom>
          <a:noFill/>
          <a:ln w="9525">
            <a:noFill/>
            <a:miter lim="800000"/>
            <a:headEnd/>
            <a:tailEnd/>
          </a:ln>
        </p:spPr>
      </p:pic>
      <p:pic>
        <p:nvPicPr>
          <p:cNvPr id="5" name="Picture 22" descr="EmperorPenguin_presence_thicker.jpg"/>
          <p:cNvPicPr>
            <a:picLocks noChangeAspect="1" noChangeArrowheads="1"/>
          </p:cNvPicPr>
          <p:nvPr/>
        </p:nvPicPr>
        <p:blipFill>
          <a:blip r:embed="rId4" cstate="print"/>
          <a:srcRect/>
          <a:stretch>
            <a:fillRect/>
          </a:stretch>
        </p:blipFill>
        <p:spPr bwMode="auto">
          <a:xfrm>
            <a:off x="4800600" y="1609344"/>
            <a:ext cx="4140687" cy="4572000"/>
          </a:xfrm>
          <a:prstGeom prst="rect">
            <a:avLst/>
          </a:prstGeom>
          <a:noFill/>
          <a:ln w="9525">
            <a:noFill/>
            <a:miter lim="800000"/>
            <a:headEnd/>
            <a:tailEnd/>
          </a:ln>
        </p:spPr>
      </p:pic>
      <p:sp>
        <p:nvSpPr>
          <p:cNvPr id="6" name="TextBox 5"/>
          <p:cNvSpPr txBox="1"/>
          <p:nvPr/>
        </p:nvSpPr>
        <p:spPr>
          <a:xfrm>
            <a:off x="1401651" y="6203502"/>
            <a:ext cx="1736373" cy="369332"/>
          </a:xfrm>
          <a:prstGeom prst="rect">
            <a:avLst/>
          </a:prstGeom>
          <a:noFill/>
        </p:spPr>
        <p:txBody>
          <a:bodyPr wrap="none" rtlCol="0">
            <a:spAutoFit/>
          </a:bodyPr>
          <a:lstStyle/>
          <a:p>
            <a:r>
              <a:rPr lang="en-US" sz="1800" dirty="0" smtClean="0">
                <a:latin typeface="+mj-lt"/>
              </a:rPr>
              <a:t>Adélie Penguin</a:t>
            </a:r>
            <a:endParaRPr lang="en-US" sz="1800" dirty="0">
              <a:latin typeface="+mj-lt"/>
            </a:endParaRPr>
          </a:p>
        </p:txBody>
      </p:sp>
      <p:sp>
        <p:nvSpPr>
          <p:cNvPr id="7" name="TextBox 6"/>
          <p:cNvSpPr txBox="1"/>
          <p:nvPr/>
        </p:nvSpPr>
        <p:spPr>
          <a:xfrm>
            <a:off x="5912875" y="6216202"/>
            <a:ext cx="1980029" cy="369332"/>
          </a:xfrm>
          <a:prstGeom prst="rect">
            <a:avLst/>
          </a:prstGeom>
          <a:noFill/>
        </p:spPr>
        <p:txBody>
          <a:bodyPr wrap="none" rtlCol="0">
            <a:spAutoFit/>
          </a:bodyPr>
          <a:lstStyle/>
          <a:p>
            <a:r>
              <a:rPr lang="en-US" sz="1800" dirty="0" smtClean="0">
                <a:latin typeface="+mj-lt"/>
              </a:rPr>
              <a:t>Emperor Penguin</a:t>
            </a:r>
            <a:endParaRPr lang="en-US" sz="180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0" y="1828800"/>
            <a:ext cx="9144000" cy="0"/>
          </a:xfrm>
          <a:prstGeom prst="rect">
            <a:avLst/>
          </a:prstGeom>
          <a:noFill/>
          <a:ln w="9525">
            <a:noFill/>
            <a:miter lim="800000"/>
            <a:headEnd/>
            <a:tailEnd/>
          </a:ln>
        </p:spPr>
        <p:txBody>
          <a:bodyPr wrap="none" anchor="ctr">
            <a:spAutoFit/>
          </a:bodyPr>
          <a:lstStyle/>
          <a:p>
            <a:endParaRPr lang="en-US"/>
          </a:p>
        </p:txBody>
      </p:sp>
      <p:sp>
        <p:nvSpPr>
          <p:cNvPr id="39941" name="Text Box 3"/>
          <p:cNvSpPr txBox="1">
            <a:spLocks noChangeArrowheads="1"/>
          </p:cNvSpPr>
          <p:nvPr/>
        </p:nvSpPr>
        <p:spPr bwMode="auto">
          <a:xfrm>
            <a:off x="914400" y="400050"/>
            <a:ext cx="7315200" cy="954107"/>
          </a:xfrm>
          <a:prstGeom prst="rect">
            <a:avLst/>
          </a:prstGeom>
          <a:noFill/>
          <a:ln w="9525">
            <a:noFill/>
            <a:miter lim="800000"/>
            <a:headEnd/>
            <a:tailEnd/>
          </a:ln>
        </p:spPr>
        <p:txBody>
          <a:bodyPr>
            <a:spAutoFit/>
          </a:bodyPr>
          <a:lstStyle/>
          <a:p>
            <a:pPr algn="ctr"/>
            <a:r>
              <a:rPr lang="en-US" sz="2800" dirty="0" smtClean="0">
                <a:latin typeface="Arial" charset="0"/>
                <a:cs typeface="Arial" charset="0"/>
              </a:rPr>
              <a:t>Species Richness (from Maxent) and </a:t>
            </a:r>
          </a:p>
          <a:p>
            <a:pPr algn="ctr"/>
            <a:r>
              <a:rPr lang="en-US" sz="2800" dirty="0" smtClean="0">
                <a:latin typeface="Arial" charset="0"/>
                <a:cs typeface="Arial" charset="0"/>
              </a:rPr>
              <a:t>Conservation Rank (from Zonation)</a:t>
            </a:r>
            <a:endParaRPr lang="en-US" sz="2800" dirty="0">
              <a:latin typeface="Arial" charset="0"/>
              <a:cs typeface="Arial" charset="0"/>
            </a:endParaRPr>
          </a:p>
        </p:txBody>
      </p:sp>
      <p:pic>
        <p:nvPicPr>
          <p:cNvPr id="6" name="Picture 5" descr="Figure_4"/>
          <p:cNvPicPr/>
          <p:nvPr/>
        </p:nvPicPr>
        <p:blipFill>
          <a:blip r:embed="rId3" cstate="print"/>
          <a:srcRect/>
          <a:stretch>
            <a:fillRect/>
          </a:stretch>
        </p:blipFill>
        <p:spPr bwMode="auto">
          <a:xfrm>
            <a:off x="141302" y="1803401"/>
            <a:ext cx="8861396" cy="4063998"/>
          </a:xfrm>
          <a:prstGeom prst="rect">
            <a:avLst/>
          </a:prstGeom>
          <a:noFill/>
          <a:ln w="6350" cmpd="sng">
            <a:solidFill>
              <a:srgbClr val="000000"/>
            </a:solidFill>
            <a:miter lim="800000"/>
            <a:headEnd/>
            <a:tailEnd/>
          </a:ln>
          <a:effectLst/>
        </p:spPr>
      </p:pic>
      <p:sp>
        <p:nvSpPr>
          <p:cNvPr id="7" name="TextBox 6"/>
          <p:cNvSpPr txBox="1"/>
          <p:nvPr/>
        </p:nvSpPr>
        <p:spPr>
          <a:xfrm>
            <a:off x="1414351" y="6013002"/>
            <a:ext cx="2018501" cy="369332"/>
          </a:xfrm>
          <a:prstGeom prst="rect">
            <a:avLst/>
          </a:prstGeom>
          <a:noFill/>
        </p:spPr>
        <p:txBody>
          <a:bodyPr wrap="none" rtlCol="0">
            <a:spAutoFit/>
          </a:bodyPr>
          <a:lstStyle/>
          <a:p>
            <a:r>
              <a:rPr lang="en-US" sz="1800" dirty="0" smtClean="0">
                <a:latin typeface="+mj-lt"/>
              </a:rPr>
              <a:t>Species Richness</a:t>
            </a:r>
            <a:endParaRPr lang="en-US" sz="1800" dirty="0">
              <a:latin typeface="+mj-lt"/>
            </a:endParaRPr>
          </a:p>
        </p:txBody>
      </p:sp>
      <p:sp>
        <p:nvSpPr>
          <p:cNvPr id="8" name="TextBox 7"/>
          <p:cNvSpPr txBox="1"/>
          <p:nvPr/>
        </p:nvSpPr>
        <p:spPr>
          <a:xfrm>
            <a:off x="5678887" y="6025702"/>
            <a:ext cx="2454518" cy="369332"/>
          </a:xfrm>
          <a:prstGeom prst="rect">
            <a:avLst/>
          </a:prstGeom>
          <a:noFill/>
        </p:spPr>
        <p:txBody>
          <a:bodyPr wrap="none" rtlCol="0">
            <a:spAutoFit/>
          </a:bodyPr>
          <a:lstStyle/>
          <a:p>
            <a:r>
              <a:rPr lang="en-US" sz="1800" dirty="0" smtClean="0">
                <a:latin typeface="+mj-lt"/>
              </a:rPr>
              <a:t>Conservation Ranking</a:t>
            </a:r>
            <a:endParaRPr lang="en-US" sz="1800"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rPr>
              <a:t>Conclusions</a:t>
            </a:r>
            <a:endParaRPr lang="en-US" sz="2800" b="1" dirty="0">
              <a:solidFill>
                <a:schemeClr val="bg1"/>
              </a:solidFill>
            </a:endParaRPr>
          </a:p>
        </p:txBody>
      </p:sp>
      <p:sp>
        <p:nvSpPr>
          <p:cNvPr id="3" name="Content Placeholder 2"/>
          <p:cNvSpPr>
            <a:spLocks noGrp="1"/>
          </p:cNvSpPr>
          <p:nvPr>
            <p:ph idx="1"/>
          </p:nvPr>
        </p:nvSpPr>
        <p:spPr>
          <a:xfrm>
            <a:off x="444321" y="1059822"/>
            <a:ext cx="8229600" cy="5315755"/>
          </a:xfrm>
        </p:spPr>
        <p:txBody>
          <a:bodyPr/>
          <a:lstStyle/>
          <a:p>
            <a:r>
              <a:rPr lang="en-US" sz="2000" dirty="0" smtClean="0">
                <a:solidFill>
                  <a:schemeClr val="bg1"/>
                </a:solidFill>
              </a:rPr>
              <a:t>Three patterns of spatial use of the Ross Sea: </a:t>
            </a:r>
          </a:p>
          <a:p>
            <a:pPr lvl="1">
              <a:buNone/>
            </a:pPr>
            <a:r>
              <a:rPr lang="en-US" sz="1600" dirty="0" smtClean="0">
                <a:solidFill>
                  <a:schemeClr val="bg1"/>
                </a:solidFill>
              </a:rPr>
              <a:t>1)  Shelf Break Slope</a:t>
            </a:r>
          </a:p>
          <a:p>
            <a:pPr lvl="1">
              <a:buNone/>
            </a:pPr>
            <a:r>
              <a:rPr lang="en-US" sz="1600" dirty="0" smtClean="0">
                <a:solidFill>
                  <a:schemeClr val="bg1"/>
                </a:solidFill>
              </a:rPr>
              <a:t>2)  Shelf + Shelf Break Slope</a:t>
            </a:r>
          </a:p>
          <a:p>
            <a:pPr lvl="1">
              <a:buNone/>
            </a:pPr>
            <a:r>
              <a:rPr lang="en-US" sz="1600" dirty="0" smtClean="0">
                <a:solidFill>
                  <a:schemeClr val="bg1"/>
                </a:solidFill>
              </a:rPr>
              <a:t>3)  Marginal Ice Zone </a:t>
            </a:r>
          </a:p>
          <a:p>
            <a:endParaRPr lang="en-US" sz="2000" dirty="0" smtClean="0">
              <a:solidFill>
                <a:schemeClr val="bg1"/>
              </a:solidFill>
            </a:endParaRPr>
          </a:p>
          <a:p>
            <a:r>
              <a:rPr lang="en-US" sz="2000" dirty="0" smtClean="0">
                <a:solidFill>
                  <a:schemeClr val="bg1"/>
                </a:solidFill>
              </a:rPr>
              <a:t>Almost all study taxa </a:t>
            </a:r>
            <a:r>
              <a:rPr lang="en-US" sz="2000" dirty="0" smtClean="0">
                <a:solidFill>
                  <a:schemeClr val="bg1"/>
                </a:solidFill>
              </a:rPr>
              <a:t>had higher environmental suitability scores </a:t>
            </a:r>
            <a:r>
              <a:rPr lang="en-US" sz="2000" dirty="0" smtClean="0">
                <a:solidFill>
                  <a:schemeClr val="bg1"/>
                </a:solidFill>
              </a:rPr>
              <a:t>nearer to shelf break</a:t>
            </a:r>
          </a:p>
          <a:p>
            <a:endParaRPr lang="en-US" sz="1800" dirty="0" smtClean="0">
              <a:solidFill>
                <a:schemeClr val="bg1"/>
              </a:solidFill>
            </a:endParaRPr>
          </a:p>
          <a:p>
            <a:r>
              <a:rPr lang="en-US" sz="2000" dirty="0" smtClean="0">
                <a:solidFill>
                  <a:schemeClr val="bg1"/>
                </a:solidFill>
              </a:rPr>
              <a:t>Diet composition </a:t>
            </a:r>
            <a:r>
              <a:rPr lang="en-US" sz="2000" dirty="0" smtClean="0">
                <a:solidFill>
                  <a:schemeClr val="bg1"/>
                </a:solidFill>
              </a:rPr>
              <a:t>and environmental niche indices overlapped </a:t>
            </a:r>
            <a:r>
              <a:rPr lang="en-US" sz="2000" dirty="0" smtClean="0">
                <a:solidFill>
                  <a:schemeClr val="bg1"/>
                </a:solidFill>
              </a:rPr>
              <a:t>extensively, but use of foraging space was well partitioned by depth of diving</a:t>
            </a:r>
          </a:p>
          <a:p>
            <a:endParaRPr lang="en-US" sz="1800" dirty="0" smtClean="0">
              <a:solidFill>
                <a:schemeClr val="bg1"/>
              </a:solidFill>
            </a:endParaRPr>
          </a:p>
          <a:p>
            <a:r>
              <a:rPr lang="en-US" sz="2000" dirty="0" smtClean="0">
                <a:solidFill>
                  <a:schemeClr val="bg1"/>
                </a:solidFill>
              </a:rPr>
              <a:t>Species have low overlap in horizontal space - they </a:t>
            </a:r>
            <a:r>
              <a:rPr lang="en-US" sz="2000" dirty="0" smtClean="0">
                <a:solidFill>
                  <a:schemeClr val="bg1"/>
                </a:solidFill>
              </a:rPr>
              <a:t>used the entire shelf and </a:t>
            </a:r>
            <a:r>
              <a:rPr lang="en-US" sz="2000" dirty="0" smtClean="0">
                <a:solidFill>
                  <a:schemeClr val="bg1"/>
                </a:solidFill>
              </a:rPr>
              <a:t>slope, </a:t>
            </a:r>
            <a:r>
              <a:rPr lang="en-US" sz="2000" dirty="0" smtClean="0">
                <a:solidFill>
                  <a:schemeClr val="bg1"/>
                </a:solidFill>
              </a:rPr>
              <a:t>not necessarily during the same season</a:t>
            </a:r>
          </a:p>
          <a:p>
            <a:endParaRPr lang="en-US" sz="1800" dirty="0" smtClean="0">
              <a:solidFill>
                <a:schemeClr val="bg1"/>
              </a:solidFill>
            </a:endParaRPr>
          </a:p>
          <a:p>
            <a:r>
              <a:rPr lang="en-US" sz="2000" dirty="0" smtClean="0">
                <a:solidFill>
                  <a:schemeClr val="bg1"/>
                </a:solidFill>
              </a:rPr>
              <a:t>Outer </a:t>
            </a:r>
            <a:r>
              <a:rPr lang="en-US" sz="2000" dirty="0" smtClean="0">
                <a:solidFill>
                  <a:schemeClr val="bg1"/>
                </a:solidFill>
              </a:rPr>
              <a:t>shelf and slope, as well as deeper troughs in the Ross Sea Shelf and Ross Island vicinity </a:t>
            </a:r>
            <a:r>
              <a:rPr lang="en-US" sz="2000" dirty="0" smtClean="0">
                <a:solidFill>
                  <a:schemeClr val="bg1"/>
                </a:solidFill>
              </a:rPr>
              <a:t>are </a:t>
            </a:r>
            <a:r>
              <a:rPr lang="en-US" sz="2000" dirty="0" smtClean="0">
                <a:solidFill>
                  <a:schemeClr val="bg1"/>
                </a:solidFill>
              </a:rPr>
              <a:t>of </a:t>
            </a:r>
            <a:r>
              <a:rPr lang="en-US" sz="2000" dirty="0" smtClean="0">
                <a:solidFill>
                  <a:schemeClr val="bg1"/>
                </a:solidFill>
              </a:rPr>
              <a:t>particularly high </a:t>
            </a:r>
            <a:r>
              <a:rPr lang="en-US" sz="2000" dirty="0" smtClean="0">
                <a:solidFill>
                  <a:schemeClr val="bg1"/>
                </a:solidFill>
              </a:rPr>
              <a:t>importance </a:t>
            </a:r>
          </a:p>
          <a:p>
            <a:pPr>
              <a:buNone/>
            </a:pPr>
            <a:endParaRPr lang="en-US" sz="18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762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dirty="0" smtClean="0">
                <a:solidFill>
                  <a:schemeClr val="bg1"/>
                </a:solidFill>
              </a:rPr>
              <a:t>Study Context</a:t>
            </a:r>
            <a:br>
              <a:rPr lang="en-US" sz="2400" b="1" dirty="0" smtClean="0">
                <a:solidFill>
                  <a:schemeClr val="bg1"/>
                </a:solidFill>
              </a:rPr>
            </a:br>
            <a:r>
              <a:rPr lang="en-US" sz="1600" b="1" dirty="0" smtClean="0">
                <a:solidFill>
                  <a:schemeClr val="bg1"/>
                </a:solidFill>
              </a:rPr>
              <a:t>(www.penguinscience.com)</a:t>
            </a:r>
          </a:p>
        </p:txBody>
      </p:sp>
      <p:sp>
        <p:nvSpPr>
          <p:cNvPr id="333827" name="Rectangle 3"/>
          <p:cNvSpPr>
            <a:spLocks noGrp="1" noChangeArrowheads="1"/>
          </p:cNvSpPr>
          <p:nvPr>
            <p:ph idx="1"/>
          </p:nvPr>
        </p:nvSpPr>
        <p:spPr bwMode="auto">
          <a:xfrm>
            <a:off x="574675" y="952500"/>
            <a:ext cx="7883525" cy="240982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000" dirty="0" smtClean="0">
                <a:solidFill>
                  <a:schemeClr val="bg1"/>
                </a:solidFill>
              </a:rPr>
              <a:t>Why do animals live where they live?</a:t>
            </a:r>
          </a:p>
          <a:p>
            <a:pPr eaLnBrk="1" hangingPunct="1">
              <a:lnSpc>
                <a:spcPct val="90000"/>
              </a:lnSpc>
              <a:buFontTx/>
              <a:buNone/>
            </a:pPr>
            <a:endParaRPr lang="en-US" sz="2000" dirty="0" smtClean="0">
              <a:solidFill>
                <a:schemeClr val="bg1"/>
              </a:solidFill>
            </a:endParaRPr>
          </a:p>
          <a:p>
            <a:pPr eaLnBrk="1" hangingPunct="1">
              <a:lnSpc>
                <a:spcPct val="90000"/>
              </a:lnSpc>
            </a:pPr>
            <a:r>
              <a:rPr lang="en-US" sz="2000" dirty="0" smtClean="0">
                <a:solidFill>
                  <a:schemeClr val="bg1"/>
                </a:solidFill>
              </a:rPr>
              <a:t>Our ability to study such fundamental questions in ecology is hampered by human activities in most places</a:t>
            </a:r>
          </a:p>
          <a:p>
            <a:pPr eaLnBrk="1" hangingPunct="1">
              <a:lnSpc>
                <a:spcPct val="90000"/>
              </a:lnSpc>
              <a:buFontTx/>
              <a:buNone/>
            </a:pPr>
            <a:endParaRPr lang="en-US" sz="2000" dirty="0" smtClean="0">
              <a:solidFill>
                <a:schemeClr val="bg1"/>
              </a:solidFill>
            </a:endParaRPr>
          </a:p>
          <a:p>
            <a:pPr eaLnBrk="1" hangingPunct="1">
              <a:lnSpc>
                <a:spcPct val="90000"/>
              </a:lnSpc>
            </a:pPr>
            <a:r>
              <a:rPr lang="en-US" sz="2000" dirty="0" smtClean="0">
                <a:solidFill>
                  <a:schemeClr val="bg1"/>
                </a:solidFill>
              </a:rPr>
              <a:t>Ross Sea provides a “base datum for normality” (Leopold 1949) – food web is still intact</a:t>
            </a:r>
          </a:p>
          <a:p>
            <a:pPr eaLnBrk="1" hangingPunct="1">
              <a:lnSpc>
                <a:spcPct val="90000"/>
              </a:lnSpc>
            </a:pPr>
            <a:endParaRPr lang="en-US" sz="2000" dirty="0" smtClean="0">
              <a:solidFill>
                <a:schemeClr val="bg1"/>
              </a:solidFill>
            </a:endParaRPr>
          </a:p>
        </p:txBody>
      </p:sp>
      <p:pic>
        <p:nvPicPr>
          <p:cNvPr id="26628" name="Picture 4" descr="super_hwy_landscape"/>
          <p:cNvPicPr>
            <a:picLocks noChangeAspect="1" noChangeArrowheads="1"/>
          </p:cNvPicPr>
          <p:nvPr/>
        </p:nvPicPr>
        <p:blipFill>
          <a:blip r:embed="rId3" cstate="print"/>
          <a:srcRect/>
          <a:stretch>
            <a:fillRect/>
          </a:stretch>
        </p:blipFill>
        <p:spPr bwMode="auto">
          <a:xfrm>
            <a:off x="38100" y="4806950"/>
            <a:ext cx="9144000" cy="2068513"/>
          </a:xfrm>
          <a:prstGeom prst="rect">
            <a:avLst/>
          </a:prstGeom>
          <a:noFill/>
          <a:ln w="9525">
            <a:noFill/>
            <a:miter lim="800000"/>
            <a:headEnd/>
            <a:tailEnd/>
          </a:ln>
        </p:spPr>
      </p:pic>
      <p:sp>
        <p:nvSpPr>
          <p:cNvPr id="5" name="TextBox 4"/>
          <p:cNvSpPr txBox="1"/>
          <p:nvPr/>
        </p:nvSpPr>
        <p:spPr>
          <a:xfrm>
            <a:off x="-28575" y="3402013"/>
            <a:ext cx="4276725" cy="400050"/>
          </a:xfrm>
          <a:prstGeom prst="rect">
            <a:avLst/>
          </a:prstGeom>
          <a:noFill/>
        </p:spPr>
        <p:txBody>
          <a:bodyPr>
            <a:spAutoFit/>
          </a:bodyPr>
          <a:lstStyle/>
          <a:p>
            <a:pPr>
              <a:defRPr/>
            </a:pPr>
            <a:r>
              <a:rPr lang="en-US" sz="2000" dirty="0">
                <a:latin typeface="+mn-lt"/>
              </a:rPr>
              <a:t>We get used to what we experience</a:t>
            </a:r>
            <a:endParaRPr lang="en-US" dirty="0"/>
          </a:p>
        </p:txBody>
      </p:sp>
      <p:sp>
        <p:nvSpPr>
          <p:cNvPr id="13" name="Right Arrow 12"/>
          <p:cNvSpPr>
            <a:spLocks noChangeArrowheads="1"/>
          </p:cNvSpPr>
          <p:nvPr/>
        </p:nvSpPr>
        <p:spPr bwMode="auto">
          <a:xfrm>
            <a:off x="4143375" y="3467100"/>
            <a:ext cx="361950" cy="266700"/>
          </a:xfrm>
          <a:prstGeom prst="rightArrow">
            <a:avLst>
              <a:gd name="adj1" fmla="val 50000"/>
              <a:gd name="adj2" fmla="val 50001"/>
            </a:avLst>
          </a:prstGeom>
          <a:solidFill>
            <a:schemeClr val="accent1"/>
          </a:solidFill>
          <a:ln w="9525" algn="ctr">
            <a:solidFill>
              <a:schemeClr val="tx1"/>
            </a:solidFill>
            <a:round/>
            <a:headEnd/>
            <a:tailEnd/>
          </a:ln>
        </p:spPr>
        <p:txBody>
          <a:bodyPr/>
          <a:lstStyle/>
          <a:p>
            <a:endParaRPr lang="en-US"/>
          </a:p>
        </p:txBody>
      </p:sp>
      <p:sp>
        <p:nvSpPr>
          <p:cNvPr id="14" name="TextBox 13"/>
          <p:cNvSpPr txBox="1"/>
          <p:nvPr/>
        </p:nvSpPr>
        <p:spPr>
          <a:xfrm>
            <a:off x="4457700" y="3400425"/>
            <a:ext cx="2295525" cy="400050"/>
          </a:xfrm>
          <a:prstGeom prst="rect">
            <a:avLst/>
          </a:prstGeom>
          <a:noFill/>
        </p:spPr>
        <p:txBody>
          <a:bodyPr>
            <a:spAutoFit/>
          </a:bodyPr>
          <a:lstStyle/>
          <a:p>
            <a:pPr>
              <a:defRPr/>
            </a:pPr>
            <a:r>
              <a:rPr lang="en-US" sz="2000" dirty="0">
                <a:latin typeface="+mn-lt"/>
              </a:rPr>
              <a:t>Baselines shift</a:t>
            </a:r>
            <a:endParaRPr lang="en-US" dirty="0"/>
          </a:p>
        </p:txBody>
      </p:sp>
      <p:sp>
        <p:nvSpPr>
          <p:cNvPr id="16" name="TextBox 15"/>
          <p:cNvSpPr txBox="1"/>
          <p:nvPr/>
        </p:nvSpPr>
        <p:spPr>
          <a:xfrm>
            <a:off x="6581775" y="3402013"/>
            <a:ext cx="2590800" cy="400050"/>
          </a:xfrm>
          <a:prstGeom prst="rect">
            <a:avLst/>
          </a:prstGeom>
          <a:noFill/>
        </p:spPr>
        <p:txBody>
          <a:bodyPr>
            <a:spAutoFit/>
          </a:bodyPr>
          <a:lstStyle/>
          <a:p>
            <a:pPr>
              <a:defRPr/>
            </a:pPr>
            <a:r>
              <a:rPr lang="en-US" sz="2000" dirty="0">
                <a:latin typeface="+mn-lt"/>
              </a:rPr>
              <a:t>Ecosystems degrade</a:t>
            </a:r>
            <a:endParaRPr lang="en-US" dirty="0"/>
          </a:p>
        </p:txBody>
      </p:sp>
      <p:sp>
        <p:nvSpPr>
          <p:cNvPr id="17" name="Right Arrow 16"/>
          <p:cNvSpPr>
            <a:spLocks noChangeArrowheads="1"/>
          </p:cNvSpPr>
          <p:nvPr/>
        </p:nvSpPr>
        <p:spPr bwMode="auto">
          <a:xfrm>
            <a:off x="6267450" y="3467100"/>
            <a:ext cx="361950" cy="266700"/>
          </a:xfrm>
          <a:prstGeom prst="rightArrow">
            <a:avLst>
              <a:gd name="adj1" fmla="val 50000"/>
              <a:gd name="adj2" fmla="val 50001"/>
            </a:avLst>
          </a:prstGeom>
          <a:solidFill>
            <a:schemeClr val="accent1"/>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38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38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2"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1000" fill="hold"/>
                                        <p:tgtEl>
                                          <p:spTgt spid="13"/>
                                        </p:tgtEl>
                                        <p:attrNameLst>
                                          <p:attrName>ppt_x</p:attrName>
                                        </p:attrNameLst>
                                      </p:cBhvr>
                                      <p:tavLst>
                                        <p:tav tm="0">
                                          <p:val>
                                            <p:strVal val="1+#ppt_w/2"/>
                                          </p:val>
                                        </p:tav>
                                        <p:tav tm="100000">
                                          <p:val>
                                            <p:strVal val="#ppt_x"/>
                                          </p:val>
                                        </p:tav>
                                      </p:tavLst>
                                    </p:anim>
                                    <p:anim calcmode="lin" valueType="num">
                                      <p:cBhvr additive="base">
                                        <p:cTn id="25" dur="1000" fill="hold"/>
                                        <p:tgtEl>
                                          <p:spTgt spid="13"/>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1+#ppt_w/2"/>
                                          </p:val>
                                        </p:tav>
                                        <p:tav tm="100000">
                                          <p:val>
                                            <p:strVal val="#ppt_x"/>
                                          </p:val>
                                        </p:tav>
                                      </p:tavLst>
                                    </p:anim>
                                    <p:anim calcmode="lin" valueType="num">
                                      <p:cBhvr additive="base">
                                        <p:cTn id="30" dur="1000" fill="hold"/>
                                        <p:tgtEl>
                                          <p:spTgt spid="1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1000" fill="hold"/>
                                        <p:tgtEl>
                                          <p:spTgt spid="17"/>
                                        </p:tgtEl>
                                        <p:attrNameLst>
                                          <p:attrName>ppt_x</p:attrName>
                                        </p:attrNameLst>
                                      </p:cBhvr>
                                      <p:tavLst>
                                        <p:tav tm="0">
                                          <p:val>
                                            <p:strVal val="1+#ppt_w/2"/>
                                          </p:val>
                                        </p:tav>
                                        <p:tav tm="100000">
                                          <p:val>
                                            <p:strVal val="#ppt_x"/>
                                          </p:val>
                                        </p:tav>
                                      </p:tavLst>
                                    </p:anim>
                                    <p:anim calcmode="lin" valueType="num">
                                      <p:cBhvr additive="base">
                                        <p:cTn id="35" dur="1000" fill="hold"/>
                                        <p:tgtEl>
                                          <p:spTgt spid="17"/>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1+#ppt_w/2"/>
                                          </p:val>
                                        </p:tav>
                                        <p:tav tm="100000">
                                          <p:val>
                                            <p:strVal val="#ppt_x"/>
                                          </p:val>
                                        </p:tav>
                                      </p:tavLst>
                                    </p:anim>
                                    <p:anim calcmode="lin" valueType="num">
                                      <p:cBhvr additive="base">
                                        <p:cTn id="40"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p:bldP spid="5" grpId="0"/>
      <p:bldP spid="13" grpId="0" animBg="1"/>
      <p:bldP spid="14" grpId="0"/>
      <p:bldP spid="16"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76200" y="173038"/>
            <a:ext cx="9067800" cy="830262"/>
          </a:xfrm>
          <a:prstGeom prst="rect">
            <a:avLst/>
          </a:prstGeom>
          <a:noFill/>
          <a:ln w="9525">
            <a:noFill/>
            <a:miter lim="800000"/>
            <a:headEnd/>
            <a:tailEnd/>
          </a:ln>
        </p:spPr>
        <p:txBody>
          <a:bodyPr>
            <a:spAutoFit/>
          </a:bodyPr>
          <a:lstStyle/>
          <a:p>
            <a:pPr algn="ctr"/>
            <a:r>
              <a:rPr lang="en-US" dirty="0">
                <a:latin typeface="Arial" charset="0"/>
              </a:rPr>
              <a:t>The most productive part of the southern ocean </a:t>
            </a:r>
          </a:p>
          <a:p>
            <a:pPr algn="ctr"/>
            <a:r>
              <a:rPr lang="en-US" dirty="0">
                <a:latin typeface="Arial" charset="0"/>
              </a:rPr>
              <a:t>(28% of total primary productivity)</a:t>
            </a:r>
          </a:p>
        </p:txBody>
      </p:sp>
      <p:sp>
        <p:nvSpPr>
          <p:cNvPr id="16387" name="Text Box 6"/>
          <p:cNvSpPr txBox="1">
            <a:spLocks noChangeArrowheads="1"/>
          </p:cNvSpPr>
          <p:nvPr/>
        </p:nvSpPr>
        <p:spPr bwMode="auto">
          <a:xfrm>
            <a:off x="4932363" y="6465888"/>
            <a:ext cx="3155950" cy="366712"/>
          </a:xfrm>
          <a:prstGeom prst="rect">
            <a:avLst/>
          </a:prstGeom>
          <a:noFill/>
          <a:ln w="9525">
            <a:noFill/>
            <a:miter lim="800000"/>
            <a:headEnd/>
            <a:tailEnd/>
          </a:ln>
        </p:spPr>
        <p:txBody>
          <a:bodyPr wrap="none">
            <a:spAutoFit/>
          </a:bodyPr>
          <a:lstStyle/>
          <a:p>
            <a:r>
              <a:rPr lang="en-US" sz="1800" i="1">
                <a:solidFill>
                  <a:schemeClr val="tx1"/>
                </a:solidFill>
                <a:latin typeface="Arial" charset="0"/>
              </a:rPr>
              <a:t>From Smetacek &amp; Nicol 2005</a:t>
            </a:r>
          </a:p>
        </p:txBody>
      </p:sp>
      <p:sp>
        <p:nvSpPr>
          <p:cNvPr id="16388" name="AutoShape 7"/>
          <p:cNvSpPr>
            <a:spLocks noChangeArrowheads="1"/>
          </p:cNvSpPr>
          <p:nvPr/>
        </p:nvSpPr>
        <p:spPr bwMode="auto">
          <a:xfrm rot="-2377296">
            <a:off x="4086225" y="4143375"/>
            <a:ext cx="976313" cy="485775"/>
          </a:xfrm>
          <a:prstGeom prst="leftArrow">
            <a:avLst>
              <a:gd name="adj1" fmla="val 50000"/>
              <a:gd name="adj2" fmla="val 50245"/>
            </a:avLst>
          </a:prstGeom>
          <a:solidFill>
            <a:schemeClr val="tx1"/>
          </a:solidFill>
          <a:ln w="9525">
            <a:solidFill>
              <a:schemeClr val="tx1"/>
            </a:solidFill>
            <a:miter lim="800000"/>
            <a:headEnd/>
            <a:tailEnd/>
          </a:ln>
        </p:spPr>
        <p:txBody>
          <a:bodyPr wrap="none" anchor="ctr"/>
          <a:lstStyle/>
          <a:p>
            <a:endParaRPr lang="en-US"/>
          </a:p>
        </p:txBody>
      </p:sp>
      <p:pic>
        <p:nvPicPr>
          <p:cNvPr id="16389" name="Picture 2"/>
          <p:cNvPicPr>
            <a:picLocks noChangeAspect="1" noChangeArrowheads="1"/>
          </p:cNvPicPr>
          <p:nvPr/>
        </p:nvPicPr>
        <p:blipFill>
          <a:blip r:embed="rId2" cstate="print"/>
          <a:srcRect/>
          <a:stretch>
            <a:fillRect/>
          </a:stretch>
        </p:blipFill>
        <p:spPr bwMode="auto">
          <a:xfrm>
            <a:off x="1333500" y="1000125"/>
            <a:ext cx="6621463" cy="5575300"/>
          </a:xfrm>
          <a:prstGeom prst="rect">
            <a:avLst/>
          </a:prstGeom>
          <a:noFill/>
          <a:ln w="9525">
            <a:noFill/>
            <a:miter lim="800000"/>
            <a:headEnd/>
            <a:tailEnd/>
          </a:ln>
        </p:spPr>
      </p:pic>
      <p:sp>
        <p:nvSpPr>
          <p:cNvPr id="16391" name="Text Box 3"/>
          <p:cNvSpPr txBox="1">
            <a:spLocks noChangeArrowheads="1"/>
          </p:cNvSpPr>
          <p:nvPr/>
        </p:nvSpPr>
        <p:spPr bwMode="auto">
          <a:xfrm rot="-5400000">
            <a:off x="6498431" y="3326607"/>
            <a:ext cx="2449513" cy="400050"/>
          </a:xfrm>
          <a:prstGeom prst="rect">
            <a:avLst/>
          </a:prstGeom>
          <a:noFill/>
          <a:ln w="9525">
            <a:noFill/>
            <a:miter lim="800000"/>
            <a:headEnd/>
            <a:tailEnd/>
          </a:ln>
        </p:spPr>
        <p:txBody>
          <a:bodyPr wrap="none">
            <a:spAutoFit/>
          </a:bodyPr>
          <a:lstStyle/>
          <a:p>
            <a:r>
              <a:rPr lang="en-US" sz="2000" b="1">
                <a:solidFill>
                  <a:schemeClr val="tx1"/>
                </a:solidFill>
              </a:rPr>
              <a:t>Chlorophyll  mg /m</a:t>
            </a:r>
            <a:r>
              <a:rPr lang="en-US" sz="2000" b="1" baseline="30000">
                <a:solidFill>
                  <a:schemeClr val="tx1"/>
                </a:solidFill>
              </a:rPr>
              <a:t>3</a:t>
            </a:r>
          </a:p>
        </p:txBody>
      </p:sp>
      <p:pic>
        <p:nvPicPr>
          <p:cNvPr id="10" name="Picture 2"/>
          <p:cNvPicPr>
            <a:picLocks noChangeAspect="1" noChangeArrowheads="1"/>
          </p:cNvPicPr>
          <p:nvPr/>
        </p:nvPicPr>
        <p:blipFill>
          <a:blip r:embed="rId2" cstate="print"/>
          <a:srcRect r="18009"/>
          <a:stretch>
            <a:fillRect/>
          </a:stretch>
        </p:blipFill>
        <p:spPr bwMode="auto">
          <a:xfrm rot="10800000">
            <a:off x="1344232" y="1010857"/>
            <a:ext cx="5428976" cy="5575300"/>
          </a:xfrm>
          <a:prstGeom prst="rect">
            <a:avLst/>
          </a:prstGeom>
          <a:noFill/>
          <a:ln w="9525">
            <a:noFill/>
            <a:miter lim="800000"/>
            <a:headEnd/>
            <a:tailEnd/>
          </a:ln>
        </p:spPr>
      </p:pic>
      <p:cxnSp>
        <p:nvCxnSpPr>
          <p:cNvPr id="16392" name="Straight Arrow Connector 9"/>
          <p:cNvCxnSpPr>
            <a:cxnSpLocks noChangeShapeType="1"/>
          </p:cNvCxnSpPr>
          <p:nvPr/>
        </p:nvCxnSpPr>
        <p:spPr bwMode="auto">
          <a:xfrm rot="16200000" flipV="1">
            <a:off x="3687918" y="3408340"/>
            <a:ext cx="481752" cy="1476"/>
          </a:xfrm>
          <a:prstGeom prst="straightConnector1">
            <a:avLst/>
          </a:prstGeom>
          <a:noFill/>
          <a:ln w="38100" algn="ctr">
            <a:solidFill>
              <a:srgbClr val="FF0000"/>
            </a:solidFill>
            <a:round/>
            <a:headEnd/>
            <a:tailEnd type="arrow" w="med" len="med"/>
          </a:ln>
        </p:spPr>
      </p:cxnSp>
      <p:sp>
        <p:nvSpPr>
          <p:cNvPr id="16390" name="Text Box 10"/>
          <p:cNvSpPr txBox="1">
            <a:spLocks noChangeArrowheads="1"/>
          </p:cNvSpPr>
          <p:nvPr/>
        </p:nvSpPr>
        <p:spPr bwMode="auto">
          <a:xfrm>
            <a:off x="1307563" y="6253527"/>
            <a:ext cx="5024132" cy="400110"/>
          </a:xfrm>
          <a:prstGeom prst="rect">
            <a:avLst/>
          </a:prstGeom>
          <a:noFill/>
          <a:ln w="9525">
            <a:noFill/>
            <a:miter lim="800000"/>
            <a:headEnd/>
            <a:tailEnd/>
          </a:ln>
        </p:spPr>
        <p:txBody>
          <a:bodyPr wrap="none">
            <a:spAutoFit/>
          </a:bodyPr>
          <a:lstStyle/>
          <a:p>
            <a:r>
              <a:rPr lang="en-US" sz="2000" b="1" i="1" dirty="0">
                <a:solidFill>
                  <a:schemeClr val="tx1"/>
                </a:solidFill>
                <a:latin typeface="+mj-lt"/>
              </a:rPr>
              <a:t>Arrigo et al. 1998;Smith &amp; </a:t>
            </a:r>
            <a:r>
              <a:rPr lang="en-US" sz="2000" b="1" i="1" dirty="0" err="1">
                <a:solidFill>
                  <a:schemeClr val="tx1"/>
                </a:solidFill>
                <a:latin typeface="+mj-lt"/>
              </a:rPr>
              <a:t>Comiso</a:t>
            </a:r>
            <a:r>
              <a:rPr lang="en-US" sz="2000" b="1" i="1" dirty="0">
                <a:solidFill>
                  <a:schemeClr val="tx1"/>
                </a:solidFill>
                <a:latin typeface="+mj-lt"/>
              </a:rPr>
              <a:t> 2008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823913" y="260350"/>
            <a:ext cx="7964487" cy="2554545"/>
          </a:xfrm>
          <a:prstGeom prst="rect">
            <a:avLst/>
          </a:prstGeom>
          <a:noFill/>
          <a:ln w="9525">
            <a:noFill/>
            <a:miter lim="800000"/>
            <a:headEnd/>
            <a:tailEnd/>
          </a:ln>
        </p:spPr>
        <p:txBody>
          <a:bodyPr wrap="square">
            <a:spAutoFit/>
          </a:bodyPr>
          <a:lstStyle/>
          <a:p>
            <a:pPr marL="457200" indent="-457200">
              <a:buFontTx/>
              <a:buChar char="•"/>
            </a:pPr>
            <a:r>
              <a:rPr lang="en-US" sz="2000" dirty="0">
                <a:latin typeface="Arial" charset="0"/>
              </a:rPr>
              <a:t>The diatoms are relatively </a:t>
            </a:r>
            <a:r>
              <a:rPr lang="en-US" sz="2000" dirty="0" err="1">
                <a:latin typeface="Arial" charset="0"/>
              </a:rPr>
              <a:t>ungrazed</a:t>
            </a:r>
            <a:r>
              <a:rPr lang="en-US" sz="2000" dirty="0">
                <a:latin typeface="Arial" charset="0"/>
              </a:rPr>
              <a:t>  in the Ross Sea</a:t>
            </a:r>
          </a:p>
          <a:p>
            <a:pPr marL="457200" indent="-457200">
              <a:buFontTx/>
              <a:buChar char="•"/>
            </a:pPr>
            <a:endParaRPr lang="en-US" sz="2000" dirty="0">
              <a:latin typeface="Arial" charset="0"/>
            </a:endParaRPr>
          </a:p>
          <a:p>
            <a:pPr marL="457200" indent="-457200">
              <a:buFontTx/>
              <a:buChar char="•"/>
            </a:pPr>
            <a:r>
              <a:rPr lang="en-US" sz="2000" dirty="0">
                <a:latin typeface="Arial" charset="0"/>
              </a:rPr>
              <a:t>Meaning krill numbers are lower than expected – why?</a:t>
            </a:r>
          </a:p>
          <a:p>
            <a:pPr marL="457200" indent="-457200">
              <a:buFontTx/>
              <a:buChar char="•"/>
            </a:pPr>
            <a:endParaRPr lang="en-US" sz="2000" dirty="0">
              <a:latin typeface="Arial" charset="0"/>
            </a:endParaRPr>
          </a:p>
          <a:p>
            <a:pPr marL="457200" indent="-457200">
              <a:buFontTx/>
              <a:buChar char="•"/>
            </a:pPr>
            <a:r>
              <a:rPr lang="en-US" sz="2000" dirty="0">
                <a:latin typeface="Arial" charset="0"/>
              </a:rPr>
              <a:t>Fish, whales, and birds act together to keep system in </a:t>
            </a:r>
            <a:r>
              <a:rPr lang="en-US" sz="2000" dirty="0" smtClean="0">
                <a:latin typeface="Arial" charset="0"/>
              </a:rPr>
              <a:t>balance?</a:t>
            </a:r>
            <a:endParaRPr lang="en-US" sz="2000" dirty="0">
              <a:latin typeface="Arial" charset="0"/>
            </a:endParaRPr>
          </a:p>
          <a:p>
            <a:pPr marL="457200" indent="-457200">
              <a:buFontTx/>
              <a:buChar char="•"/>
            </a:pPr>
            <a:endParaRPr lang="en-US" sz="2000" dirty="0">
              <a:latin typeface="Arial" charset="0"/>
            </a:endParaRPr>
          </a:p>
          <a:p>
            <a:pPr marL="457200" indent="-457200">
              <a:buFontTx/>
              <a:buChar char="•"/>
            </a:pPr>
            <a:endParaRPr lang="en-US" sz="2000" dirty="0">
              <a:latin typeface="Arial" charset="0"/>
            </a:endParaRPr>
          </a:p>
          <a:p>
            <a:pPr marL="457200" indent="-457200">
              <a:buFontTx/>
              <a:buChar char="•"/>
            </a:pPr>
            <a:endParaRPr lang="en-US" sz="2000" dirty="0">
              <a:latin typeface="Arial" charset="0"/>
            </a:endParaRPr>
          </a:p>
        </p:txBody>
      </p:sp>
      <p:grpSp>
        <p:nvGrpSpPr>
          <p:cNvPr id="2" name="Group 23"/>
          <p:cNvGrpSpPr>
            <a:grpSpLocks/>
          </p:cNvGrpSpPr>
          <p:nvPr/>
        </p:nvGrpSpPr>
        <p:grpSpPr bwMode="auto">
          <a:xfrm>
            <a:off x="2422525" y="2084388"/>
            <a:ext cx="5029200" cy="3887787"/>
            <a:chOff x="3319" y="1632"/>
            <a:chExt cx="2729" cy="1880"/>
          </a:xfrm>
        </p:grpSpPr>
        <p:sp>
          <p:nvSpPr>
            <p:cNvPr id="24586" name="Text Box 6"/>
            <p:cNvSpPr txBox="1">
              <a:spLocks noChangeArrowheads="1"/>
            </p:cNvSpPr>
            <p:nvPr/>
          </p:nvSpPr>
          <p:spPr bwMode="auto">
            <a:xfrm>
              <a:off x="3384" y="1991"/>
              <a:ext cx="1056" cy="178"/>
            </a:xfrm>
            <a:prstGeom prst="rect">
              <a:avLst/>
            </a:prstGeom>
            <a:noFill/>
            <a:ln w="9525">
              <a:noFill/>
              <a:miter lim="800000"/>
              <a:headEnd/>
              <a:tailEnd/>
            </a:ln>
          </p:spPr>
          <p:txBody>
            <a:bodyPr>
              <a:spAutoFit/>
            </a:bodyPr>
            <a:lstStyle/>
            <a:p>
              <a:pPr>
                <a:spcBef>
                  <a:spcPct val="50000"/>
                </a:spcBef>
              </a:pPr>
              <a:r>
                <a:rPr lang="en-US" sz="1800">
                  <a:latin typeface="Arial" charset="0"/>
                </a:rPr>
                <a:t>Minke whales</a:t>
              </a:r>
            </a:p>
          </p:txBody>
        </p:sp>
        <p:sp>
          <p:nvSpPr>
            <p:cNvPr id="24587" name="Text Box 7"/>
            <p:cNvSpPr txBox="1">
              <a:spLocks noChangeArrowheads="1"/>
            </p:cNvSpPr>
            <p:nvPr/>
          </p:nvSpPr>
          <p:spPr bwMode="auto">
            <a:xfrm>
              <a:off x="4800" y="1991"/>
              <a:ext cx="1056" cy="313"/>
            </a:xfrm>
            <a:prstGeom prst="rect">
              <a:avLst/>
            </a:prstGeom>
            <a:noFill/>
            <a:ln w="9525">
              <a:noFill/>
              <a:miter lim="800000"/>
              <a:headEnd/>
              <a:tailEnd/>
            </a:ln>
          </p:spPr>
          <p:txBody>
            <a:bodyPr>
              <a:spAutoFit/>
            </a:bodyPr>
            <a:lstStyle/>
            <a:p>
              <a:pPr>
                <a:spcBef>
                  <a:spcPct val="50000"/>
                </a:spcBef>
              </a:pPr>
              <a:r>
                <a:rPr lang="en-US" sz="1800">
                  <a:latin typeface="Arial" charset="0"/>
                </a:rPr>
                <a:t>killer whales &amp; Weddell seals</a:t>
              </a:r>
            </a:p>
          </p:txBody>
        </p:sp>
        <p:sp>
          <p:nvSpPr>
            <p:cNvPr id="24588" name="Text Box 8"/>
            <p:cNvSpPr txBox="1">
              <a:spLocks noChangeArrowheads="1"/>
            </p:cNvSpPr>
            <p:nvPr/>
          </p:nvSpPr>
          <p:spPr bwMode="auto">
            <a:xfrm>
              <a:off x="4992" y="3335"/>
              <a:ext cx="1056" cy="177"/>
            </a:xfrm>
            <a:prstGeom prst="rect">
              <a:avLst/>
            </a:prstGeom>
            <a:noFill/>
            <a:ln w="9525">
              <a:noFill/>
              <a:miter lim="800000"/>
              <a:headEnd/>
              <a:tailEnd/>
            </a:ln>
          </p:spPr>
          <p:txBody>
            <a:bodyPr>
              <a:spAutoFit/>
            </a:bodyPr>
            <a:lstStyle/>
            <a:p>
              <a:pPr>
                <a:spcBef>
                  <a:spcPct val="50000"/>
                </a:spcBef>
              </a:pPr>
              <a:r>
                <a:rPr lang="en-US" sz="1800">
                  <a:latin typeface="Arial" charset="0"/>
                </a:rPr>
                <a:t>toothfish</a:t>
              </a:r>
            </a:p>
          </p:txBody>
        </p:sp>
        <p:sp>
          <p:nvSpPr>
            <p:cNvPr id="24589" name="Text Box 9"/>
            <p:cNvSpPr txBox="1">
              <a:spLocks noChangeArrowheads="1"/>
            </p:cNvSpPr>
            <p:nvPr/>
          </p:nvSpPr>
          <p:spPr bwMode="auto">
            <a:xfrm>
              <a:off x="3336" y="3335"/>
              <a:ext cx="1200" cy="177"/>
            </a:xfrm>
            <a:prstGeom prst="rect">
              <a:avLst/>
            </a:prstGeom>
            <a:noFill/>
            <a:ln w="9525">
              <a:noFill/>
              <a:miter lim="800000"/>
              <a:headEnd/>
              <a:tailEnd/>
            </a:ln>
          </p:spPr>
          <p:txBody>
            <a:bodyPr>
              <a:spAutoFit/>
            </a:bodyPr>
            <a:lstStyle/>
            <a:p>
              <a:pPr>
                <a:spcBef>
                  <a:spcPct val="50000"/>
                </a:spcBef>
              </a:pPr>
              <a:r>
                <a:rPr lang="en-US" sz="1800">
                  <a:latin typeface="Arial" charset="0"/>
                </a:rPr>
                <a:t>Penguins</a:t>
              </a:r>
            </a:p>
          </p:txBody>
        </p:sp>
        <p:sp>
          <p:nvSpPr>
            <p:cNvPr id="24590" name="Text Box 10"/>
            <p:cNvSpPr txBox="1">
              <a:spLocks noChangeArrowheads="1"/>
            </p:cNvSpPr>
            <p:nvPr/>
          </p:nvSpPr>
          <p:spPr bwMode="auto">
            <a:xfrm>
              <a:off x="3319" y="2663"/>
              <a:ext cx="1056" cy="177"/>
            </a:xfrm>
            <a:prstGeom prst="rect">
              <a:avLst/>
            </a:prstGeom>
            <a:noFill/>
            <a:ln w="9525">
              <a:noFill/>
              <a:miter lim="800000"/>
              <a:headEnd/>
              <a:tailEnd/>
            </a:ln>
          </p:spPr>
          <p:txBody>
            <a:bodyPr>
              <a:spAutoFit/>
            </a:bodyPr>
            <a:lstStyle/>
            <a:p>
              <a:pPr>
                <a:spcBef>
                  <a:spcPct val="50000"/>
                </a:spcBef>
              </a:pPr>
              <a:r>
                <a:rPr lang="en-US" sz="1800">
                  <a:latin typeface="Arial" charset="0"/>
                </a:rPr>
                <a:t>silverfish</a:t>
              </a:r>
            </a:p>
          </p:txBody>
        </p:sp>
        <p:sp>
          <p:nvSpPr>
            <p:cNvPr id="24591" name="Text Box 11"/>
            <p:cNvSpPr txBox="1">
              <a:spLocks noChangeArrowheads="1"/>
            </p:cNvSpPr>
            <p:nvPr/>
          </p:nvSpPr>
          <p:spPr bwMode="auto">
            <a:xfrm>
              <a:off x="4176" y="2664"/>
              <a:ext cx="1056" cy="177"/>
            </a:xfrm>
            <a:prstGeom prst="rect">
              <a:avLst/>
            </a:prstGeom>
            <a:noFill/>
            <a:ln w="9525">
              <a:noFill/>
              <a:miter lim="800000"/>
              <a:headEnd/>
              <a:tailEnd/>
            </a:ln>
          </p:spPr>
          <p:txBody>
            <a:bodyPr>
              <a:spAutoFit/>
            </a:bodyPr>
            <a:lstStyle/>
            <a:p>
              <a:pPr>
                <a:spcBef>
                  <a:spcPct val="50000"/>
                </a:spcBef>
              </a:pPr>
              <a:r>
                <a:rPr lang="en-US" sz="1800">
                  <a:latin typeface="Arial" charset="0"/>
                </a:rPr>
                <a:t>krill</a:t>
              </a:r>
            </a:p>
          </p:txBody>
        </p:sp>
        <p:sp>
          <p:nvSpPr>
            <p:cNvPr id="24592" name="Line 12"/>
            <p:cNvSpPr>
              <a:spLocks noChangeShapeType="1"/>
            </p:cNvSpPr>
            <p:nvPr/>
          </p:nvSpPr>
          <p:spPr bwMode="auto">
            <a:xfrm flipV="1">
              <a:off x="3816" y="2928"/>
              <a:ext cx="0" cy="384"/>
            </a:xfrm>
            <a:prstGeom prst="line">
              <a:avLst/>
            </a:prstGeom>
            <a:noFill/>
            <a:ln w="38100">
              <a:solidFill>
                <a:schemeClr val="bg1"/>
              </a:solidFill>
              <a:round/>
              <a:headEnd/>
              <a:tailEnd type="triangle" w="med" len="med"/>
            </a:ln>
          </p:spPr>
          <p:txBody>
            <a:bodyPr/>
            <a:lstStyle/>
            <a:p>
              <a:endParaRPr lang="en-US"/>
            </a:p>
          </p:txBody>
        </p:sp>
        <p:sp>
          <p:nvSpPr>
            <p:cNvPr id="24593" name="Line 13"/>
            <p:cNvSpPr>
              <a:spLocks noChangeShapeType="1"/>
            </p:cNvSpPr>
            <p:nvPr/>
          </p:nvSpPr>
          <p:spPr bwMode="auto">
            <a:xfrm flipV="1">
              <a:off x="3864" y="2928"/>
              <a:ext cx="480" cy="384"/>
            </a:xfrm>
            <a:prstGeom prst="line">
              <a:avLst/>
            </a:prstGeom>
            <a:noFill/>
            <a:ln w="38100">
              <a:solidFill>
                <a:schemeClr val="bg1"/>
              </a:solidFill>
              <a:round/>
              <a:headEnd/>
              <a:tailEnd type="triangle" w="med" len="med"/>
            </a:ln>
          </p:spPr>
          <p:txBody>
            <a:bodyPr/>
            <a:lstStyle/>
            <a:p>
              <a:endParaRPr lang="en-US"/>
            </a:p>
          </p:txBody>
        </p:sp>
        <p:sp>
          <p:nvSpPr>
            <p:cNvPr id="24594" name="Line 14"/>
            <p:cNvSpPr>
              <a:spLocks noChangeShapeType="1"/>
            </p:cNvSpPr>
            <p:nvPr/>
          </p:nvSpPr>
          <p:spPr bwMode="auto">
            <a:xfrm flipH="1" flipV="1">
              <a:off x="3912" y="2928"/>
              <a:ext cx="1080" cy="432"/>
            </a:xfrm>
            <a:prstGeom prst="line">
              <a:avLst/>
            </a:prstGeom>
            <a:noFill/>
            <a:ln w="38100">
              <a:solidFill>
                <a:schemeClr val="bg1"/>
              </a:solidFill>
              <a:round/>
              <a:headEnd/>
              <a:tailEnd type="triangle" w="med" len="med"/>
            </a:ln>
          </p:spPr>
          <p:txBody>
            <a:bodyPr/>
            <a:lstStyle/>
            <a:p>
              <a:endParaRPr lang="en-US"/>
            </a:p>
          </p:txBody>
        </p:sp>
        <p:sp>
          <p:nvSpPr>
            <p:cNvPr id="24595" name="Line 15"/>
            <p:cNvSpPr>
              <a:spLocks noChangeShapeType="1"/>
            </p:cNvSpPr>
            <p:nvPr/>
          </p:nvSpPr>
          <p:spPr bwMode="auto">
            <a:xfrm>
              <a:off x="3920" y="2760"/>
              <a:ext cx="192" cy="0"/>
            </a:xfrm>
            <a:prstGeom prst="line">
              <a:avLst/>
            </a:prstGeom>
            <a:noFill/>
            <a:ln w="38100">
              <a:solidFill>
                <a:schemeClr val="bg1"/>
              </a:solidFill>
              <a:round/>
              <a:headEnd/>
              <a:tailEnd type="triangle" w="med" len="med"/>
            </a:ln>
          </p:spPr>
          <p:txBody>
            <a:bodyPr/>
            <a:lstStyle/>
            <a:p>
              <a:endParaRPr lang="en-US"/>
            </a:p>
          </p:txBody>
        </p:sp>
        <p:sp>
          <p:nvSpPr>
            <p:cNvPr id="24596" name="Line 16"/>
            <p:cNvSpPr>
              <a:spLocks noChangeShapeType="1"/>
            </p:cNvSpPr>
            <p:nvPr/>
          </p:nvSpPr>
          <p:spPr bwMode="auto">
            <a:xfrm flipH="1">
              <a:off x="3816" y="2304"/>
              <a:ext cx="48" cy="336"/>
            </a:xfrm>
            <a:prstGeom prst="line">
              <a:avLst/>
            </a:prstGeom>
            <a:noFill/>
            <a:ln w="38100">
              <a:solidFill>
                <a:schemeClr val="bg1"/>
              </a:solidFill>
              <a:round/>
              <a:headEnd/>
              <a:tailEnd type="triangle" w="med" len="med"/>
            </a:ln>
          </p:spPr>
          <p:txBody>
            <a:bodyPr/>
            <a:lstStyle/>
            <a:p>
              <a:endParaRPr lang="en-US"/>
            </a:p>
          </p:txBody>
        </p:sp>
        <p:sp>
          <p:nvSpPr>
            <p:cNvPr id="24597" name="Line 17"/>
            <p:cNvSpPr>
              <a:spLocks noChangeShapeType="1"/>
            </p:cNvSpPr>
            <p:nvPr/>
          </p:nvSpPr>
          <p:spPr bwMode="auto">
            <a:xfrm>
              <a:off x="3984" y="2231"/>
              <a:ext cx="384" cy="409"/>
            </a:xfrm>
            <a:prstGeom prst="line">
              <a:avLst/>
            </a:prstGeom>
            <a:noFill/>
            <a:ln w="38100">
              <a:solidFill>
                <a:schemeClr val="bg1"/>
              </a:solidFill>
              <a:round/>
              <a:headEnd/>
              <a:tailEnd type="triangle" w="med" len="med"/>
            </a:ln>
          </p:spPr>
          <p:txBody>
            <a:bodyPr/>
            <a:lstStyle/>
            <a:p>
              <a:endParaRPr lang="en-US"/>
            </a:p>
          </p:txBody>
        </p:sp>
        <p:sp>
          <p:nvSpPr>
            <p:cNvPr id="24598" name="Line 18"/>
            <p:cNvSpPr>
              <a:spLocks noChangeShapeType="1"/>
            </p:cNvSpPr>
            <p:nvPr/>
          </p:nvSpPr>
          <p:spPr bwMode="auto">
            <a:xfrm>
              <a:off x="5472" y="2279"/>
              <a:ext cx="0" cy="1008"/>
            </a:xfrm>
            <a:prstGeom prst="line">
              <a:avLst/>
            </a:prstGeom>
            <a:noFill/>
            <a:ln w="38100">
              <a:solidFill>
                <a:schemeClr val="bg1"/>
              </a:solidFill>
              <a:round/>
              <a:headEnd/>
              <a:tailEnd type="triangle" w="med" len="med"/>
            </a:ln>
          </p:spPr>
          <p:txBody>
            <a:bodyPr/>
            <a:lstStyle/>
            <a:p>
              <a:endParaRPr lang="en-US"/>
            </a:p>
          </p:txBody>
        </p:sp>
        <p:sp>
          <p:nvSpPr>
            <p:cNvPr id="24599" name="Line 19"/>
            <p:cNvSpPr>
              <a:spLocks noChangeShapeType="1"/>
            </p:cNvSpPr>
            <p:nvPr/>
          </p:nvSpPr>
          <p:spPr bwMode="auto">
            <a:xfrm flipH="1">
              <a:off x="3912" y="2231"/>
              <a:ext cx="912" cy="409"/>
            </a:xfrm>
            <a:prstGeom prst="line">
              <a:avLst/>
            </a:prstGeom>
            <a:noFill/>
            <a:ln w="38100">
              <a:solidFill>
                <a:schemeClr val="bg1"/>
              </a:solidFill>
              <a:prstDash val="dash"/>
              <a:round/>
              <a:headEnd/>
              <a:tailEnd type="triangle" w="med" len="med"/>
            </a:ln>
          </p:spPr>
          <p:txBody>
            <a:bodyPr/>
            <a:lstStyle/>
            <a:p>
              <a:endParaRPr lang="en-US"/>
            </a:p>
          </p:txBody>
        </p:sp>
        <p:sp>
          <p:nvSpPr>
            <p:cNvPr id="24600" name="Text Box 20"/>
            <p:cNvSpPr txBox="1">
              <a:spLocks noChangeArrowheads="1"/>
            </p:cNvSpPr>
            <p:nvPr/>
          </p:nvSpPr>
          <p:spPr bwMode="auto">
            <a:xfrm>
              <a:off x="3874" y="1632"/>
              <a:ext cx="1241" cy="221"/>
            </a:xfrm>
            <a:prstGeom prst="rect">
              <a:avLst/>
            </a:prstGeom>
            <a:noFill/>
            <a:ln w="9525">
              <a:noFill/>
              <a:miter lim="800000"/>
              <a:headEnd/>
              <a:tailEnd/>
            </a:ln>
          </p:spPr>
          <p:txBody>
            <a:bodyPr wrap="none">
              <a:spAutoFit/>
            </a:bodyPr>
            <a:lstStyle/>
            <a:p>
              <a:r>
                <a:rPr lang="en-US" i="1">
                  <a:latin typeface="Arial" charset="0"/>
                </a:rPr>
                <a:t>Who eats who?</a:t>
              </a:r>
            </a:p>
          </p:txBody>
        </p:sp>
        <p:sp>
          <p:nvSpPr>
            <p:cNvPr id="24601" name="Text Box 21"/>
            <p:cNvSpPr txBox="1">
              <a:spLocks noChangeArrowheads="1"/>
            </p:cNvSpPr>
            <p:nvPr/>
          </p:nvSpPr>
          <p:spPr bwMode="auto">
            <a:xfrm>
              <a:off x="4783" y="2664"/>
              <a:ext cx="1056" cy="177"/>
            </a:xfrm>
            <a:prstGeom prst="rect">
              <a:avLst/>
            </a:prstGeom>
            <a:noFill/>
            <a:ln w="9525">
              <a:noFill/>
              <a:miter lim="800000"/>
              <a:headEnd/>
              <a:tailEnd/>
            </a:ln>
          </p:spPr>
          <p:txBody>
            <a:bodyPr>
              <a:spAutoFit/>
            </a:bodyPr>
            <a:lstStyle/>
            <a:p>
              <a:pPr>
                <a:spcBef>
                  <a:spcPct val="50000"/>
                </a:spcBef>
              </a:pPr>
              <a:r>
                <a:rPr lang="en-US" sz="1800">
                  <a:latin typeface="Arial" charset="0"/>
                </a:rPr>
                <a:t>diatoms</a:t>
              </a:r>
            </a:p>
          </p:txBody>
        </p:sp>
        <p:sp>
          <p:nvSpPr>
            <p:cNvPr id="24602" name="Line 22"/>
            <p:cNvSpPr>
              <a:spLocks noChangeShapeType="1"/>
            </p:cNvSpPr>
            <p:nvPr/>
          </p:nvSpPr>
          <p:spPr bwMode="auto">
            <a:xfrm>
              <a:off x="4510" y="2760"/>
              <a:ext cx="192" cy="0"/>
            </a:xfrm>
            <a:prstGeom prst="line">
              <a:avLst/>
            </a:prstGeom>
            <a:noFill/>
            <a:ln w="38100">
              <a:solidFill>
                <a:schemeClr val="bg1"/>
              </a:solidFill>
              <a:round/>
              <a:headEnd/>
              <a:tailEnd type="triangle" w="med" len="med"/>
            </a:ln>
          </p:spPr>
          <p:txBody>
            <a:bodyPr/>
            <a:lstStyle/>
            <a:p>
              <a:endParaRPr lang="en-US"/>
            </a:p>
          </p:txBody>
        </p:sp>
      </p:grpSp>
      <p:pic>
        <p:nvPicPr>
          <p:cNvPr id="24580" name="Picture 24" descr="Silverfish"/>
          <p:cNvPicPr>
            <a:picLocks noChangeAspect="1" noChangeArrowheads="1"/>
          </p:cNvPicPr>
          <p:nvPr/>
        </p:nvPicPr>
        <p:blipFill>
          <a:blip r:embed="rId3" cstate="print"/>
          <a:srcRect/>
          <a:stretch>
            <a:fillRect/>
          </a:stretch>
        </p:blipFill>
        <p:spPr bwMode="auto">
          <a:xfrm>
            <a:off x="579438" y="3952875"/>
            <a:ext cx="1527175" cy="915988"/>
          </a:xfrm>
          <a:prstGeom prst="rect">
            <a:avLst/>
          </a:prstGeom>
          <a:noFill/>
          <a:ln w="9525">
            <a:noFill/>
            <a:miter lim="800000"/>
            <a:headEnd/>
            <a:tailEnd/>
          </a:ln>
        </p:spPr>
      </p:pic>
      <p:pic>
        <p:nvPicPr>
          <p:cNvPr id="24581" name="Picture 25" descr="Antarctictoothfish"/>
          <p:cNvPicPr>
            <a:picLocks noChangeAspect="1" noChangeArrowheads="1"/>
          </p:cNvPicPr>
          <p:nvPr/>
        </p:nvPicPr>
        <p:blipFill>
          <a:blip r:embed="rId4" cstate="print"/>
          <a:srcRect/>
          <a:stretch>
            <a:fillRect/>
          </a:stretch>
        </p:blipFill>
        <p:spPr bwMode="auto">
          <a:xfrm>
            <a:off x="7045325" y="5178425"/>
            <a:ext cx="1554163" cy="1544638"/>
          </a:xfrm>
          <a:prstGeom prst="rect">
            <a:avLst/>
          </a:prstGeom>
          <a:noFill/>
          <a:ln w="9525">
            <a:noFill/>
            <a:miter lim="800000"/>
            <a:headEnd/>
            <a:tailEnd/>
          </a:ln>
        </p:spPr>
      </p:pic>
      <p:pic>
        <p:nvPicPr>
          <p:cNvPr id="24582" name="Picture 26" descr="lhv-pair-1"/>
          <p:cNvPicPr>
            <a:picLocks noChangeAspect="1" noChangeArrowheads="1"/>
          </p:cNvPicPr>
          <p:nvPr/>
        </p:nvPicPr>
        <p:blipFill>
          <a:blip r:embed="rId5" cstate="print"/>
          <a:srcRect/>
          <a:stretch>
            <a:fillRect/>
          </a:stretch>
        </p:blipFill>
        <p:spPr bwMode="auto">
          <a:xfrm>
            <a:off x="604838" y="5340350"/>
            <a:ext cx="1766887" cy="1322388"/>
          </a:xfrm>
          <a:prstGeom prst="rect">
            <a:avLst/>
          </a:prstGeom>
          <a:noFill/>
          <a:ln w="9525">
            <a:noFill/>
            <a:miter lim="800000"/>
            <a:headEnd/>
            <a:tailEnd/>
          </a:ln>
        </p:spPr>
      </p:pic>
      <p:pic>
        <p:nvPicPr>
          <p:cNvPr id="24583" name="Picture 27" descr="ORC4"/>
          <p:cNvPicPr>
            <a:picLocks noChangeAspect="1" noChangeArrowheads="1"/>
          </p:cNvPicPr>
          <p:nvPr/>
        </p:nvPicPr>
        <p:blipFill>
          <a:blip r:embed="rId6" cstate="print"/>
          <a:srcRect/>
          <a:stretch>
            <a:fillRect/>
          </a:stretch>
        </p:blipFill>
        <p:spPr bwMode="auto">
          <a:xfrm>
            <a:off x="471488" y="2089150"/>
            <a:ext cx="1951037" cy="1468438"/>
          </a:xfrm>
          <a:prstGeom prst="rect">
            <a:avLst/>
          </a:prstGeom>
          <a:noFill/>
          <a:ln w="9525">
            <a:noFill/>
            <a:miter lim="800000"/>
            <a:headEnd/>
            <a:tailEnd/>
          </a:ln>
        </p:spPr>
      </p:pic>
      <p:pic>
        <p:nvPicPr>
          <p:cNvPr id="24584" name="Picture 28" descr="OrcaToothfish"/>
          <p:cNvPicPr>
            <a:picLocks noChangeAspect="1" noChangeArrowheads="1"/>
          </p:cNvPicPr>
          <p:nvPr/>
        </p:nvPicPr>
        <p:blipFill>
          <a:blip r:embed="rId7" cstate="print"/>
          <a:srcRect/>
          <a:stretch>
            <a:fillRect/>
          </a:stretch>
        </p:blipFill>
        <p:spPr bwMode="auto">
          <a:xfrm>
            <a:off x="6702425" y="2284413"/>
            <a:ext cx="2197100" cy="1647825"/>
          </a:xfrm>
          <a:prstGeom prst="rect">
            <a:avLst/>
          </a:prstGeom>
          <a:noFill/>
          <a:ln w="9525">
            <a:noFill/>
            <a:miter lim="800000"/>
            <a:headEnd/>
            <a:tailEnd/>
          </a:ln>
        </p:spPr>
      </p:pic>
      <p:pic>
        <p:nvPicPr>
          <p:cNvPr id="24585" name="Picture 4"/>
          <p:cNvPicPr>
            <a:picLocks noChangeAspect="1" noChangeArrowheads="1"/>
          </p:cNvPicPr>
          <p:nvPr/>
        </p:nvPicPr>
        <p:blipFill>
          <a:blip r:embed="rId8" cstate="print"/>
          <a:srcRect/>
          <a:stretch>
            <a:fillRect/>
          </a:stretch>
        </p:blipFill>
        <p:spPr bwMode="auto">
          <a:xfrm>
            <a:off x="6781800" y="3790950"/>
            <a:ext cx="2046288" cy="136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823913" y="250825"/>
            <a:ext cx="7786687" cy="1016000"/>
          </a:xfrm>
          <a:prstGeom prst="rect">
            <a:avLst/>
          </a:prstGeom>
          <a:noFill/>
          <a:ln w="9525">
            <a:noFill/>
            <a:miter lim="800000"/>
            <a:headEnd/>
            <a:tailEnd/>
          </a:ln>
        </p:spPr>
        <p:txBody>
          <a:bodyPr>
            <a:spAutoFit/>
          </a:bodyPr>
          <a:lstStyle/>
          <a:p>
            <a:pPr marL="457200" indent="-457200">
              <a:buFontTx/>
              <a:buChar char="•"/>
            </a:pPr>
            <a:r>
              <a:rPr lang="en-US" sz="2000">
                <a:latin typeface="Arial" charset="0"/>
              </a:rPr>
              <a:t>What happens if we remove pieces this web, as has been done in every other ocean?</a:t>
            </a:r>
          </a:p>
          <a:p>
            <a:pPr marL="457200" indent="-457200">
              <a:buFontTx/>
              <a:buChar char="•"/>
            </a:pPr>
            <a:endParaRPr lang="en-US" sz="2000">
              <a:latin typeface="Arial" charset="0"/>
            </a:endParaRPr>
          </a:p>
        </p:txBody>
      </p:sp>
      <p:sp>
        <p:nvSpPr>
          <p:cNvPr id="25603" name="Text Box 6"/>
          <p:cNvSpPr txBox="1">
            <a:spLocks noChangeArrowheads="1"/>
          </p:cNvSpPr>
          <p:nvPr/>
        </p:nvSpPr>
        <p:spPr bwMode="auto">
          <a:xfrm>
            <a:off x="2541588" y="2827338"/>
            <a:ext cx="1946275" cy="368300"/>
          </a:xfrm>
          <a:prstGeom prst="rect">
            <a:avLst/>
          </a:prstGeom>
          <a:noFill/>
          <a:ln w="9525">
            <a:noFill/>
            <a:miter lim="800000"/>
            <a:headEnd/>
            <a:tailEnd/>
          </a:ln>
        </p:spPr>
        <p:txBody>
          <a:bodyPr>
            <a:spAutoFit/>
          </a:bodyPr>
          <a:lstStyle/>
          <a:p>
            <a:pPr>
              <a:spcBef>
                <a:spcPct val="50000"/>
              </a:spcBef>
            </a:pPr>
            <a:r>
              <a:rPr lang="en-US" sz="1800">
                <a:latin typeface="Arial" charset="0"/>
              </a:rPr>
              <a:t>Minke whales</a:t>
            </a:r>
          </a:p>
        </p:txBody>
      </p:sp>
      <p:sp>
        <p:nvSpPr>
          <p:cNvPr id="25610" name="Text Box 7"/>
          <p:cNvSpPr txBox="1">
            <a:spLocks noChangeArrowheads="1"/>
          </p:cNvSpPr>
          <p:nvPr/>
        </p:nvSpPr>
        <p:spPr bwMode="auto">
          <a:xfrm>
            <a:off x="5151438" y="2827338"/>
            <a:ext cx="1946275" cy="646112"/>
          </a:xfrm>
          <a:prstGeom prst="rect">
            <a:avLst/>
          </a:prstGeom>
          <a:noFill/>
          <a:ln w="9525">
            <a:noFill/>
            <a:miter lim="800000"/>
            <a:headEnd/>
            <a:tailEnd/>
          </a:ln>
        </p:spPr>
        <p:txBody>
          <a:bodyPr>
            <a:spAutoFit/>
          </a:bodyPr>
          <a:lstStyle/>
          <a:p>
            <a:pPr>
              <a:spcBef>
                <a:spcPct val="50000"/>
              </a:spcBef>
            </a:pPr>
            <a:r>
              <a:rPr lang="en-US" sz="1800">
                <a:latin typeface="Arial" charset="0"/>
              </a:rPr>
              <a:t>killer whales &amp; Weddell seals</a:t>
            </a:r>
          </a:p>
        </p:txBody>
      </p:sp>
      <p:sp>
        <p:nvSpPr>
          <p:cNvPr id="25611" name="Text Box 8"/>
          <p:cNvSpPr txBox="1">
            <a:spLocks noChangeArrowheads="1"/>
          </p:cNvSpPr>
          <p:nvPr/>
        </p:nvSpPr>
        <p:spPr bwMode="auto">
          <a:xfrm>
            <a:off x="5505450" y="5605463"/>
            <a:ext cx="1946275" cy="366712"/>
          </a:xfrm>
          <a:prstGeom prst="rect">
            <a:avLst/>
          </a:prstGeom>
          <a:noFill/>
          <a:ln w="9525">
            <a:noFill/>
            <a:miter lim="800000"/>
            <a:headEnd/>
            <a:tailEnd/>
          </a:ln>
        </p:spPr>
        <p:txBody>
          <a:bodyPr>
            <a:spAutoFit/>
          </a:bodyPr>
          <a:lstStyle/>
          <a:p>
            <a:pPr>
              <a:spcBef>
                <a:spcPct val="50000"/>
              </a:spcBef>
            </a:pPr>
            <a:r>
              <a:rPr lang="en-US" sz="1800">
                <a:latin typeface="Arial" charset="0"/>
              </a:rPr>
              <a:t>toothfish</a:t>
            </a:r>
          </a:p>
        </p:txBody>
      </p:sp>
      <p:sp>
        <p:nvSpPr>
          <p:cNvPr id="25606" name="Text Box 9"/>
          <p:cNvSpPr txBox="1">
            <a:spLocks noChangeArrowheads="1"/>
          </p:cNvSpPr>
          <p:nvPr/>
        </p:nvSpPr>
        <p:spPr bwMode="auto">
          <a:xfrm>
            <a:off x="2454275" y="5605463"/>
            <a:ext cx="2211388" cy="366712"/>
          </a:xfrm>
          <a:prstGeom prst="rect">
            <a:avLst/>
          </a:prstGeom>
          <a:noFill/>
          <a:ln w="9525">
            <a:noFill/>
            <a:miter lim="800000"/>
            <a:headEnd/>
            <a:tailEnd/>
          </a:ln>
        </p:spPr>
        <p:txBody>
          <a:bodyPr>
            <a:spAutoFit/>
          </a:bodyPr>
          <a:lstStyle/>
          <a:p>
            <a:pPr>
              <a:spcBef>
                <a:spcPct val="50000"/>
              </a:spcBef>
            </a:pPr>
            <a:r>
              <a:rPr lang="en-US" sz="1800">
                <a:latin typeface="Arial" charset="0"/>
              </a:rPr>
              <a:t>Penguins</a:t>
            </a:r>
          </a:p>
        </p:txBody>
      </p:sp>
      <p:sp>
        <p:nvSpPr>
          <p:cNvPr id="25614" name="Text Box 11"/>
          <p:cNvSpPr txBox="1">
            <a:spLocks noChangeArrowheads="1"/>
          </p:cNvSpPr>
          <p:nvPr/>
        </p:nvSpPr>
        <p:spPr bwMode="auto">
          <a:xfrm>
            <a:off x="4002088" y="4217988"/>
            <a:ext cx="569912" cy="369887"/>
          </a:xfrm>
          <a:prstGeom prst="rect">
            <a:avLst/>
          </a:prstGeom>
          <a:noFill/>
          <a:ln w="9525">
            <a:noFill/>
            <a:miter lim="800000"/>
            <a:headEnd/>
            <a:tailEnd/>
          </a:ln>
        </p:spPr>
        <p:txBody>
          <a:bodyPr>
            <a:spAutoFit/>
          </a:bodyPr>
          <a:lstStyle/>
          <a:p>
            <a:pPr>
              <a:spcBef>
                <a:spcPct val="50000"/>
              </a:spcBef>
            </a:pPr>
            <a:r>
              <a:rPr lang="en-US" sz="1800">
                <a:latin typeface="Arial" charset="0"/>
              </a:rPr>
              <a:t>krill</a:t>
            </a:r>
          </a:p>
        </p:txBody>
      </p:sp>
      <p:sp>
        <p:nvSpPr>
          <p:cNvPr id="25608" name="Line 12"/>
          <p:cNvSpPr>
            <a:spLocks noChangeShapeType="1"/>
          </p:cNvSpPr>
          <p:nvPr/>
        </p:nvSpPr>
        <p:spPr bwMode="auto">
          <a:xfrm flipV="1">
            <a:off x="3338513" y="4764088"/>
            <a:ext cx="0" cy="793750"/>
          </a:xfrm>
          <a:prstGeom prst="line">
            <a:avLst/>
          </a:prstGeom>
          <a:noFill/>
          <a:ln w="38100">
            <a:solidFill>
              <a:schemeClr val="bg1"/>
            </a:solidFill>
            <a:round/>
            <a:headEnd/>
            <a:tailEnd type="triangle" w="med" len="med"/>
          </a:ln>
        </p:spPr>
        <p:txBody>
          <a:bodyPr/>
          <a:lstStyle/>
          <a:p>
            <a:endParaRPr lang="en-US"/>
          </a:p>
        </p:txBody>
      </p:sp>
      <p:sp>
        <p:nvSpPr>
          <p:cNvPr id="25609" name="Line 13"/>
          <p:cNvSpPr>
            <a:spLocks noChangeShapeType="1"/>
          </p:cNvSpPr>
          <p:nvPr/>
        </p:nvSpPr>
        <p:spPr bwMode="auto">
          <a:xfrm flipV="1">
            <a:off x="3427413" y="4764088"/>
            <a:ext cx="884237" cy="793750"/>
          </a:xfrm>
          <a:prstGeom prst="line">
            <a:avLst/>
          </a:prstGeom>
          <a:noFill/>
          <a:ln w="38100">
            <a:solidFill>
              <a:schemeClr val="bg1"/>
            </a:solidFill>
            <a:round/>
            <a:headEnd/>
            <a:tailEnd type="triangle" w="med" len="med"/>
          </a:ln>
        </p:spPr>
        <p:txBody>
          <a:bodyPr/>
          <a:lstStyle/>
          <a:p>
            <a:endParaRPr lang="en-US"/>
          </a:p>
        </p:txBody>
      </p:sp>
      <p:sp>
        <p:nvSpPr>
          <p:cNvPr id="25617" name="Line 14"/>
          <p:cNvSpPr>
            <a:spLocks noChangeShapeType="1"/>
          </p:cNvSpPr>
          <p:nvPr/>
        </p:nvSpPr>
        <p:spPr bwMode="auto">
          <a:xfrm flipH="1" flipV="1">
            <a:off x="3514725" y="4764088"/>
            <a:ext cx="1990725" cy="893762"/>
          </a:xfrm>
          <a:prstGeom prst="line">
            <a:avLst/>
          </a:prstGeom>
          <a:noFill/>
          <a:ln w="38100">
            <a:solidFill>
              <a:schemeClr val="bg1"/>
            </a:solidFill>
            <a:round/>
            <a:headEnd/>
            <a:tailEnd type="triangle" w="med" len="med"/>
          </a:ln>
        </p:spPr>
        <p:txBody>
          <a:bodyPr/>
          <a:lstStyle/>
          <a:p>
            <a:endParaRPr lang="en-US"/>
          </a:p>
        </p:txBody>
      </p:sp>
      <p:sp>
        <p:nvSpPr>
          <p:cNvPr id="2" name="Line 15"/>
          <p:cNvSpPr>
            <a:spLocks noChangeShapeType="1"/>
          </p:cNvSpPr>
          <p:nvPr/>
        </p:nvSpPr>
        <p:spPr bwMode="auto">
          <a:xfrm>
            <a:off x="3533775" y="4419600"/>
            <a:ext cx="354013" cy="0"/>
          </a:xfrm>
          <a:prstGeom prst="line">
            <a:avLst/>
          </a:prstGeom>
          <a:noFill/>
          <a:ln w="38100">
            <a:solidFill>
              <a:schemeClr val="bg1"/>
            </a:solidFill>
            <a:round/>
            <a:headEnd/>
            <a:tailEnd type="triangle" w="med" len="med"/>
          </a:ln>
        </p:spPr>
        <p:txBody>
          <a:bodyPr/>
          <a:lstStyle/>
          <a:p>
            <a:endParaRPr lang="en-US"/>
          </a:p>
        </p:txBody>
      </p:sp>
      <p:sp>
        <p:nvSpPr>
          <p:cNvPr id="25612" name="Line 16"/>
          <p:cNvSpPr>
            <a:spLocks noChangeShapeType="1"/>
          </p:cNvSpPr>
          <p:nvPr/>
        </p:nvSpPr>
        <p:spPr bwMode="auto">
          <a:xfrm flipH="1">
            <a:off x="3338513" y="3473450"/>
            <a:ext cx="88900" cy="695325"/>
          </a:xfrm>
          <a:prstGeom prst="line">
            <a:avLst/>
          </a:prstGeom>
          <a:noFill/>
          <a:ln w="38100">
            <a:solidFill>
              <a:schemeClr val="bg1"/>
            </a:solidFill>
            <a:round/>
            <a:headEnd/>
            <a:tailEnd type="triangle" w="med" len="med"/>
          </a:ln>
        </p:spPr>
        <p:txBody>
          <a:bodyPr/>
          <a:lstStyle/>
          <a:p>
            <a:endParaRPr lang="en-US"/>
          </a:p>
        </p:txBody>
      </p:sp>
      <p:sp>
        <p:nvSpPr>
          <p:cNvPr id="25613" name="Line 17"/>
          <p:cNvSpPr>
            <a:spLocks noChangeShapeType="1"/>
          </p:cNvSpPr>
          <p:nvPr/>
        </p:nvSpPr>
        <p:spPr bwMode="auto">
          <a:xfrm>
            <a:off x="3648075" y="3322638"/>
            <a:ext cx="708025" cy="846137"/>
          </a:xfrm>
          <a:prstGeom prst="line">
            <a:avLst/>
          </a:prstGeom>
          <a:noFill/>
          <a:ln w="38100">
            <a:solidFill>
              <a:schemeClr val="bg1"/>
            </a:solidFill>
            <a:round/>
            <a:headEnd/>
            <a:tailEnd type="triangle" w="med" len="med"/>
          </a:ln>
        </p:spPr>
        <p:txBody>
          <a:bodyPr/>
          <a:lstStyle/>
          <a:p>
            <a:endParaRPr lang="en-US"/>
          </a:p>
        </p:txBody>
      </p:sp>
      <p:sp>
        <p:nvSpPr>
          <p:cNvPr id="25621" name="Line 18"/>
          <p:cNvSpPr>
            <a:spLocks noChangeShapeType="1"/>
          </p:cNvSpPr>
          <p:nvPr/>
        </p:nvSpPr>
        <p:spPr bwMode="auto">
          <a:xfrm>
            <a:off x="6389688" y="3422650"/>
            <a:ext cx="0" cy="2084388"/>
          </a:xfrm>
          <a:prstGeom prst="line">
            <a:avLst/>
          </a:prstGeom>
          <a:noFill/>
          <a:ln w="38100">
            <a:solidFill>
              <a:schemeClr val="bg1"/>
            </a:solidFill>
            <a:round/>
            <a:headEnd/>
            <a:tailEnd type="triangle" w="med" len="med"/>
          </a:ln>
        </p:spPr>
        <p:txBody>
          <a:bodyPr/>
          <a:lstStyle/>
          <a:p>
            <a:endParaRPr lang="en-US"/>
          </a:p>
        </p:txBody>
      </p:sp>
      <p:sp>
        <p:nvSpPr>
          <p:cNvPr id="25615" name="Line 19"/>
          <p:cNvSpPr>
            <a:spLocks noChangeShapeType="1"/>
          </p:cNvSpPr>
          <p:nvPr/>
        </p:nvSpPr>
        <p:spPr bwMode="auto">
          <a:xfrm flipH="1">
            <a:off x="3514725" y="3322638"/>
            <a:ext cx="1681163" cy="846137"/>
          </a:xfrm>
          <a:prstGeom prst="line">
            <a:avLst/>
          </a:prstGeom>
          <a:noFill/>
          <a:ln w="38100">
            <a:solidFill>
              <a:schemeClr val="bg1"/>
            </a:solidFill>
            <a:prstDash val="dash"/>
            <a:round/>
            <a:headEnd/>
            <a:tailEnd type="triangle" w="med" len="med"/>
          </a:ln>
        </p:spPr>
        <p:txBody>
          <a:bodyPr/>
          <a:lstStyle/>
          <a:p>
            <a:endParaRPr lang="en-US"/>
          </a:p>
        </p:txBody>
      </p:sp>
      <p:sp>
        <p:nvSpPr>
          <p:cNvPr id="25616" name="Text Box 20"/>
          <p:cNvSpPr txBox="1">
            <a:spLocks noChangeArrowheads="1"/>
          </p:cNvSpPr>
          <p:nvPr/>
        </p:nvSpPr>
        <p:spPr bwMode="auto">
          <a:xfrm>
            <a:off x="3448050" y="2084388"/>
            <a:ext cx="2286000" cy="457200"/>
          </a:xfrm>
          <a:prstGeom prst="rect">
            <a:avLst/>
          </a:prstGeom>
          <a:noFill/>
          <a:ln w="9525">
            <a:noFill/>
            <a:miter lim="800000"/>
            <a:headEnd/>
            <a:tailEnd/>
          </a:ln>
        </p:spPr>
        <p:txBody>
          <a:bodyPr wrap="none">
            <a:spAutoFit/>
          </a:bodyPr>
          <a:lstStyle/>
          <a:p>
            <a:r>
              <a:rPr lang="en-US" i="1">
                <a:latin typeface="Arial" charset="0"/>
              </a:rPr>
              <a:t>Who eats who?</a:t>
            </a:r>
          </a:p>
        </p:txBody>
      </p:sp>
      <p:sp>
        <p:nvSpPr>
          <p:cNvPr id="25624" name="Text Box 21"/>
          <p:cNvSpPr txBox="1">
            <a:spLocks noChangeArrowheads="1"/>
          </p:cNvSpPr>
          <p:nvPr/>
        </p:nvSpPr>
        <p:spPr bwMode="auto">
          <a:xfrm>
            <a:off x="5118100" y="4217988"/>
            <a:ext cx="1092200" cy="366712"/>
          </a:xfrm>
          <a:prstGeom prst="rect">
            <a:avLst/>
          </a:prstGeom>
          <a:noFill/>
          <a:ln w="9525">
            <a:noFill/>
            <a:miter lim="800000"/>
            <a:headEnd/>
            <a:tailEnd/>
          </a:ln>
        </p:spPr>
        <p:txBody>
          <a:bodyPr>
            <a:spAutoFit/>
          </a:bodyPr>
          <a:lstStyle/>
          <a:p>
            <a:pPr>
              <a:spcBef>
                <a:spcPct val="50000"/>
              </a:spcBef>
            </a:pPr>
            <a:r>
              <a:rPr lang="en-US" sz="1800">
                <a:latin typeface="Arial" charset="0"/>
              </a:rPr>
              <a:t>diatoms</a:t>
            </a:r>
          </a:p>
        </p:txBody>
      </p:sp>
      <p:pic>
        <p:nvPicPr>
          <p:cNvPr id="25604" name="Picture 24" descr="Silverfish"/>
          <p:cNvPicPr>
            <a:picLocks noChangeAspect="1" noChangeArrowheads="1"/>
          </p:cNvPicPr>
          <p:nvPr/>
        </p:nvPicPr>
        <p:blipFill>
          <a:blip r:embed="rId3" cstate="print"/>
          <a:srcRect/>
          <a:stretch>
            <a:fillRect/>
          </a:stretch>
        </p:blipFill>
        <p:spPr bwMode="auto">
          <a:xfrm>
            <a:off x="579438" y="3952875"/>
            <a:ext cx="1527175" cy="915988"/>
          </a:xfrm>
          <a:prstGeom prst="rect">
            <a:avLst/>
          </a:prstGeom>
          <a:noFill/>
          <a:ln w="9525">
            <a:noFill/>
            <a:miter lim="800000"/>
            <a:headEnd/>
            <a:tailEnd/>
          </a:ln>
        </p:spPr>
      </p:pic>
      <p:sp>
        <p:nvSpPr>
          <p:cNvPr id="25619" name="Line 22"/>
          <p:cNvSpPr>
            <a:spLocks noChangeShapeType="1"/>
          </p:cNvSpPr>
          <p:nvPr/>
        </p:nvSpPr>
        <p:spPr bwMode="auto">
          <a:xfrm>
            <a:off x="4621213" y="4416425"/>
            <a:ext cx="354012" cy="0"/>
          </a:xfrm>
          <a:prstGeom prst="line">
            <a:avLst/>
          </a:prstGeom>
          <a:noFill/>
          <a:ln w="38100">
            <a:solidFill>
              <a:schemeClr val="bg1"/>
            </a:solidFill>
            <a:round/>
            <a:headEnd/>
            <a:tailEnd type="triangle" w="med" len="med"/>
          </a:ln>
        </p:spPr>
        <p:txBody>
          <a:bodyPr/>
          <a:lstStyle/>
          <a:p>
            <a:endParaRPr lang="en-US"/>
          </a:p>
        </p:txBody>
      </p:sp>
      <p:pic>
        <p:nvPicPr>
          <p:cNvPr id="25620" name="Picture 26" descr="lhv-pair-1"/>
          <p:cNvPicPr>
            <a:picLocks noChangeAspect="1" noChangeArrowheads="1"/>
          </p:cNvPicPr>
          <p:nvPr/>
        </p:nvPicPr>
        <p:blipFill>
          <a:blip r:embed="rId4" cstate="print"/>
          <a:srcRect/>
          <a:stretch>
            <a:fillRect/>
          </a:stretch>
        </p:blipFill>
        <p:spPr bwMode="auto">
          <a:xfrm>
            <a:off x="604838" y="5340350"/>
            <a:ext cx="1766887" cy="1322388"/>
          </a:xfrm>
          <a:prstGeom prst="rect">
            <a:avLst/>
          </a:prstGeom>
          <a:noFill/>
          <a:ln w="9525">
            <a:noFill/>
            <a:miter lim="800000"/>
            <a:headEnd/>
            <a:tailEnd/>
          </a:ln>
        </p:spPr>
      </p:pic>
      <p:pic>
        <p:nvPicPr>
          <p:cNvPr id="3" name="Picture 27" descr="ORC4"/>
          <p:cNvPicPr>
            <a:picLocks noChangeAspect="1" noChangeArrowheads="1"/>
          </p:cNvPicPr>
          <p:nvPr/>
        </p:nvPicPr>
        <p:blipFill>
          <a:blip r:embed="rId5" cstate="print"/>
          <a:srcRect/>
          <a:stretch>
            <a:fillRect/>
          </a:stretch>
        </p:blipFill>
        <p:spPr bwMode="auto">
          <a:xfrm>
            <a:off x="471488" y="2089150"/>
            <a:ext cx="1951037" cy="1468438"/>
          </a:xfrm>
          <a:prstGeom prst="rect">
            <a:avLst/>
          </a:prstGeom>
          <a:noFill/>
          <a:ln w="9525">
            <a:noFill/>
            <a:miter lim="800000"/>
            <a:headEnd/>
            <a:tailEnd/>
          </a:ln>
        </p:spPr>
      </p:pic>
      <p:pic>
        <p:nvPicPr>
          <p:cNvPr id="4" name="Picture 28" descr="OrcaToothfish"/>
          <p:cNvPicPr>
            <a:picLocks noChangeAspect="1" noChangeArrowheads="1"/>
          </p:cNvPicPr>
          <p:nvPr/>
        </p:nvPicPr>
        <p:blipFill>
          <a:blip r:embed="rId6" cstate="print"/>
          <a:srcRect/>
          <a:stretch>
            <a:fillRect/>
          </a:stretch>
        </p:blipFill>
        <p:spPr bwMode="auto">
          <a:xfrm>
            <a:off x="6702425" y="2284413"/>
            <a:ext cx="2197100" cy="1647825"/>
          </a:xfrm>
          <a:prstGeom prst="rect">
            <a:avLst/>
          </a:prstGeom>
          <a:noFill/>
          <a:ln w="9525">
            <a:noFill/>
            <a:miter lim="800000"/>
            <a:headEnd/>
            <a:tailEnd/>
          </a:ln>
        </p:spPr>
      </p:pic>
      <p:sp>
        <p:nvSpPr>
          <p:cNvPr id="5" name="Text Box 10"/>
          <p:cNvSpPr txBox="1">
            <a:spLocks noChangeArrowheads="1"/>
          </p:cNvSpPr>
          <p:nvPr/>
        </p:nvSpPr>
        <p:spPr bwMode="auto">
          <a:xfrm>
            <a:off x="2425700" y="4216400"/>
            <a:ext cx="1946275" cy="366713"/>
          </a:xfrm>
          <a:prstGeom prst="rect">
            <a:avLst/>
          </a:prstGeom>
          <a:noFill/>
          <a:ln w="9525">
            <a:noFill/>
            <a:miter lim="800000"/>
            <a:headEnd/>
            <a:tailEnd/>
          </a:ln>
        </p:spPr>
        <p:txBody>
          <a:bodyPr>
            <a:spAutoFit/>
          </a:bodyPr>
          <a:lstStyle/>
          <a:p>
            <a:pPr>
              <a:spcBef>
                <a:spcPct val="50000"/>
              </a:spcBef>
            </a:pPr>
            <a:r>
              <a:rPr lang="en-US" sz="1800">
                <a:latin typeface="Arial" charset="0"/>
              </a:rPr>
              <a:t>silverfish</a:t>
            </a:r>
          </a:p>
        </p:txBody>
      </p:sp>
      <p:sp>
        <p:nvSpPr>
          <p:cNvPr id="26" name="Text Box 11"/>
          <p:cNvSpPr txBox="1">
            <a:spLocks noChangeArrowheads="1"/>
          </p:cNvSpPr>
          <p:nvPr/>
        </p:nvSpPr>
        <p:spPr bwMode="auto">
          <a:xfrm>
            <a:off x="1258888" y="2674938"/>
            <a:ext cx="322262" cy="461962"/>
          </a:xfrm>
          <a:prstGeom prst="rect">
            <a:avLst/>
          </a:prstGeom>
          <a:noFill/>
          <a:ln w="9525">
            <a:noFill/>
            <a:miter lim="800000"/>
            <a:headEnd/>
            <a:tailEnd/>
          </a:ln>
        </p:spPr>
        <p:txBody>
          <a:bodyPr>
            <a:spAutoFit/>
          </a:bodyPr>
          <a:lstStyle/>
          <a:p>
            <a:pPr>
              <a:spcBef>
                <a:spcPct val="50000"/>
              </a:spcBef>
            </a:pPr>
            <a:r>
              <a:rPr lang="en-US">
                <a:solidFill>
                  <a:srgbClr val="FF0000"/>
                </a:solidFill>
                <a:latin typeface="Arial" charset="0"/>
              </a:rPr>
              <a:t>?</a:t>
            </a:r>
          </a:p>
        </p:txBody>
      </p:sp>
      <p:sp>
        <p:nvSpPr>
          <p:cNvPr id="27" name="Text Box 11"/>
          <p:cNvSpPr txBox="1">
            <a:spLocks noChangeArrowheads="1"/>
          </p:cNvSpPr>
          <p:nvPr/>
        </p:nvSpPr>
        <p:spPr bwMode="auto">
          <a:xfrm>
            <a:off x="1287463" y="5789613"/>
            <a:ext cx="322262" cy="461962"/>
          </a:xfrm>
          <a:prstGeom prst="rect">
            <a:avLst/>
          </a:prstGeom>
          <a:noFill/>
          <a:ln w="9525">
            <a:noFill/>
            <a:miter lim="800000"/>
            <a:headEnd/>
            <a:tailEnd/>
          </a:ln>
        </p:spPr>
        <p:txBody>
          <a:bodyPr>
            <a:spAutoFit/>
          </a:bodyPr>
          <a:lstStyle/>
          <a:p>
            <a:pPr>
              <a:spcBef>
                <a:spcPct val="50000"/>
              </a:spcBef>
            </a:pPr>
            <a:r>
              <a:rPr lang="en-US">
                <a:solidFill>
                  <a:srgbClr val="FF0000"/>
                </a:solidFill>
                <a:latin typeface="Arial" charset="0"/>
              </a:rPr>
              <a:t>?</a:t>
            </a:r>
          </a:p>
        </p:txBody>
      </p:sp>
      <p:pic>
        <p:nvPicPr>
          <p:cNvPr id="28" name="Picture 4"/>
          <p:cNvPicPr>
            <a:picLocks noChangeAspect="1" noChangeArrowheads="1"/>
          </p:cNvPicPr>
          <p:nvPr/>
        </p:nvPicPr>
        <p:blipFill>
          <a:blip r:embed="rId7" cstate="print"/>
          <a:srcRect/>
          <a:stretch>
            <a:fillRect/>
          </a:stretch>
        </p:blipFill>
        <p:spPr bwMode="auto">
          <a:xfrm>
            <a:off x="6781800" y="3790950"/>
            <a:ext cx="2046288" cy="1363663"/>
          </a:xfrm>
          <a:prstGeom prst="rect">
            <a:avLst/>
          </a:prstGeom>
          <a:noFill/>
          <a:ln w="9525">
            <a:noFill/>
            <a:miter lim="800000"/>
            <a:headEnd/>
            <a:tailEnd/>
          </a:ln>
        </p:spPr>
      </p:pic>
      <p:pic>
        <p:nvPicPr>
          <p:cNvPr id="24603" name="Picture 25" descr="Antarctictoothfish"/>
          <p:cNvPicPr>
            <a:picLocks noChangeAspect="1" noChangeArrowheads="1"/>
          </p:cNvPicPr>
          <p:nvPr/>
        </p:nvPicPr>
        <p:blipFill>
          <a:blip r:embed="rId8" cstate="print"/>
          <a:srcRect/>
          <a:stretch>
            <a:fillRect/>
          </a:stretch>
        </p:blipFill>
        <p:spPr bwMode="auto">
          <a:xfrm>
            <a:off x="7045325" y="5178425"/>
            <a:ext cx="1554163" cy="1544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5621"/>
                                        </p:tgtEl>
                                      </p:cBhvr>
                                    </p:animEffect>
                                    <p:set>
                                      <p:cBhvr>
                                        <p:cTn id="7" dur="1" fill="hold">
                                          <p:stCondLst>
                                            <p:cond delay="499"/>
                                          </p:stCondLst>
                                        </p:cTn>
                                        <p:tgtEl>
                                          <p:spTgt spid="25621"/>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4603"/>
                                        </p:tgtEl>
                                      </p:cBhvr>
                                    </p:animEffect>
                                    <p:set>
                                      <p:cBhvr>
                                        <p:cTn id="10" dur="1" fill="hold">
                                          <p:stCondLst>
                                            <p:cond delay="499"/>
                                          </p:stCondLst>
                                        </p:cTn>
                                        <p:tgtEl>
                                          <p:spTgt spid="24603"/>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5611"/>
                                        </p:tgtEl>
                                      </p:cBhvr>
                                    </p:animEffect>
                                    <p:set>
                                      <p:cBhvr>
                                        <p:cTn id="13" dur="1" fill="hold">
                                          <p:stCondLst>
                                            <p:cond delay="499"/>
                                          </p:stCondLst>
                                        </p:cTn>
                                        <p:tgtEl>
                                          <p:spTgt spid="25611"/>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25617"/>
                                        </p:tgtEl>
                                      </p:cBhvr>
                                    </p:animEffect>
                                    <p:set>
                                      <p:cBhvr>
                                        <p:cTn id="16" dur="1" fill="hold">
                                          <p:stCondLst>
                                            <p:cond delay="499"/>
                                          </p:stCondLst>
                                        </p:cTn>
                                        <p:tgtEl>
                                          <p:spTgt spid="25617"/>
                                        </p:tgtEl>
                                        <p:attrNameLst>
                                          <p:attrName>style.visibility</p:attrName>
                                        </p:attrNameLst>
                                      </p:cBhvr>
                                      <p:to>
                                        <p:strVal val="hidden"/>
                                      </p:to>
                                    </p:set>
                                  </p:childTnLst>
                                </p:cTn>
                              </p:par>
                              <p:par>
                                <p:cTn id="17" presetID="6" presetClass="emph" presetSubtype="0" fill="hold" grpId="0" nodeType="withEffect">
                                  <p:stCondLst>
                                    <p:cond delay="0"/>
                                  </p:stCondLst>
                                  <p:childTnLst>
                                    <p:animScale>
                                      <p:cBhvr>
                                        <p:cTn id="18" dur="2000" fill="hold"/>
                                        <p:tgtEl>
                                          <p:spTgt spid="25610"/>
                                        </p:tgtEl>
                                      </p:cBhvr>
                                      <p:by x="50000" y="50000"/>
                                    </p:animScale>
                                  </p:childTnLst>
                                </p:cTn>
                              </p:par>
                              <p:par>
                                <p:cTn id="19" presetID="6" presetClass="emph" presetSubtype="0" fill="hold" nodeType="withEffect">
                                  <p:stCondLst>
                                    <p:cond delay="0"/>
                                  </p:stCondLst>
                                  <p:childTnLst>
                                    <p:animScale>
                                      <p:cBhvr>
                                        <p:cTn id="20" dur="2000" fill="hold"/>
                                        <p:tgtEl>
                                          <p:spTgt spid="4"/>
                                        </p:tgtEl>
                                      </p:cBhvr>
                                      <p:by x="50000" y="50000"/>
                                    </p:animScale>
                                  </p:childTnLst>
                                </p:cTn>
                              </p:par>
                              <p:par>
                                <p:cTn id="21" presetID="6" presetClass="emph" presetSubtype="0" fill="hold" nodeType="withEffect">
                                  <p:stCondLst>
                                    <p:cond delay="0"/>
                                  </p:stCondLst>
                                  <p:childTnLst>
                                    <p:animScale>
                                      <p:cBhvr>
                                        <p:cTn id="22" dur="2000" fill="hold"/>
                                        <p:tgtEl>
                                          <p:spTgt spid="28"/>
                                        </p:tgtEl>
                                      </p:cBhvr>
                                      <p:by x="50000" y="50000"/>
                                    </p:animScale>
                                  </p:childTnLst>
                                </p:cTn>
                              </p:par>
                            </p:childTnLst>
                          </p:cTn>
                        </p:par>
                        <p:par>
                          <p:cTn id="23" fill="hold">
                            <p:stCondLst>
                              <p:cond delay="2000"/>
                            </p:stCondLst>
                            <p:childTnLst>
                              <p:par>
                                <p:cTn id="24" presetID="6" presetClass="emph" presetSubtype="0" fill="hold" grpId="0" nodeType="afterEffect">
                                  <p:stCondLst>
                                    <p:cond delay="0"/>
                                  </p:stCondLst>
                                  <p:childTnLst>
                                    <p:animScale>
                                      <p:cBhvr>
                                        <p:cTn id="25" dur="2000" fill="hold"/>
                                        <p:tgtEl>
                                          <p:spTgt spid="5"/>
                                        </p:tgtEl>
                                      </p:cBhvr>
                                      <p:by x="150000" y="150000"/>
                                    </p:animScale>
                                  </p:childTnLst>
                                </p:cTn>
                              </p:par>
                              <p:par>
                                <p:cTn id="26" presetID="6" presetClass="emph" presetSubtype="0" fill="hold" nodeType="withEffect">
                                  <p:stCondLst>
                                    <p:cond delay="0"/>
                                  </p:stCondLst>
                                  <p:childTnLst>
                                    <p:animScale>
                                      <p:cBhvr>
                                        <p:cTn id="27" dur="2000" fill="hold"/>
                                        <p:tgtEl>
                                          <p:spTgt spid="25604"/>
                                        </p:tgtEl>
                                      </p:cBhvr>
                                      <p:by x="150000" y="150000"/>
                                    </p:animScale>
                                  </p:childTnLst>
                                </p:cTn>
                              </p:par>
                              <p:par>
                                <p:cTn id="28" presetID="6" presetClass="emph" presetSubtype="0" fill="hold" grpId="0" nodeType="withEffect">
                                  <p:stCondLst>
                                    <p:cond delay="0"/>
                                  </p:stCondLst>
                                  <p:childTnLst>
                                    <p:animScale>
                                      <p:cBhvr>
                                        <p:cTn id="29" dur="2000" fill="hold"/>
                                        <p:tgtEl>
                                          <p:spTgt spid="25614"/>
                                        </p:tgtEl>
                                      </p:cBhvr>
                                      <p:by x="50000" y="50000"/>
                                    </p:animScale>
                                  </p:childTnLst>
                                </p:cTn>
                              </p:par>
                              <p:par>
                                <p:cTn id="30" presetID="6" presetClass="emph" presetSubtype="0" fill="hold" grpId="0" nodeType="withEffect">
                                  <p:stCondLst>
                                    <p:cond delay="0"/>
                                  </p:stCondLst>
                                  <p:childTnLst>
                                    <p:animScale>
                                      <p:cBhvr>
                                        <p:cTn id="31" dur="3000" fill="hold"/>
                                        <p:tgtEl>
                                          <p:spTgt spid="25624"/>
                                        </p:tgtEl>
                                      </p:cBhvr>
                                      <p:by x="150000" y="150000"/>
                                    </p:animScale>
                                  </p:childTnLst>
                                </p:cTn>
                              </p:par>
                            </p:childTnLst>
                          </p:cTn>
                        </p:par>
                        <p:par>
                          <p:cTn id="32" fill="hold">
                            <p:stCondLst>
                              <p:cond delay="5000"/>
                            </p:stCondLst>
                            <p:childTnLst>
                              <p:par>
                                <p:cTn id="33" presetID="1" presetClass="entr" presetSubtype="0" fill="hold" grpId="1" nodeType="after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par>
                          <p:cTn id="37" fill="hold">
                            <p:stCondLst>
                              <p:cond delay="5000"/>
                            </p:stCondLst>
                            <p:childTnLst>
                              <p:par>
                                <p:cTn id="38" presetID="6" presetClass="emph" presetSubtype="0" fill="hold" grpId="0" nodeType="afterEffect">
                                  <p:stCondLst>
                                    <p:cond delay="0"/>
                                  </p:stCondLst>
                                  <p:childTnLst>
                                    <p:animScale>
                                      <p:cBhvr>
                                        <p:cTn id="39" dur="2000" fill="hold"/>
                                        <p:tgtEl>
                                          <p:spTgt spid="27"/>
                                        </p:tgtEl>
                                      </p:cBhvr>
                                      <p:by x="150000" y="150000"/>
                                    </p:animScale>
                                  </p:childTnLst>
                                </p:cTn>
                              </p:par>
                              <p:par>
                                <p:cTn id="40" presetID="6" presetClass="emph" presetSubtype="0" fill="hold" grpId="0" nodeType="withEffect">
                                  <p:stCondLst>
                                    <p:cond delay="0"/>
                                  </p:stCondLst>
                                  <p:childTnLst>
                                    <p:animScale>
                                      <p:cBhvr>
                                        <p:cTn id="41"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P spid="25611" grpId="0"/>
      <p:bldP spid="25614" grpId="0"/>
      <p:bldP spid="25617" grpId="0" animBg="1"/>
      <p:bldP spid="25621" grpId="0" animBg="1"/>
      <p:bldP spid="25624" grpId="0"/>
      <p:bldP spid="5" grpId="0"/>
      <p:bldP spid="26" grpId="0"/>
      <p:bldP spid="26"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Ten Ross Sea </a:t>
            </a:r>
            <a:r>
              <a:rPr lang="en-US" sz="2800" dirty="0" err="1" smtClean="0">
                <a:solidFill>
                  <a:schemeClr val="bg1"/>
                </a:solidFill>
              </a:rPr>
              <a:t>Meso</a:t>
            </a:r>
            <a:r>
              <a:rPr lang="en-US" sz="2800" dirty="0" smtClean="0">
                <a:solidFill>
                  <a:schemeClr val="bg1"/>
                </a:solidFill>
              </a:rPr>
              <a:t>-predators in this </a:t>
            </a:r>
            <a:r>
              <a:rPr lang="en-US" sz="2800" dirty="0" smtClean="0">
                <a:solidFill>
                  <a:schemeClr val="bg1"/>
                </a:solidFill>
              </a:rPr>
              <a:t>study</a:t>
            </a:r>
            <a:endParaRPr lang="en-US" sz="2800" dirty="0">
              <a:solidFill>
                <a:schemeClr val="bg1"/>
              </a:solidFill>
            </a:endParaRPr>
          </a:p>
        </p:txBody>
      </p:sp>
      <p:graphicFrame>
        <p:nvGraphicFramePr>
          <p:cNvPr id="4" name="Table 3"/>
          <p:cNvGraphicFramePr>
            <a:graphicFrameLocks noGrp="1"/>
          </p:cNvGraphicFramePr>
          <p:nvPr/>
        </p:nvGraphicFramePr>
        <p:xfrm>
          <a:off x="236113" y="1077549"/>
          <a:ext cx="8701825" cy="5747698"/>
        </p:xfrm>
        <a:graphic>
          <a:graphicData uri="http://schemas.openxmlformats.org/drawingml/2006/table">
            <a:tbl>
              <a:tblPr/>
              <a:tblGrid>
                <a:gridCol w="3756765"/>
                <a:gridCol w="1333046"/>
                <a:gridCol w="1198394"/>
                <a:gridCol w="2413620"/>
              </a:tblGrid>
              <a:tr h="519998">
                <a:tc>
                  <a:txBody>
                    <a:bodyPr/>
                    <a:lstStyle/>
                    <a:p>
                      <a:pPr algn="ctr" fontAlgn="t"/>
                      <a:r>
                        <a:rPr lang="en-US" sz="1600" b="1" i="0" u="none" strike="noStrike" dirty="0" smtClean="0">
                          <a:solidFill>
                            <a:schemeClr val="bg1"/>
                          </a:solidFill>
                          <a:latin typeface="+mn-lt"/>
                        </a:rPr>
                        <a:t>Species</a:t>
                      </a:r>
                      <a:endParaRPr lang="en-US" sz="1600" b="1" i="0" u="none" strike="noStrike" dirty="0">
                        <a:solidFill>
                          <a:schemeClr val="bg1"/>
                        </a:solidFill>
                        <a:latin typeface="+mn-lt"/>
                      </a:endParaRPr>
                    </a:p>
                  </a:txBody>
                  <a:tcPr marL="6588" marR="6588" marT="6588" marB="0" anchor="b">
                    <a:lnL>
                      <a:noFill/>
                    </a:lnL>
                    <a:lnR>
                      <a:noFill/>
                    </a:lnR>
                    <a:lnT>
                      <a:noFill/>
                    </a:lnT>
                    <a:lnB>
                      <a:noFill/>
                    </a:lnB>
                  </a:tcPr>
                </a:tc>
                <a:tc>
                  <a:txBody>
                    <a:bodyPr/>
                    <a:lstStyle/>
                    <a:p>
                      <a:pPr algn="ctr" fontAlgn="t"/>
                      <a:r>
                        <a:rPr lang="en-US" sz="1600" b="1" i="0" u="none" strike="noStrike" dirty="0" smtClean="0">
                          <a:solidFill>
                            <a:schemeClr val="bg1"/>
                          </a:solidFill>
                          <a:latin typeface="+mn-lt"/>
                        </a:rPr>
                        <a:t>Ross Sea Pop.</a:t>
                      </a:r>
                      <a:endParaRPr lang="en-US" sz="1600" b="1" i="0" u="none" strike="noStrike" dirty="0">
                        <a:solidFill>
                          <a:schemeClr val="bg1"/>
                        </a:solidFill>
                        <a:latin typeface="+mn-lt"/>
                      </a:endParaRPr>
                    </a:p>
                  </a:txBody>
                  <a:tcPr marL="6588" marR="6588" marT="6588" marB="0" anchor="b">
                    <a:lnL>
                      <a:noFill/>
                    </a:lnL>
                    <a:lnR>
                      <a:noFill/>
                    </a:lnR>
                    <a:lnT>
                      <a:noFill/>
                    </a:lnT>
                    <a:lnB>
                      <a:noFill/>
                    </a:lnB>
                  </a:tcPr>
                </a:tc>
                <a:tc>
                  <a:txBody>
                    <a:bodyPr/>
                    <a:lstStyle/>
                    <a:p>
                      <a:pPr algn="ctr" fontAlgn="t"/>
                      <a:r>
                        <a:rPr lang="en-US" sz="1600" b="1" i="0" u="none" strike="noStrike" dirty="0" smtClean="0">
                          <a:solidFill>
                            <a:schemeClr val="bg1"/>
                          </a:solidFill>
                          <a:latin typeface="+mn-lt"/>
                        </a:rPr>
                        <a:t>Percent of global pop.</a:t>
                      </a:r>
                      <a:endParaRPr lang="en-US" sz="1600" b="1" i="0" u="none" strike="noStrike" dirty="0">
                        <a:solidFill>
                          <a:schemeClr val="bg1"/>
                        </a:solidFill>
                        <a:latin typeface="+mn-lt"/>
                      </a:endParaRPr>
                    </a:p>
                  </a:txBody>
                  <a:tcPr marL="6588" marR="6588" marT="6588" marB="0" anchor="b">
                    <a:lnL>
                      <a:noFill/>
                    </a:lnL>
                    <a:lnR>
                      <a:noFill/>
                    </a:lnR>
                    <a:lnT>
                      <a:noFill/>
                    </a:lnT>
                    <a:lnB>
                      <a:noFill/>
                    </a:lnB>
                  </a:tcPr>
                </a:tc>
                <a:tc>
                  <a:txBody>
                    <a:bodyPr/>
                    <a:lstStyle/>
                    <a:p>
                      <a:pPr algn="ctr" fontAlgn="t"/>
                      <a:r>
                        <a:rPr lang="en-US" sz="1600" b="1" i="0" u="none" strike="noStrike" dirty="0" smtClean="0">
                          <a:solidFill>
                            <a:schemeClr val="bg1"/>
                          </a:solidFill>
                          <a:latin typeface="+mn-lt"/>
                        </a:rPr>
                        <a:t>Source</a:t>
                      </a:r>
                      <a:endParaRPr lang="en-US" sz="1600" b="1" i="0" u="none" strike="noStrike" dirty="0">
                        <a:solidFill>
                          <a:schemeClr val="bg1"/>
                        </a:solidFill>
                        <a:latin typeface="+mn-lt"/>
                      </a:endParaRPr>
                    </a:p>
                  </a:txBody>
                  <a:tcPr marL="6588" marR="6588" marT="6588" marB="0" anchor="b">
                    <a:lnL>
                      <a:noFill/>
                    </a:lnL>
                    <a:lnR>
                      <a:noFill/>
                    </a:lnR>
                    <a:lnT>
                      <a:noFill/>
                    </a:lnT>
                    <a:lnB>
                      <a:noFill/>
                    </a:lnB>
                  </a:tcPr>
                </a:tc>
              </a:tr>
              <a:tr h="263464">
                <a:tc>
                  <a:txBody>
                    <a:bodyPr/>
                    <a:lstStyle/>
                    <a:p>
                      <a:pPr algn="l" fontAlgn="t"/>
                      <a:r>
                        <a:rPr lang="en-US" sz="1600" b="1" i="0" u="none" strike="noStrike" dirty="0" smtClean="0">
                          <a:solidFill>
                            <a:schemeClr val="bg1"/>
                          </a:solidFill>
                          <a:latin typeface="+mn-lt"/>
                        </a:rPr>
                        <a:t>1. Antarctic </a:t>
                      </a:r>
                      <a:r>
                        <a:rPr lang="en-US" sz="1600" b="1" i="0" u="none" strike="noStrike" dirty="0">
                          <a:solidFill>
                            <a:schemeClr val="bg1"/>
                          </a:solidFill>
                          <a:latin typeface="+mn-lt"/>
                        </a:rPr>
                        <a:t>Minke </a:t>
                      </a:r>
                      <a:r>
                        <a:rPr lang="en-US" sz="1600" b="1" i="0" u="none" strike="noStrike" dirty="0" smtClean="0">
                          <a:solidFill>
                            <a:schemeClr val="bg1"/>
                          </a:solidFill>
                          <a:latin typeface="+mn-lt"/>
                        </a:rPr>
                        <a:t>Whale</a:t>
                      </a:r>
                      <a:endParaRPr lang="en-US" sz="1600" b="0" i="0" u="none" strike="noStrike" dirty="0">
                        <a:solidFill>
                          <a:schemeClr val="bg1"/>
                        </a:solidFill>
                        <a:latin typeface="+mn-lt"/>
                      </a:endParaRPr>
                    </a:p>
                  </a:txBody>
                  <a:tcPr marL="6588" marR="6588" marT="6588" marB="0">
                    <a:lnL>
                      <a:noFill/>
                    </a:lnL>
                    <a:lnR>
                      <a:noFill/>
                    </a:lnR>
                    <a:lnT>
                      <a:noFill/>
                    </a:lnT>
                    <a:lnB>
                      <a:noFill/>
                    </a:lnB>
                  </a:tcPr>
                </a:tc>
                <a:tc>
                  <a:txBody>
                    <a:bodyPr/>
                    <a:lstStyle/>
                    <a:p>
                      <a:pPr algn="ctr" fontAlgn="t"/>
                      <a:r>
                        <a:rPr lang="en-US" sz="1600" b="0" i="0" u="none" strike="noStrike" dirty="0">
                          <a:solidFill>
                            <a:schemeClr val="bg1"/>
                          </a:solidFill>
                          <a:latin typeface="+mn-lt"/>
                        </a:rPr>
                        <a:t>21,000</a:t>
                      </a:r>
                    </a:p>
                  </a:txBody>
                  <a:tcPr marL="6588" marR="6588" marT="6588" marB="0">
                    <a:lnL>
                      <a:noFill/>
                    </a:lnL>
                    <a:lnR>
                      <a:noFill/>
                    </a:lnR>
                    <a:lnT>
                      <a:noFill/>
                    </a:lnT>
                    <a:lnB>
                      <a:noFill/>
                    </a:lnB>
                  </a:tcPr>
                </a:tc>
                <a:tc>
                  <a:txBody>
                    <a:bodyPr/>
                    <a:lstStyle/>
                    <a:p>
                      <a:pPr algn="ctr" fontAlgn="t"/>
                      <a:r>
                        <a:rPr lang="en-US" sz="1600" b="0" i="0" u="none" strike="noStrike">
                          <a:solidFill>
                            <a:schemeClr val="bg1"/>
                          </a:solidFill>
                          <a:latin typeface="+mn-lt"/>
                        </a:rPr>
                        <a:t>6%</a:t>
                      </a:r>
                    </a:p>
                  </a:txBody>
                  <a:tcPr marL="6588" marR="6588" marT="6588" marB="0">
                    <a:lnL>
                      <a:noFill/>
                    </a:lnL>
                    <a:lnR>
                      <a:noFill/>
                    </a:lnR>
                    <a:lnT>
                      <a:noFill/>
                    </a:lnT>
                    <a:lnB>
                      <a:noFill/>
                    </a:lnB>
                  </a:tcPr>
                </a:tc>
                <a:tc>
                  <a:txBody>
                    <a:bodyPr/>
                    <a:lstStyle/>
                    <a:p>
                      <a:pPr algn="l" fontAlgn="t"/>
                      <a:r>
                        <a:rPr lang="en-US" sz="1600" b="0" i="0" u="none" strike="noStrike" dirty="0">
                          <a:solidFill>
                            <a:schemeClr val="bg1"/>
                          </a:solidFill>
                          <a:latin typeface="+mn-lt"/>
                        </a:rPr>
                        <a:t>Branch 2006, Ainley 2010</a:t>
                      </a:r>
                    </a:p>
                  </a:txBody>
                  <a:tcPr marL="6588" marR="6588" marT="6588" marB="0">
                    <a:lnL>
                      <a:noFill/>
                    </a:lnL>
                    <a:lnR>
                      <a:noFill/>
                    </a:lnR>
                    <a:lnT>
                      <a:noFill/>
                    </a:lnT>
                    <a:lnB>
                      <a:noFill/>
                    </a:lnB>
                  </a:tcPr>
                </a:tc>
              </a:tr>
              <a:tr h="519998">
                <a:tc>
                  <a:txBody>
                    <a:bodyPr/>
                    <a:lstStyle/>
                    <a:p>
                      <a:pPr algn="l" fontAlgn="b"/>
                      <a:r>
                        <a:rPr lang="en-US" sz="1600" b="1" i="0" u="none" strike="noStrike" dirty="0" smtClean="0">
                          <a:solidFill>
                            <a:schemeClr val="bg1"/>
                          </a:solidFill>
                          <a:latin typeface="+mn-lt"/>
                        </a:rPr>
                        <a:t>2. Ross </a:t>
                      </a:r>
                      <a:r>
                        <a:rPr lang="en-US" sz="1600" b="1" i="0" u="none" strike="noStrike" dirty="0">
                          <a:solidFill>
                            <a:schemeClr val="bg1"/>
                          </a:solidFill>
                          <a:latin typeface="+mn-lt"/>
                        </a:rPr>
                        <a:t>Sea (Ecotype C) Killer </a:t>
                      </a:r>
                      <a:r>
                        <a:rPr lang="en-US" sz="1600" b="1" i="0" u="none" strike="noStrike" dirty="0" smtClean="0">
                          <a:solidFill>
                            <a:schemeClr val="bg1"/>
                          </a:solidFill>
                          <a:latin typeface="+mn-lt"/>
                        </a:rPr>
                        <a:t>Whale</a:t>
                      </a:r>
                      <a:endParaRPr lang="en-US" sz="1600" b="0" i="0" u="none" strike="noStrike" dirty="0">
                        <a:solidFill>
                          <a:schemeClr val="bg1"/>
                        </a:solidFill>
                        <a:latin typeface="+mn-lt"/>
                      </a:endParaRPr>
                    </a:p>
                  </a:txBody>
                  <a:tcPr marL="6588" marR="6588" marT="6588" marB="0" anchor="b">
                    <a:lnL>
                      <a:noFill/>
                    </a:lnL>
                    <a:lnR>
                      <a:noFill/>
                    </a:lnR>
                    <a:lnT>
                      <a:noFill/>
                    </a:lnT>
                    <a:lnB>
                      <a:noFill/>
                    </a:lnB>
                  </a:tcPr>
                </a:tc>
                <a:tc>
                  <a:txBody>
                    <a:bodyPr/>
                    <a:lstStyle/>
                    <a:p>
                      <a:pPr algn="ctr" fontAlgn="b"/>
                      <a:r>
                        <a:rPr lang="en-US" sz="1600" b="0" i="0" u="none" strike="noStrike" dirty="0">
                          <a:solidFill>
                            <a:schemeClr val="bg1"/>
                          </a:solidFill>
                          <a:latin typeface="+mn-lt"/>
                        </a:rPr>
                        <a:t>3350</a:t>
                      </a:r>
                    </a:p>
                  </a:txBody>
                  <a:tcPr marL="6588" marR="6588" marT="6588" marB="0" anchor="b">
                    <a:lnL>
                      <a:noFill/>
                    </a:lnL>
                    <a:lnR>
                      <a:noFill/>
                    </a:lnR>
                    <a:lnT>
                      <a:noFill/>
                    </a:lnT>
                    <a:lnB>
                      <a:noFill/>
                    </a:lnB>
                  </a:tcPr>
                </a:tc>
                <a:tc>
                  <a:txBody>
                    <a:bodyPr/>
                    <a:lstStyle/>
                    <a:p>
                      <a:pPr algn="ctr" fontAlgn="b"/>
                      <a:r>
                        <a:rPr lang="en-US" sz="1600" b="0" i="0" u="none" strike="noStrike">
                          <a:solidFill>
                            <a:schemeClr val="bg1"/>
                          </a:solidFill>
                          <a:latin typeface="+mn-lt"/>
                        </a:rPr>
                        <a:t>~50 %?</a:t>
                      </a:r>
                    </a:p>
                  </a:txBody>
                  <a:tcPr marL="6588" marR="6588" marT="6588" marB="0" anchor="b">
                    <a:lnL>
                      <a:noFill/>
                    </a:lnL>
                    <a:lnR>
                      <a:noFill/>
                    </a:lnR>
                    <a:lnT>
                      <a:noFill/>
                    </a:lnT>
                    <a:lnB>
                      <a:noFill/>
                    </a:lnB>
                  </a:tcPr>
                </a:tc>
                <a:tc>
                  <a:txBody>
                    <a:bodyPr/>
                    <a:lstStyle/>
                    <a:p>
                      <a:pPr algn="l" fontAlgn="b"/>
                      <a:r>
                        <a:rPr lang="en-US" sz="1600" b="0" i="0" u="none" strike="noStrike" dirty="0">
                          <a:solidFill>
                            <a:schemeClr val="bg1"/>
                          </a:solidFill>
                          <a:latin typeface="+mn-lt"/>
                        </a:rPr>
                        <a:t>Ainley 1985, Ainley et al. 2009a, Morin et al. 2010</a:t>
                      </a:r>
                    </a:p>
                  </a:txBody>
                  <a:tcPr marL="6588" marR="6588" marT="6588" marB="0" anchor="b">
                    <a:lnL>
                      <a:noFill/>
                    </a:lnL>
                    <a:lnR>
                      <a:noFill/>
                    </a:lnR>
                    <a:lnT>
                      <a:noFill/>
                    </a:lnT>
                    <a:lnB>
                      <a:noFill/>
                    </a:lnB>
                  </a:tcPr>
                </a:tc>
              </a:tr>
              <a:tr h="519998">
                <a:tc>
                  <a:txBody>
                    <a:bodyPr/>
                    <a:lstStyle/>
                    <a:p>
                      <a:pPr algn="l" fontAlgn="b"/>
                      <a:r>
                        <a:rPr lang="en-US" sz="1600" b="1" i="0" u="none" strike="noStrike" dirty="0" smtClean="0">
                          <a:solidFill>
                            <a:schemeClr val="bg1"/>
                          </a:solidFill>
                          <a:latin typeface="+mn-lt"/>
                        </a:rPr>
                        <a:t>3. Ecotype-A/B </a:t>
                      </a:r>
                      <a:r>
                        <a:rPr lang="en-US" sz="1600" b="1" i="0" u="none" strike="noStrike" dirty="0">
                          <a:solidFill>
                            <a:schemeClr val="bg1"/>
                          </a:solidFill>
                          <a:latin typeface="+mn-lt"/>
                        </a:rPr>
                        <a:t>Killer </a:t>
                      </a:r>
                      <a:r>
                        <a:rPr lang="en-US" sz="1600" b="1" i="0" u="none" strike="noStrike" dirty="0" smtClean="0">
                          <a:solidFill>
                            <a:schemeClr val="bg1"/>
                          </a:solidFill>
                          <a:latin typeface="+mn-lt"/>
                        </a:rPr>
                        <a:t>Whale</a:t>
                      </a:r>
                      <a:endParaRPr lang="en-US" sz="1600" b="0" i="0" u="none" strike="noStrike" dirty="0">
                        <a:solidFill>
                          <a:schemeClr val="bg1"/>
                        </a:solidFill>
                        <a:latin typeface="+mn-lt"/>
                      </a:endParaRPr>
                    </a:p>
                  </a:txBody>
                  <a:tcPr marL="6588" marR="6588" marT="6588" marB="0" anchor="b">
                    <a:lnL>
                      <a:noFill/>
                    </a:lnL>
                    <a:lnR>
                      <a:noFill/>
                    </a:lnR>
                    <a:lnT>
                      <a:noFill/>
                    </a:lnT>
                    <a:lnB>
                      <a:noFill/>
                    </a:lnB>
                  </a:tcPr>
                </a:tc>
                <a:tc>
                  <a:txBody>
                    <a:bodyPr/>
                    <a:lstStyle/>
                    <a:p>
                      <a:pPr algn="ctr" fontAlgn="b"/>
                      <a:r>
                        <a:rPr lang="en-US" sz="1600" b="0" i="0" u="none" strike="noStrike" dirty="0">
                          <a:solidFill>
                            <a:schemeClr val="bg1"/>
                          </a:solidFill>
                          <a:latin typeface="+mn-lt"/>
                        </a:rPr>
                        <a:t>70</a:t>
                      </a:r>
                    </a:p>
                  </a:txBody>
                  <a:tcPr marL="6588" marR="6588" marT="6588" marB="0" anchor="b">
                    <a:lnL>
                      <a:noFill/>
                    </a:lnL>
                    <a:lnR>
                      <a:noFill/>
                    </a:lnR>
                    <a:lnT>
                      <a:noFill/>
                    </a:lnT>
                    <a:lnB>
                      <a:noFill/>
                    </a:lnB>
                  </a:tcPr>
                </a:tc>
                <a:tc>
                  <a:txBody>
                    <a:bodyPr/>
                    <a:lstStyle/>
                    <a:p>
                      <a:pPr algn="ctr" fontAlgn="b"/>
                      <a:r>
                        <a:rPr lang="en-US" sz="1600" b="0" i="0" u="none" strike="noStrike">
                          <a:solidFill>
                            <a:schemeClr val="bg1"/>
                          </a:solidFill>
                          <a:latin typeface="+mn-lt"/>
                        </a:rPr>
                        <a:t>?</a:t>
                      </a:r>
                    </a:p>
                  </a:txBody>
                  <a:tcPr marL="6588" marR="6588" marT="6588" marB="0" anchor="b">
                    <a:lnL>
                      <a:noFill/>
                    </a:lnL>
                    <a:lnR>
                      <a:noFill/>
                    </a:lnR>
                    <a:lnT>
                      <a:noFill/>
                    </a:lnT>
                    <a:lnB>
                      <a:noFill/>
                    </a:lnB>
                  </a:tcPr>
                </a:tc>
                <a:tc>
                  <a:txBody>
                    <a:bodyPr/>
                    <a:lstStyle/>
                    <a:p>
                      <a:pPr algn="l" fontAlgn="b"/>
                      <a:r>
                        <a:rPr lang="en-US" sz="1600" b="0" i="0" u="none" strike="noStrike" dirty="0">
                          <a:solidFill>
                            <a:schemeClr val="bg1"/>
                          </a:solidFill>
                          <a:latin typeface="+mn-lt"/>
                        </a:rPr>
                        <a:t>Ainley 1985, Ainley et al. 2009a</a:t>
                      </a:r>
                    </a:p>
                  </a:txBody>
                  <a:tcPr marL="6588" marR="6588" marT="6588" marB="0" anchor="b">
                    <a:lnL>
                      <a:noFill/>
                    </a:lnL>
                    <a:lnR>
                      <a:noFill/>
                    </a:lnR>
                    <a:lnT>
                      <a:noFill/>
                    </a:lnT>
                    <a:lnB>
                      <a:noFill/>
                    </a:lnB>
                  </a:tcPr>
                </a:tc>
              </a:tr>
              <a:tr h="519998">
                <a:tc>
                  <a:txBody>
                    <a:bodyPr/>
                    <a:lstStyle/>
                    <a:p>
                      <a:pPr algn="l" fontAlgn="b"/>
                      <a:r>
                        <a:rPr lang="en-US" sz="1600" b="1" i="0" u="none" strike="noStrike" dirty="0" smtClean="0">
                          <a:solidFill>
                            <a:schemeClr val="bg1"/>
                          </a:solidFill>
                          <a:latin typeface="+mn-lt"/>
                        </a:rPr>
                        <a:t>4. Weddell </a:t>
                      </a:r>
                      <a:r>
                        <a:rPr lang="en-US" sz="1600" b="1" i="0" u="none" strike="noStrike" dirty="0">
                          <a:solidFill>
                            <a:schemeClr val="bg1"/>
                          </a:solidFill>
                          <a:latin typeface="+mn-lt"/>
                        </a:rPr>
                        <a:t>Seal</a:t>
                      </a:r>
                      <a:r>
                        <a:rPr lang="en-US" sz="1600" b="0" i="0" u="none" strike="noStrike" dirty="0">
                          <a:solidFill>
                            <a:schemeClr val="bg1"/>
                          </a:solidFill>
                          <a:latin typeface="+mn-lt"/>
                        </a:rPr>
                        <a:t> </a:t>
                      </a:r>
                    </a:p>
                  </a:txBody>
                  <a:tcPr marL="6588" marR="6588" marT="6588" marB="0" anchor="b">
                    <a:lnL>
                      <a:noFill/>
                    </a:lnL>
                    <a:lnR>
                      <a:noFill/>
                    </a:lnR>
                    <a:lnT>
                      <a:noFill/>
                    </a:lnT>
                    <a:lnB>
                      <a:noFill/>
                    </a:lnB>
                  </a:tcPr>
                </a:tc>
                <a:tc>
                  <a:txBody>
                    <a:bodyPr/>
                    <a:lstStyle/>
                    <a:p>
                      <a:pPr algn="ctr" fontAlgn="b"/>
                      <a:r>
                        <a:rPr lang="en-US" sz="1600" b="0" i="0" u="none" strike="noStrike" dirty="0">
                          <a:solidFill>
                            <a:schemeClr val="bg1"/>
                          </a:solidFill>
                          <a:latin typeface="+mn-lt"/>
                        </a:rPr>
                        <a:t>30,000 - 50,000</a:t>
                      </a:r>
                    </a:p>
                  </a:txBody>
                  <a:tcPr marL="6588" marR="6588" marT="6588" marB="0" anchor="b">
                    <a:lnL>
                      <a:noFill/>
                    </a:lnL>
                    <a:lnR>
                      <a:noFill/>
                    </a:lnR>
                    <a:lnT>
                      <a:noFill/>
                    </a:lnT>
                    <a:lnB>
                      <a:noFill/>
                    </a:lnB>
                  </a:tcPr>
                </a:tc>
                <a:tc>
                  <a:txBody>
                    <a:bodyPr/>
                    <a:lstStyle/>
                    <a:p>
                      <a:pPr algn="ctr" fontAlgn="b"/>
                      <a:r>
                        <a:rPr lang="en-US" sz="1600" b="0" i="0" u="none" strike="noStrike">
                          <a:solidFill>
                            <a:schemeClr val="bg1"/>
                          </a:solidFill>
                          <a:latin typeface="+mn-lt"/>
                        </a:rPr>
                        <a:t>50-72%</a:t>
                      </a:r>
                    </a:p>
                  </a:txBody>
                  <a:tcPr marL="6588" marR="6588" marT="6588" marB="0" anchor="b">
                    <a:lnL>
                      <a:noFill/>
                    </a:lnL>
                    <a:lnR>
                      <a:noFill/>
                    </a:lnR>
                    <a:lnT>
                      <a:noFill/>
                    </a:lnT>
                    <a:lnB>
                      <a:noFill/>
                    </a:lnB>
                  </a:tcPr>
                </a:tc>
                <a:tc>
                  <a:txBody>
                    <a:bodyPr/>
                    <a:lstStyle/>
                    <a:p>
                      <a:pPr algn="l" fontAlgn="b"/>
                      <a:r>
                        <a:rPr lang="en-US" sz="1600" b="0" i="0" u="none" strike="noStrike" dirty="0" err="1">
                          <a:solidFill>
                            <a:schemeClr val="bg1"/>
                          </a:solidFill>
                          <a:latin typeface="+mn-lt"/>
                        </a:rPr>
                        <a:t>Stirling</a:t>
                      </a:r>
                      <a:r>
                        <a:rPr lang="en-US" sz="1600" b="0" i="0" u="none" strike="noStrike" dirty="0">
                          <a:solidFill>
                            <a:schemeClr val="bg1"/>
                          </a:solidFill>
                          <a:latin typeface="+mn-lt"/>
                        </a:rPr>
                        <a:t> 1969, Ainley 1985, Erickson &amp; Hanson 1990</a:t>
                      </a:r>
                    </a:p>
                  </a:txBody>
                  <a:tcPr marL="6588" marR="6588" marT="6588" marB="0" anchor="b">
                    <a:lnL>
                      <a:noFill/>
                    </a:lnL>
                    <a:lnR>
                      <a:noFill/>
                    </a:lnR>
                    <a:lnT>
                      <a:noFill/>
                    </a:lnT>
                    <a:lnB>
                      <a:noFill/>
                    </a:lnB>
                  </a:tcPr>
                </a:tc>
              </a:tr>
              <a:tr h="519998">
                <a:tc>
                  <a:txBody>
                    <a:bodyPr/>
                    <a:lstStyle/>
                    <a:p>
                      <a:pPr algn="l" fontAlgn="b"/>
                      <a:r>
                        <a:rPr lang="en-US" sz="1600" b="1" i="0" u="none" strike="noStrike" dirty="0" smtClean="0">
                          <a:solidFill>
                            <a:schemeClr val="bg1"/>
                          </a:solidFill>
                          <a:latin typeface="+mn-lt"/>
                        </a:rPr>
                        <a:t>5. Crabeater </a:t>
                      </a:r>
                      <a:r>
                        <a:rPr lang="en-US" sz="1600" b="1" i="0" u="none" strike="noStrike" dirty="0">
                          <a:solidFill>
                            <a:schemeClr val="bg1"/>
                          </a:solidFill>
                          <a:latin typeface="+mn-lt"/>
                        </a:rPr>
                        <a:t>Seal</a:t>
                      </a:r>
                      <a:r>
                        <a:rPr lang="en-US" sz="1600" b="0" i="0" u="none" strike="noStrike" dirty="0">
                          <a:solidFill>
                            <a:schemeClr val="bg1"/>
                          </a:solidFill>
                          <a:latin typeface="+mn-lt"/>
                        </a:rPr>
                        <a:t> </a:t>
                      </a:r>
                    </a:p>
                  </a:txBody>
                  <a:tcPr marL="6588" marR="6588" marT="6588" marB="0" anchor="b">
                    <a:lnL>
                      <a:noFill/>
                    </a:lnL>
                    <a:lnR>
                      <a:noFill/>
                    </a:lnR>
                    <a:lnT>
                      <a:noFill/>
                    </a:lnT>
                    <a:lnB>
                      <a:noFill/>
                    </a:lnB>
                  </a:tcPr>
                </a:tc>
                <a:tc>
                  <a:txBody>
                    <a:bodyPr/>
                    <a:lstStyle/>
                    <a:p>
                      <a:pPr algn="ctr" fontAlgn="b"/>
                      <a:r>
                        <a:rPr lang="en-US" sz="1600" b="0" i="0" u="none" strike="noStrike" dirty="0">
                          <a:solidFill>
                            <a:schemeClr val="bg1"/>
                          </a:solidFill>
                          <a:latin typeface="+mn-lt"/>
                        </a:rPr>
                        <a:t>204,000</a:t>
                      </a:r>
                    </a:p>
                  </a:txBody>
                  <a:tcPr marL="6588" marR="6588" marT="6588" marB="0" anchor="b">
                    <a:lnL>
                      <a:noFill/>
                    </a:lnL>
                    <a:lnR>
                      <a:noFill/>
                    </a:lnR>
                    <a:lnT>
                      <a:noFill/>
                    </a:lnT>
                    <a:lnB>
                      <a:noFill/>
                    </a:lnB>
                  </a:tcPr>
                </a:tc>
                <a:tc>
                  <a:txBody>
                    <a:bodyPr/>
                    <a:lstStyle/>
                    <a:p>
                      <a:pPr algn="ctr" fontAlgn="b"/>
                      <a:r>
                        <a:rPr lang="en-US" sz="1600" b="0" i="0" u="none" strike="noStrike">
                          <a:solidFill>
                            <a:schemeClr val="bg1"/>
                          </a:solidFill>
                          <a:latin typeface="+mn-lt"/>
                        </a:rPr>
                        <a:t>17 % Pacific sector</a:t>
                      </a:r>
                    </a:p>
                  </a:txBody>
                  <a:tcPr marL="6588" marR="6588" marT="6588" marB="0" anchor="b">
                    <a:lnL>
                      <a:noFill/>
                    </a:lnL>
                    <a:lnR>
                      <a:noFill/>
                    </a:lnR>
                    <a:lnT>
                      <a:noFill/>
                    </a:lnT>
                    <a:lnB>
                      <a:noFill/>
                    </a:lnB>
                  </a:tcPr>
                </a:tc>
                <a:tc>
                  <a:txBody>
                    <a:bodyPr/>
                    <a:lstStyle/>
                    <a:p>
                      <a:pPr algn="l" fontAlgn="b"/>
                      <a:r>
                        <a:rPr lang="en-US" sz="1600" b="0" i="0" u="none" strike="noStrike" dirty="0">
                          <a:solidFill>
                            <a:schemeClr val="bg1"/>
                          </a:solidFill>
                          <a:latin typeface="+mn-lt"/>
                        </a:rPr>
                        <a:t>Ainley 1985, Erickson &amp; Hanson 1990</a:t>
                      </a:r>
                    </a:p>
                  </a:txBody>
                  <a:tcPr marL="6588" marR="6588" marT="6588" marB="0" anchor="b">
                    <a:lnL>
                      <a:noFill/>
                    </a:lnL>
                    <a:lnR>
                      <a:noFill/>
                    </a:lnR>
                    <a:lnT>
                      <a:noFill/>
                    </a:lnT>
                    <a:lnB>
                      <a:noFill/>
                    </a:lnB>
                  </a:tcPr>
                </a:tc>
              </a:tr>
              <a:tr h="519998">
                <a:tc>
                  <a:txBody>
                    <a:bodyPr/>
                    <a:lstStyle/>
                    <a:p>
                      <a:pPr algn="l" fontAlgn="b"/>
                      <a:r>
                        <a:rPr lang="en-US" sz="1600" b="1" i="0" u="none" strike="noStrike" dirty="0" smtClean="0">
                          <a:solidFill>
                            <a:schemeClr val="bg1"/>
                          </a:solidFill>
                          <a:latin typeface="+mn-lt"/>
                        </a:rPr>
                        <a:t>6. Leopard </a:t>
                      </a:r>
                      <a:r>
                        <a:rPr lang="en-US" sz="1600" b="1" i="0" u="none" strike="noStrike" dirty="0">
                          <a:solidFill>
                            <a:schemeClr val="bg1"/>
                          </a:solidFill>
                          <a:latin typeface="+mn-lt"/>
                        </a:rPr>
                        <a:t>Seal</a:t>
                      </a:r>
                      <a:r>
                        <a:rPr lang="en-US" sz="1600" b="0" i="0" u="none" strike="noStrike" dirty="0">
                          <a:solidFill>
                            <a:schemeClr val="bg1"/>
                          </a:solidFill>
                          <a:latin typeface="+mn-lt"/>
                        </a:rPr>
                        <a:t> </a:t>
                      </a:r>
                    </a:p>
                  </a:txBody>
                  <a:tcPr marL="6588" marR="6588" marT="6588" marB="0" anchor="b">
                    <a:lnL>
                      <a:noFill/>
                    </a:lnL>
                    <a:lnR>
                      <a:noFill/>
                    </a:lnR>
                    <a:lnT>
                      <a:noFill/>
                    </a:lnT>
                    <a:lnB>
                      <a:noFill/>
                    </a:lnB>
                  </a:tcPr>
                </a:tc>
                <a:tc>
                  <a:txBody>
                    <a:bodyPr/>
                    <a:lstStyle/>
                    <a:p>
                      <a:pPr algn="ctr" fontAlgn="b"/>
                      <a:r>
                        <a:rPr lang="en-US" sz="1600" b="0" i="0" u="none" strike="noStrike" dirty="0">
                          <a:solidFill>
                            <a:schemeClr val="bg1"/>
                          </a:solidFill>
                          <a:latin typeface="+mn-lt"/>
                        </a:rPr>
                        <a:t>8,000</a:t>
                      </a:r>
                    </a:p>
                  </a:txBody>
                  <a:tcPr marL="6588" marR="6588" marT="6588" marB="0" anchor="b">
                    <a:lnL>
                      <a:noFill/>
                    </a:lnL>
                    <a:lnR>
                      <a:noFill/>
                    </a:lnR>
                    <a:lnT>
                      <a:noFill/>
                    </a:lnT>
                    <a:lnB>
                      <a:noFill/>
                    </a:lnB>
                  </a:tcPr>
                </a:tc>
                <a:tc>
                  <a:txBody>
                    <a:bodyPr/>
                    <a:lstStyle/>
                    <a:p>
                      <a:pPr algn="ctr" fontAlgn="b"/>
                      <a:r>
                        <a:rPr lang="en-US" sz="1600" b="0" i="0" u="none" strike="noStrike">
                          <a:solidFill>
                            <a:schemeClr val="bg1"/>
                          </a:solidFill>
                          <a:latin typeface="+mn-lt"/>
                        </a:rPr>
                        <a:t>12 % Pacific sector</a:t>
                      </a:r>
                    </a:p>
                  </a:txBody>
                  <a:tcPr marL="6588" marR="6588" marT="6588" marB="0" anchor="b">
                    <a:lnL>
                      <a:noFill/>
                    </a:lnL>
                    <a:lnR>
                      <a:noFill/>
                    </a:lnR>
                    <a:lnT>
                      <a:noFill/>
                    </a:lnT>
                    <a:lnB>
                      <a:noFill/>
                    </a:lnB>
                  </a:tcPr>
                </a:tc>
                <a:tc>
                  <a:txBody>
                    <a:bodyPr/>
                    <a:lstStyle/>
                    <a:p>
                      <a:pPr algn="l" fontAlgn="b"/>
                      <a:r>
                        <a:rPr lang="en-US" sz="1600" b="0" i="0" u="none" strike="noStrike" dirty="0">
                          <a:solidFill>
                            <a:schemeClr val="bg1"/>
                          </a:solidFill>
                          <a:latin typeface="+mn-lt"/>
                        </a:rPr>
                        <a:t>Ainley 1985</a:t>
                      </a:r>
                    </a:p>
                  </a:txBody>
                  <a:tcPr marL="6588" marR="6588" marT="6588" marB="0" anchor="b">
                    <a:lnL>
                      <a:noFill/>
                    </a:lnL>
                    <a:lnR>
                      <a:noFill/>
                    </a:lnR>
                    <a:lnT>
                      <a:noFill/>
                    </a:lnT>
                    <a:lnB>
                      <a:noFill/>
                    </a:lnB>
                  </a:tcPr>
                </a:tc>
              </a:tr>
              <a:tr h="263464">
                <a:tc>
                  <a:txBody>
                    <a:bodyPr/>
                    <a:lstStyle/>
                    <a:p>
                      <a:pPr algn="l" fontAlgn="b"/>
                      <a:endParaRPr lang="en-US" sz="1600" b="0" i="0" u="none" strike="noStrike" dirty="0">
                        <a:solidFill>
                          <a:schemeClr val="bg1"/>
                        </a:solidFill>
                        <a:latin typeface="+mn-lt"/>
                      </a:endParaRPr>
                    </a:p>
                  </a:txBody>
                  <a:tcPr marL="6588" marR="6588" marT="6588" marB="0" anchor="b">
                    <a:lnL>
                      <a:noFill/>
                    </a:lnL>
                    <a:lnR>
                      <a:noFill/>
                    </a:lnR>
                    <a:lnT>
                      <a:noFill/>
                    </a:lnT>
                    <a:lnB>
                      <a:noFill/>
                    </a:lnB>
                  </a:tcPr>
                </a:tc>
                <a:tc>
                  <a:txBody>
                    <a:bodyPr/>
                    <a:lstStyle/>
                    <a:p>
                      <a:pPr algn="ctr" fontAlgn="b"/>
                      <a:endParaRPr lang="en-US" sz="1600" b="0" i="0" u="none" strike="noStrike" dirty="0">
                        <a:solidFill>
                          <a:schemeClr val="bg1"/>
                        </a:solidFill>
                        <a:latin typeface="+mn-lt"/>
                      </a:endParaRPr>
                    </a:p>
                  </a:txBody>
                  <a:tcPr marL="6588" marR="6588" marT="6588" marB="0" anchor="b">
                    <a:lnL>
                      <a:noFill/>
                    </a:lnL>
                    <a:lnR>
                      <a:noFill/>
                    </a:lnR>
                    <a:lnT>
                      <a:noFill/>
                    </a:lnT>
                    <a:lnB>
                      <a:noFill/>
                    </a:lnB>
                  </a:tcPr>
                </a:tc>
                <a:tc>
                  <a:txBody>
                    <a:bodyPr/>
                    <a:lstStyle/>
                    <a:p>
                      <a:pPr algn="ctr" fontAlgn="b"/>
                      <a:endParaRPr lang="en-US" sz="1600" b="0" i="0" u="none" strike="noStrike">
                        <a:solidFill>
                          <a:schemeClr val="bg1"/>
                        </a:solidFill>
                        <a:latin typeface="+mn-lt"/>
                      </a:endParaRPr>
                    </a:p>
                  </a:txBody>
                  <a:tcPr marL="6588" marR="6588" marT="6588" marB="0" anchor="b">
                    <a:lnL>
                      <a:noFill/>
                    </a:lnL>
                    <a:lnR>
                      <a:noFill/>
                    </a:lnR>
                    <a:lnT>
                      <a:noFill/>
                    </a:lnT>
                    <a:lnB>
                      <a:noFill/>
                    </a:lnB>
                  </a:tcPr>
                </a:tc>
                <a:tc>
                  <a:txBody>
                    <a:bodyPr/>
                    <a:lstStyle/>
                    <a:p>
                      <a:pPr algn="l" fontAlgn="b"/>
                      <a:endParaRPr lang="en-US" sz="1600" b="0" i="0" u="none" strike="noStrike" dirty="0">
                        <a:solidFill>
                          <a:schemeClr val="bg1"/>
                        </a:solidFill>
                        <a:latin typeface="+mn-lt"/>
                      </a:endParaRPr>
                    </a:p>
                  </a:txBody>
                  <a:tcPr marL="6588" marR="6588" marT="6588" marB="0" anchor="b">
                    <a:lnL>
                      <a:noFill/>
                    </a:lnL>
                    <a:lnR>
                      <a:noFill/>
                    </a:lnR>
                    <a:lnT>
                      <a:noFill/>
                    </a:lnT>
                    <a:lnB>
                      <a:noFill/>
                    </a:lnB>
                  </a:tcPr>
                </a:tc>
              </a:tr>
              <a:tr h="263464">
                <a:tc>
                  <a:txBody>
                    <a:bodyPr/>
                    <a:lstStyle/>
                    <a:p>
                      <a:pPr algn="l" fontAlgn="b"/>
                      <a:r>
                        <a:rPr lang="en-US" sz="1600" b="1" i="0" u="none" strike="noStrike" dirty="0" smtClean="0">
                          <a:solidFill>
                            <a:schemeClr val="bg1"/>
                          </a:solidFill>
                          <a:latin typeface="+mn-lt"/>
                        </a:rPr>
                        <a:t>7. Adélie </a:t>
                      </a:r>
                      <a:r>
                        <a:rPr lang="en-US" sz="1600" b="1" i="0" u="none" strike="noStrike" dirty="0">
                          <a:solidFill>
                            <a:schemeClr val="bg1"/>
                          </a:solidFill>
                          <a:latin typeface="+mn-lt"/>
                        </a:rPr>
                        <a:t>Penguin</a:t>
                      </a:r>
                      <a:r>
                        <a:rPr lang="en-US" sz="1600" b="0" i="0" u="none" strike="noStrike" dirty="0">
                          <a:solidFill>
                            <a:schemeClr val="bg1"/>
                          </a:solidFill>
                          <a:latin typeface="+mn-lt"/>
                        </a:rPr>
                        <a:t> </a:t>
                      </a:r>
                    </a:p>
                  </a:txBody>
                  <a:tcPr marL="6588" marR="6588" marT="6588" marB="0" anchor="b">
                    <a:lnL>
                      <a:noFill/>
                    </a:lnL>
                    <a:lnR>
                      <a:noFill/>
                    </a:lnR>
                    <a:lnT>
                      <a:noFill/>
                    </a:lnT>
                    <a:lnB>
                      <a:noFill/>
                    </a:lnB>
                  </a:tcPr>
                </a:tc>
                <a:tc>
                  <a:txBody>
                    <a:bodyPr/>
                    <a:lstStyle/>
                    <a:p>
                      <a:pPr algn="ctr" fontAlgn="b"/>
                      <a:r>
                        <a:rPr lang="en-US" sz="1600" b="0" i="0" u="none" strike="noStrike" dirty="0">
                          <a:solidFill>
                            <a:schemeClr val="bg1"/>
                          </a:solidFill>
                          <a:latin typeface="+mn-lt"/>
                        </a:rPr>
                        <a:t>3,000,000</a:t>
                      </a:r>
                    </a:p>
                  </a:txBody>
                  <a:tcPr marL="6588" marR="6588" marT="6588" marB="0" anchor="b">
                    <a:lnL>
                      <a:noFill/>
                    </a:lnL>
                    <a:lnR>
                      <a:noFill/>
                    </a:lnR>
                    <a:lnT>
                      <a:noFill/>
                    </a:lnT>
                    <a:lnB>
                      <a:noFill/>
                    </a:lnB>
                  </a:tcPr>
                </a:tc>
                <a:tc>
                  <a:txBody>
                    <a:bodyPr/>
                    <a:lstStyle/>
                    <a:p>
                      <a:pPr algn="ctr" fontAlgn="b"/>
                      <a:r>
                        <a:rPr lang="en-US" sz="1600" b="0" i="0" u="none" strike="noStrike">
                          <a:solidFill>
                            <a:schemeClr val="bg1"/>
                          </a:solidFill>
                          <a:latin typeface="+mn-lt"/>
                        </a:rPr>
                        <a:t>38%</a:t>
                      </a:r>
                    </a:p>
                  </a:txBody>
                  <a:tcPr marL="6588" marR="6588" marT="6588" marB="0" anchor="b">
                    <a:lnL>
                      <a:noFill/>
                    </a:lnL>
                    <a:lnR>
                      <a:noFill/>
                    </a:lnR>
                    <a:lnT>
                      <a:noFill/>
                    </a:lnT>
                    <a:lnB>
                      <a:noFill/>
                    </a:lnB>
                  </a:tcPr>
                </a:tc>
                <a:tc>
                  <a:txBody>
                    <a:bodyPr/>
                    <a:lstStyle/>
                    <a:p>
                      <a:pPr algn="l" fontAlgn="b"/>
                      <a:r>
                        <a:rPr lang="en-US" sz="1600" b="0" i="0" u="none" strike="noStrike" dirty="0" err="1">
                          <a:solidFill>
                            <a:schemeClr val="bg1"/>
                          </a:solidFill>
                          <a:latin typeface="+mn-lt"/>
                        </a:rPr>
                        <a:t>Woehler</a:t>
                      </a:r>
                      <a:r>
                        <a:rPr lang="en-US" sz="1600" b="0" i="0" u="none" strike="noStrike" dirty="0">
                          <a:solidFill>
                            <a:schemeClr val="bg1"/>
                          </a:solidFill>
                          <a:latin typeface="+mn-lt"/>
                        </a:rPr>
                        <a:t> 1993</a:t>
                      </a:r>
                    </a:p>
                  </a:txBody>
                  <a:tcPr marL="6588" marR="6588" marT="6588" marB="0" anchor="b">
                    <a:lnL>
                      <a:noFill/>
                    </a:lnL>
                    <a:lnR>
                      <a:noFill/>
                    </a:lnR>
                    <a:lnT>
                      <a:noFill/>
                    </a:lnT>
                    <a:lnB>
                      <a:noFill/>
                    </a:lnB>
                  </a:tcPr>
                </a:tc>
              </a:tr>
              <a:tr h="263464">
                <a:tc>
                  <a:txBody>
                    <a:bodyPr/>
                    <a:lstStyle/>
                    <a:p>
                      <a:pPr algn="l" fontAlgn="b"/>
                      <a:endParaRPr lang="en-US" sz="1600" b="0" i="0" u="none" strike="noStrike" dirty="0">
                        <a:solidFill>
                          <a:schemeClr val="bg1"/>
                        </a:solidFill>
                        <a:latin typeface="+mn-lt"/>
                      </a:endParaRPr>
                    </a:p>
                  </a:txBody>
                  <a:tcPr marL="6588" marR="6588" marT="6588" marB="0" anchor="b">
                    <a:lnL>
                      <a:noFill/>
                    </a:lnL>
                    <a:lnR>
                      <a:noFill/>
                    </a:lnR>
                    <a:lnT>
                      <a:noFill/>
                    </a:lnT>
                    <a:lnB>
                      <a:noFill/>
                    </a:lnB>
                  </a:tcPr>
                </a:tc>
                <a:tc>
                  <a:txBody>
                    <a:bodyPr/>
                    <a:lstStyle/>
                    <a:p>
                      <a:pPr algn="ctr" fontAlgn="b"/>
                      <a:endParaRPr lang="en-US" sz="1600" b="0" i="0" u="none" strike="noStrike" dirty="0">
                        <a:solidFill>
                          <a:schemeClr val="bg1"/>
                        </a:solidFill>
                        <a:latin typeface="+mn-lt"/>
                      </a:endParaRPr>
                    </a:p>
                  </a:txBody>
                  <a:tcPr marL="6588" marR="6588" marT="6588" marB="0" anchor="b">
                    <a:lnL>
                      <a:noFill/>
                    </a:lnL>
                    <a:lnR>
                      <a:noFill/>
                    </a:lnR>
                    <a:lnT>
                      <a:noFill/>
                    </a:lnT>
                    <a:lnB>
                      <a:noFill/>
                    </a:lnB>
                  </a:tcPr>
                </a:tc>
                <a:tc>
                  <a:txBody>
                    <a:bodyPr/>
                    <a:lstStyle/>
                    <a:p>
                      <a:pPr algn="ctr" fontAlgn="b"/>
                      <a:endParaRPr lang="en-US" sz="1600" b="0" i="0" u="none" strike="noStrike">
                        <a:solidFill>
                          <a:schemeClr val="bg1"/>
                        </a:solidFill>
                        <a:latin typeface="+mn-lt"/>
                      </a:endParaRPr>
                    </a:p>
                  </a:txBody>
                  <a:tcPr marL="6588" marR="6588" marT="6588" marB="0" anchor="b">
                    <a:lnL>
                      <a:noFill/>
                    </a:lnL>
                    <a:lnR>
                      <a:noFill/>
                    </a:lnR>
                    <a:lnT>
                      <a:noFill/>
                    </a:lnT>
                    <a:lnB>
                      <a:noFill/>
                    </a:lnB>
                  </a:tcPr>
                </a:tc>
                <a:tc>
                  <a:txBody>
                    <a:bodyPr/>
                    <a:lstStyle/>
                    <a:p>
                      <a:pPr algn="l" fontAlgn="b"/>
                      <a:endParaRPr lang="en-US" sz="1600" b="0" i="0" u="none" strike="noStrike" dirty="0">
                        <a:solidFill>
                          <a:schemeClr val="bg1"/>
                        </a:solidFill>
                        <a:latin typeface="+mn-lt"/>
                      </a:endParaRPr>
                    </a:p>
                  </a:txBody>
                  <a:tcPr marL="6588" marR="6588" marT="6588" marB="0" anchor="b">
                    <a:lnL>
                      <a:noFill/>
                    </a:lnL>
                    <a:lnR>
                      <a:noFill/>
                    </a:lnR>
                    <a:lnT>
                      <a:noFill/>
                    </a:lnT>
                    <a:lnB>
                      <a:noFill/>
                    </a:lnB>
                  </a:tcPr>
                </a:tc>
              </a:tr>
              <a:tr h="263464">
                <a:tc>
                  <a:txBody>
                    <a:bodyPr/>
                    <a:lstStyle/>
                    <a:p>
                      <a:pPr algn="l" fontAlgn="b"/>
                      <a:r>
                        <a:rPr lang="en-US" sz="1600" b="1" i="0" u="none" strike="noStrike" dirty="0" smtClean="0">
                          <a:solidFill>
                            <a:schemeClr val="bg1"/>
                          </a:solidFill>
                          <a:latin typeface="+mn-lt"/>
                        </a:rPr>
                        <a:t>8. Emperor </a:t>
                      </a:r>
                      <a:r>
                        <a:rPr lang="en-US" sz="1600" b="1" i="0" u="none" strike="noStrike" dirty="0">
                          <a:solidFill>
                            <a:schemeClr val="bg1"/>
                          </a:solidFill>
                          <a:latin typeface="+mn-lt"/>
                        </a:rPr>
                        <a:t>Penguin</a:t>
                      </a:r>
                      <a:r>
                        <a:rPr lang="en-US" sz="1600" b="0" i="0" u="none" strike="noStrike" dirty="0">
                          <a:solidFill>
                            <a:schemeClr val="bg1"/>
                          </a:solidFill>
                          <a:latin typeface="+mn-lt"/>
                        </a:rPr>
                        <a:t> </a:t>
                      </a:r>
                    </a:p>
                  </a:txBody>
                  <a:tcPr marL="6588" marR="6588" marT="6588" marB="0" anchor="b">
                    <a:lnL>
                      <a:noFill/>
                    </a:lnL>
                    <a:lnR>
                      <a:noFill/>
                    </a:lnR>
                    <a:lnT>
                      <a:noFill/>
                    </a:lnT>
                    <a:lnB>
                      <a:noFill/>
                    </a:lnB>
                  </a:tcPr>
                </a:tc>
                <a:tc>
                  <a:txBody>
                    <a:bodyPr/>
                    <a:lstStyle/>
                    <a:p>
                      <a:pPr algn="ctr" fontAlgn="b"/>
                      <a:r>
                        <a:rPr lang="en-US" sz="1600" b="0" i="0" u="none" strike="noStrike" dirty="0">
                          <a:solidFill>
                            <a:schemeClr val="bg1"/>
                          </a:solidFill>
                          <a:latin typeface="+mn-lt"/>
                        </a:rPr>
                        <a:t>200,000</a:t>
                      </a:r>
                    </a:p>
                  </a:txBody>
                  <a:tcPr marL="6588" marR="6588" marT="6588" marB="0" anchor="b">
                    <a:lnL>
                      <a:noFill/>
                    </a:lnL>
                    <a:lnR>
                      <a:noFill/>
                    </a:lnR>
                    <a:lnT>
                      <a:noFill/>
                    </a:lnT>
                    <a:lnB>
                      <a:noFill/>
                    </a:lnB>
                  </a:tcPr>
                </a:tc>
                <a:tc>
                  <a:txBody>
                    <a:bodyPr/>
                    <a:lstStyle/>
                    <a:p>
                      <a:pPr algn="ctr" fontAlgn="b"/>
                      <a:r>
                        <a:rPr lang="en-US" sz="1600" b="0" i="0" u="none" strike="noStrike">
                          <a:solidFill>
                            <a:schemeClr val="bg1"/>
                          </a:solidFill>
                          <a:latin typeface="+mn-lt"/>
                        </a:rPr>
                        <a:t>26%</a:t>
                      </a:r>
                    </a:p>
                  </a:txBody>
                  <a:tcPr marL="6588" marR="6588" marT="6588" marB="0" anchor="b">
                    <a:lnL>
                      <a:noFill/>
                    </a:lnL>
                    <a:lnR>
                      <a:noFill/>
                    </a:lnR>
                    <a:lnT>
                      <a:noFill/>
                    </a:lnT>
                    <a:lnB>
                      <a:noFill/>
                    </a:lnB>
                  </a:tcPr>
                </a:tc>
                <a:tc>
                  <a:txBody>
                    <a:bodyPr/>
                    <a:lstStyle/>
                    <a:p>
                      <a:pPr algn="l" fontAlgn="b"/>
                      <a:r>
                        <a:rPr lang="en-US" sz="1600" b="0" i="0" u="none" strike="noStrike" dirty="0" err="1">
                          <a:solidFill>
                            <a:schemeClr val="bg1"/>
                          </a:solidFill>
                          <a:latin typeface="+mn-lt"/>
                        </a:rPr>
                        <a:t>Woehler</a:t>
                      </a:r>
                      <a:r>
                        <a:rPr lang="en-US" sz="1600" b="0" i="0" u="none" strike="noStrike" dirty="0">
                          <a:solidFill>
                            <a:schemeClr val="bg1"/>
                          </a:solidFill>
                          <a:latin typeface="+mn-lt"/>
                        </a:rPr>
                        <a:t> 1993</a:t>
                      </a:r>
                    </a:p>
                  </a:txBody>
                  <a:tcPr marL="6588" marR="6588" marT="6588" marB="0" anchor="b">
                    <a:lnL>
                      <a:noFill/>
                    </a:lnL>
                    <a:lnR>
                      <a:noFill/>
                    </a:lnR>
                    <a:lnT>
                      <a:noFill/>
                    </a:lnT>
                    <a:lnB>
                      <a:noFill/>
                    </a:lnB>
                  </a:tcPr>
                </a:tc>
              </a:tr>
              <a:tr h="263464">
                <a:tc>
                  <a:txBody>
                    <a:bodyPr/>
                    <a:lstStyle/>
                    <a:p>
                      <a:pPr algn="l" fontAlgn="b"/>
                      <a:endParaRPr lang="en-US" sz="1600" b="0" i="0" u="none" strike="noStrike" dirty="0">
                        <a:solidFill>
                          <a:schemeClr val="bg1"/>
                        </a:solidFill>
                        <a:latin typeface="+mn-lt"/>
                      </a:endParaRPr>
                    </a:p>
                  </a:txBody>
                  <a:tcPr marL="6588" marR="6588" marT="6588" marB="0" anchor="b">
                    <a:lnL>
                      <a:noFill/>
                    </a:lnL>
                    <a:lnR>
                      <a:noFill/>
                    </a:lnR>
                    <a:lnT>
                      <a:noFill/>
                    </a:lnT>
                    <a:lnB>
                      <a:noFill/>
                    </a:lnB>
                  </a:tcPr>
                </a:tc>
                <a:tc>
                  <a:txBody>
                    <a:bodyPr/>
                    <a:lstStyle/>
                    <a:p>
                      <a:pPr algn="ctr" fontAlgn="b"/>
                      <a:endParaRPr lang="en-US" sz="1600" b="0" i="0" u="none" strike="noStrike" dirty="0">
                        <a:solidFill>
                          <a:schemeClr val="bg1"/>
                        </a:solidFill>
                        <a:latin typeface="+mn-lt"/>
                      </a:endParaRPr>
                    </a:p>
                  </a:txBody>
                  <a:tcPr marL="6588" marR="6588" marT="6588" marB="0" anchor="b">
                    <a:lnL>
                      <a:noFill/>
                    </a:lnL>
                    <a:lnR>
                      <a:noFill/>
                    </a:lnR>
                    <a:lnT>
                      <a:noFill/>
                    </a:lnT>
                    <a:lnB>
                      <a:noFill/>
                    </a:lnB>
                  </a:tcPr>
                </a:tc>
                <a:tc>
                  <a:txBody>
                    <a:bodyPr/>
                    <a:lstStyle/>
                    <a:p>
                      <a:pPr algn="ctr" fontAlgn="b"/>
                      <a:endParaRPr lang="en-US" sz="1600" b="0" i="0" u="none" strike="noStrike">
                        <a:solidFill>
                          <a:schemeClr val="bg1"/>
                        </a:solidFill>
                        <a:latin typeface="+mn-lt"/>
                      </a:endParaRPr>
                    </a:p>
                  </a:txBody>
                  <a:tcPr marL="6588" marR="6588" marT="6588" marB="0" anchor="b">
                    <a:lnL>
                      <a:noFill/>
                    </a:lnL>
                    <a:lnR>
                      <a:noFill/>
                    </a:lnR>
                    <a:lnT>
                      <a:noFill/>
                    </a:lnT>
                    <a:lnB>
                      <a:noFill/>
                    </a:lnB>
                  </a:tcPr>
                </a:tc>
                <a:tc>
                  <a:txBody>
                    <a:bodyPr/>
                    <a:lstStyle/>
                    <a:p>
                      <a:pPr algn="l" fontAlgn="b"/>
                      <a:endParaRPr lang="en-US" sz="1600" b="0" i="0" u="none" strike="noStrike" dirty="0">
                        <a:solidFill>
                          <a:schemeClr val="bg1"/>
                        </a:solidFill>
                        <a:latin typeface="+mn-lt"/>
                      </a:endParaRPr>
                    </a:p>
                  </a:txBody>
                  <a:tcPr marL="6588" marR="6588" marT="6588" marB="0" anchor="b">
                    <a:lnL>
                      <a:noFill/>
                    </a:lnL>
                    <a:lnR>
                      <a:noFill/>
                    </a:lnR>
                    <a:lnT>
                      <a:noFill/>
                    </a:lnT>
                    <a:lnB>
                      <a:noFill/>
                    </a:lnB>
                  </a:tcPr>
                </a:tc>
              </a:tr>
              <a:tr h="519998">
                <a:tc>
                  <a:txBody>
                    <a:bodyPr/>
                    <a:lstStyle/>
                    <a:p>
                      <a:pPr algn="l" fontAlgn="b"/>
                      <a:r>
                        <a:rPr lang="en-US" sz="1600" b="1" i="0" u="none" strike="noStrike" dirty="0" smtClean="0">
                          <a:solidFill>
                            <a:schemeClr val="bg1"/>
                          </a:solidFill>
                          <a:latin typeface="+mn-lt"/>
                        </a:rPr>
                        <a:t>9. Antarctic </a:t>
                      </a:r>
                      <a:r>
                        <a:rPr lang="en-US" sz="1600" b="1" i="0" u="none" strike="noStrike" dirty="0">
                          <a:solidFill>
                            <a:schemeClr val="bg1"/>
                          </a:solidFill>
                          <a:latin typeface="+mn-lt"/>
                        </a:rPr>
                        <a:t>Petrel</a:t>
                      </a:r>
                      <a:r>
                        <a:rPr lang="en-US" sz="1600" b="0" i="0" u="none" strike="noStrike" dirty="0">
                          <a:solidFill>
                            <a:schemeClr val="bg1"/>
                          </a:solidFill>
                          <a:latin typeface="+mn-lt"/>
                        </a:rPr>
                        <a:t> </a:t>
                      </a:r>
                    </a:p>
                  </a:txBody>
                  <a:tcPr marL="6588" marR="6588" marT="6588" marB="0" anchor="b">
                    <a:lnL>
                      <a:noFill/>
                    </a:lnL>
                    <a:lnR>
                      <a:noFill/>
                    </a:lnR>
                    <a:lnT>
                      <a:noFill/>
                    </a:lnT>
                    <a:lnB>
                      <a:noFill/>
                    </a:lnB>
                  </a:tcPr>
                </a:tc>
                <a:tc>
                  <a:txBody>
                    <a:bodyPr/>
                    <a:lstStyle/>
                    <a:p>
                      <a:pPr algn="ctr" fontAlgn="b"/>
                      <a:r>
                        <a:rPr lang="en-US" sz="1600" b="0" i="0" u="none" strike="noStrike" dirty="0">
                          <a:solidFill>
                            <a:schemeClr val="bg1"/>
                          </a:solidFill>
                          <a:latin typeface="+mn-lt"/>
                        </a:rPr>
                        <a:t>5,000,000</a:t>
                      </a:r>
                    </a:p>
                  </a:txBody>
                  <a:tcPr marL="6588" marR="6588" marT="6588" marB="0" anchor="b">
                    <a:lnL>
                      <a:noFill/>
                    </a:lnL>
                    <a:lnR>
                      <a:noFill/>
                    </a:lnR>
                    <a:lnT>
                      <a:noFill/>
                    </a:lnT>
                    <a:lnB>
                      <a:noFill/>
                    </a:lnB>
                  </a:tcPr>
                </a:tc>
                <a:tc>
                  <a:txBody>
                    <a:bodyPr/>
                    <a:lstStyle/>
                    <a:p>
                      <a:pPr algn="ctr" fontAlgn="b"/>
                      <a:r>
                        <a:rPr lang="en-US" sz="1600" b="0" i="0" u="none" strike="noStrike" dirty="0">
                          <a:solidFill>
                            <a:schemeClr val="bg1"/>
                          </a:solidFill>
                          <a:latin typeface="+mn-lt"/>
                        </a:rPr>
                        <a:t>30%</a:t>
                      </a:r>
                    </a:p>
                  </a:txBody>
                  <a:tcPr marL="6588" marR="6588" marT="6588" marB="0" anchor="b">
                    <a:lnL>
                      <a:noFill/>
                    </a:lnL>
                    <a:lnR>
                      <a:noFill/>
                    </a:lnR>
                    <a:lnT>
                      <a:noFill/>
                    </a:lnT>
                    <a:lnB>
                      <a:noFill/>
                    </a:lnB>
                  </a:tcPr>
                </a:tc>
                <a:tc>
                  <a:txBody>
                    <a:bodyPr/>
                    <a:lstStyle/>
                    <a:p>
                      <a:pPr algn="l" fontAlgn="b"/>
                      <a:r>
                        <a:rPr lang="es-ES" sz="1600" b="0" i="0" u="none" strike="noStrike" dirty="0">
                          <a:solidFill>
                            <a:schemeClr val="bg1"/>
                          </a:solidFill>
                          <a:latin typeface="+mn-lt"/>
                        </a:rPr>
                        <a:t>Ainley et al. 1984, van </a:t>
                      </a:r>
                      <a:r>
                        <a:rPr lang="es-ES" sz="1600" b="0" i="0" u="none" strike="noStrike" dirty="0" err="1">
                          <a:solidFill>
                            <a:schemeClr val="bg1"/>
                          </a:solidFill>
                          <a:latin typeface="+mn-lt"/>
                        </a:rPr>
                        <a:t>Franeker</a:t>
                      </a:r>
                      <a:r>
                        <a:rPr lang="es-ES" sz="1600" b="0" i="0" u="none" strike="noStrike" dirty="0">
                          <a:solidFill>
                            <a:schemeClr val="bg1"/>
                          </a:solidFill>
                          <a:latin typeface="+mn-lt"/>
                        </a:rPr>
                        <a:t> et al. 1999</a:t>
                      </a:r>
                    </a:p>
                  </a:txBody>
                  <a:tcPr marL="6588" marR="6588" marT="6588" marB="0" anchor="b">
                    <a:lnL>
                      <a:noFill/>
                    </a:lnL>
                    <a:lnR>
                      <a:noFill/>
                    </a:lnR>
                    <a:lnT>
                      <a:noFill/>
                    </a:lnT>
                    <a:lnB>
                      <a:noFill/>
                    </a:lnB>
                  </a:tcPr>
                </a:tc>
              </a:tr>
              <a:tr h="263464">
                <a:tc>
                  <a:txBody>
                    <a:bodyPr/>
                    <a:lstStyle/>
                    <a:p>
                      <a:pPr algn="l" fontAlgn="b"/>
                      <a:endParaRPr lang="en-US" sz="1600" b="0" i="0" u="none" strike="noStrike" dirty="0">
                        <a:solidFill>
                          <a:schemeClr val="bg1"/>
                        </a:solidFill>
                        <a:latin typeface="+mn-lt"/>
                      </a:endParaRPr>
                    </a:p>
                  </a:txBody>
                  <a:tcPr marL="6588" marR="6588" marT="6588" marB="0" anchor="b">
                    <a:lnL>
                      <a:noFill/>
                    </a:lnL>
                    <a:lnR>
                      <a:noFill/>
                    </a:lnR>
                    <a:lnT>
                      <a:noFill/>
                    </a:lnT>
                    <a:lnB>
                      <a:noFill/>
                    </a:lnB>
                  </a:tcPr>
                </a:tc>
                <a:tc>
                  <a:txBody>
                    <a:bodyPr/>
                    <a:lstStyle/>
                    <a:p>
                      <a:pPr algn="ctr" fontAlgn="b"/>
                      <a:endParaRPr lang="en-US" sz="1600" b="0" i="0" u="none" strike="noStrike" dirty="0">
                        <a:solidFill>
                          <a:schemeClr val="bg1"/>
                        </a:solidFill>
                        <a:latin typeface="+mn-lt"/>
                      </a:endParaRPr>
                    </a:p>
                  </a:txBody>
                  <a:tcPr marL="6588" marR="6588" marT="6588" marB="0" anchor="b">
                    <a:lnL>
                      <a:noFill/>
                    </a:lnL>
                    <a:lnR>
                      <a:noFill/>
                    </a:lnR>
                    <a:lnT>
                      <a:noFill/>
                    </a:lnT>
                    <a:lnB>
                      <a:noFill/>
                    </a:lnB>
                  </a:tcPr>
                </a:tc>
                <a:tc>
                  <a:txBody>
                    <a:bodyPr/>
                    <a:lstStyle/>
                    <a:p>
                      <a:pPr algn="ctr" fontAlgn="b"/>
                      <a:endParaRPr lang="en-US" sz="1600" b="0" i="0" u="none" strike="noStrike" dirty="0">
                        <a:solidFill>
                          <a:schemeClr val="bg1"/>
                        </a:solidFill>
                        <a:latin typeface="+mn-lt"/>
                      </a:endParaRPr>
                    </a:p>
                  </a:txBody>
                  <a:tcPr marL="6588" marR="6588" marT="6588" marB="0" anchor="b">
                    <a:lnL>
                      <a:noFill/>
                    </a:lnL>
                    <a:lnR>
                      <a:noFill/>
                    </a:lnR>
                    <a:lnT>
                      <a:noFill/>
                    </a:lnT>
                    <a:lnB>
                      <a:noFill/>
                    </a:lnB>
                  </a:tcPr>
                </a:tc>
                <a:tc>
                  <a:txBody>
                    <a:bodyPr/>
                    <a:lstStyle/>
                    <a:p>
                      <a:pPr algn="l" fontAlgn="b"/>
                      <a:endParaRPr lang="en-US" sz="1600" b="0" i="0" u="none" strike="noStrike" dirty="0">
                        <a:solidFill>
                          <a:schemeClr val="bg1"/>
                        </a:solidFill>
                        <a:latin typeface="+mn-lt"/>
                      </a:endParaRPr>
                    </a:p>
                  </a:txBody>
                  <a:tcPr marL="6588" marR="6588" marT="6588" marB="0" anchor="b">
                    <a:lnL>
                      <a:noFill/>
                    </a:lnL>
                    <a:lnR>
                      <a:noFill/>
                    </a:lnR>
                    <a:lnT>
                      <a:noFill/>
                    </a:lnT>
                    <a:lnB>
                      <a:noFill/>
                    </a:lnB>
                  </a:tcPr>
                </a:tc>
              </a:tr>
              <a:tr h="263464">
                <a:tc>
                  <a:txBody>
                    <a:bodyPr/>
                    <a:lstStyle/>
                    <a:p>
                      <a:pPr algn="l" fontAlgn="b"/>
                      <a:r>
                        <a:rPr lang="en-US" sz="1600" b="1" i="0" u="none" strike="noStrike" dirty="0" smtClean="0">
                          <a:solidFill>
                            <a:schemeClr val="bg1"/>
                          </a:solidFill>
                          <a:latin typeface="+mn-lt"/>
                        </a:rPr>
                        <a:t>10. Snow </a:t>
                      </a:r>
                      <a:r>
                        <a:rPr lang="en-US" sz="1600" b="1" i="0" u="none" strike="noStrike" dirty="0">
                          <a:solidFill>
                            <a:schemeClr val="bg1"/>
                          </a:solidFill>
                          <a:latin typeface="+mn-lt"/>
                        </a:rPr>
                        <a:t>Petrel</a:t>
                      </a:r>
                      <a:r>
                        <a:rPr lang="en-US" sz="1600" b="0" i="0" u="none" strike="noStrike" dirty="0">
                          <a:solidFill>
                            <a:schemeClr val="bg1"/>
                          </a:solidFill>
                          <a:latin typeface="+mn-lt"/>
                        </a:rPr>
                        <a:t> </a:t>
                      </a:r>
                    </a:p>
                  </a:txBody>
                  <a:tcPr marL="6588" marR="6588" marT="6588" marB="0" anchor="b">
                    <a:lnL>
                      <a:noFill/>
                    </a:lnL>
                    <a:lnR>
                      <a:noFill/>
                    </a:lnR>
                    <a:lnT>
                      <a:noFill/>
                    </a:lnT>
                    <a:lnB>
                      <a:noFill/>
                    </a:lnB>
                  </a:tcPr>
                </a:tc>
                <a:tc>
                  <a:txBody>
                    <a:bodyPr/>
                    <a:lstStyle/>
                    <a:p>
                      <a:pPr algn="ctr" fontAlgn="b"/>
                      <a:r>
                        <a:rPr lang="en-US" sz="1600" b="0" i="0" u="none" strike="noStrike" dirty="0">
                          <a:solidFill>
                            <a:schemeClr val="bg1"/>
                          </a:solidFill>
                          <a:latin typeface="+mn-lt"/>
                        </a:rPr>
                        <a:t>1,000,000</a:t>
                      </a:r>
                    </a:p>
                  </a:txBody>
                  <a:tcPr marL="6588" marR="6588" marT="6588" marB="0" anchor="b">
                    <a:lnL>
                      <a:noFill/>
                    </a:lnL>
                    <a:lnR>
                      <a:noFill/>
                    </a:lnR>
                    <a:lnT>
                      <a:noFill/>
                    </a:lnT>
                    <a:lnB>
                      <a:noFill/>
                    </a:lnB>
                  </a:tcPr>
                </a:tc>
                <a:tc>
                  <a:txBody>
                    <a:bodyPr/>
                    <a:lstStyle/>
                    <a:p>
                      <a:pPr algn="ctr" fontAlgn="b"/>
                      <a:r>
                        <a:rPr lang="en-US" sz="1600" b="0" i="0" u="none" strike="noStrike" dirty="0">
                          <a:solidFill>
                            <a:schemeClr val="bg1"/>
                          </a:solidFill>
                          <a:latin typeface="+mn-lt"/>
                        </a:rPr>
                        <a:t>?</a:t>
                      </a:r>
                    </a:p>
                  </a:txBody>
                  <a:tcPr marL="6588" marR="6588" marT="6588" marB="0" anchor="b">
                    <a:lnL>
                      <a:noFill/>
                    </a:lnL>
                    <a:lnR>
                      <a:noFill/>
                    </a:lnR>
                    <a:lnT>
                      <a:noFill/>
                    </a:lnT>
                    <a:lnB>
                      <a:noFill/>
                    </a:lnB>
                  </a:tcPr>
                </a:tc>
                <a:tc>
                  <a:txBody>
                    <a:bodyPr/>
                    <a:lstStyle/>
                    <a:p>
                      <a:pPr algn="l" fontAlgn="b"/>
                      <a:r>
                        <a:rPr lang="en-US" sz="1600" b="0" i="0" u="none" strike="noStrike" dirty="0">
                          <a:solidFill>
                            <a:schemeClr val="bg1"/>
                          </a:solidFill>
                          <a:latin typeface="+mn-lt"/>
                        </a:rPr>
                        <a:t>Ainley et al. 1984</a:t>
                      </a:r>
                    </a:p>
                  </a:txBody>
                  <a:tcPr marL="6588" marR="6588" marT="6588"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Species observation data sources</a:t>
            </a:r>
            <a:endParaRPr lang="en-US" sz="2800" dirty="0">
              <a:solidFill>
                <a:schemeClr val="bg1"/>
              </a:solidFill>
            </a:endParaRPr>
          </a:p>
        </p:txBody>
      </p:sp>
      <p:graphicFrame>
        <p:nvGraphicFramePr>
          <p:cNvPr id="4" name="Content Placeholder 3"/>
          <p:cNvGraphicFramePr>
            <a:graphicFrameLocks noGrp="1"/>
          </p:cNvGraphicFramePr>
          <p:nvPr>
            <p:ph idx="1"/>
          </p:nvPr>
        </p:nvGraphicFramePr>
        <p:xfrm>
          <a:off x="257577" y="1883535"/>
          <a:ext cx="8886422" cy="4355513"/>
        </p:xfrm>
        <a:graphic>
          <a:graphicData uri="http://schemas.openxmlformats.org/drawingml/2006/table">
            <a:tbl>
              <a:tblPr/>
              <a:tblGrid>
                <a:gridCol w="2800934"/>
                <a:gridCol w="2725590"/>
                <a:gridCol w="3359898"/>
              </a:tblGrid>
              <a:tr h="589209">
                <a:tc>
                  <a:txBody>
                    <a:bodyPr/>
                    <a:lstStyle/>
                    <a:p>
                      <a:pPr algn="ctr" fontAlgn="t"/>
                      <a:r>
                        <a:rPr lang="en-US" sz="2000" b="1" i="0" u="none" strike="noStrike" dirty="0" err="1" smtClean="0">
                          <a:solidFill>
                            <a:schemeClr val="bg1"/>
                          </a:solidFill>
                          <a:latin typeface="+mn-lt"/>
                        </a:rPr>
                        <a:t>Taxa</a:t>
                      </a:r>
                      <a:endParaRPr lang="en-US" sz="2000" b="1" i="0" u="none" strike="noStrike" dirty="0">
                        <a:solidFill>
                          <a:schemeClr val="bg1"/>
                        </a:solidFill>
                        <a:latin typeface="+mn-lt"/>
                      </a:endParaRPr>
                    </a:p>
                  </a:txBody>
                  <a:tcPr marL="5795" marR="5795" marT="5795" marB="0">
                    <a:lnL>
                      <a:noFill/>
                    </a:lnL>
                    <a:lnR>
                      <a:noFill/>
                    </a:lnR>
                    <a:lnT>
                      <a:noFill/>
                    </a:lnT>
                    <a:lnB>
                      <a:noFill/>
                    </a:lnB>
                  </a:tcPr>
                </a:tc>
                <a:tc>
                  <a:txBody>
                    <a:bodyPr/>
                    <a:lstStyle/>
                    <a:p>
                      <a:pPr algn="ctr" fontAlgn="t"/>
                      <a:r>
                        <a:rPr lang="en-US" sz="2000" b="1" i="0" u="none" strike="noStrike" dirty="0" smtClean="0">
                          <a:solidFill>
                            <a:schemeClr val="bg1"/>
                          </a:solidFill>
                          <a:latin typeface="+mn-lt"/>
                        </a:rPr>
                        <a:t>Years surveyed</a:t>
                      </a:r>
                      <a:endParaRPr lang="en-US" sz="2000" b="1" i="0" u="none" strike="noStrike" dirty="0">
                        <a:solidFill>
                          <a:schemeClr val="bg1"/>
                        </a:solidFill>
                        <a:latin typeface="+mn-lt"/>
                      </a:endParaRPr>
                    </a:p>
                  </a:txBody>
                  <a:tcPr marL="5795" marR="5795" marT="5795" marB="0">
                    <a:lnL>
                      <a:noFill/>
                    </a:lnL>
                    <a:lnR>
                      <a:noFill/>
                    </a:lnR>
                    <a:lnT>
                      <a:noFill/>
                    </a:lnT>
                    <a:lnB>
                      <a:noFill/>
                    </a:lnB>
                  </a:tcPr>
                </a:tc>
                <a:tc>
                  <a:txBody>
                    <a:bodyPr/>
                    <a:lstStyle/>
                    <a:p>
                      <a:pPr algn="ctr" fontAlgn="t"/>
                      <a:r>
                        <a:rPr lang="en-US" sz="2000" b="1" i="0" u="none" strike="noStrike" dirty="0" smtClean="0">
                          <a:solidFill>
                            <a:schemeClr val="bg1"/>
                          </a:solidFill>
                          <a:latin typeface="+mn-lt"/>
                        </a:rPr>
                        <a:t>Source of data</a:t>
                      </a:r>
                      <a:endParaRPr lang="en-US" sz="2000" b="1" i="0" u="none" strike="noStrike" dirty="0">
                        <a:solidFill>
                          <a:schemeClr val="bg1"/>
                        </a:solidFill>
                        <a:latin typeface="+mn-lt"/>
                      </a:endParaRPr>
                    </a:p>
                  </a:txBody>
                  <a:tcPr marL="5795" marR="5795" marT="5795" marB="0">
                    <a:lnL>
                      <a:noFill/>
                    </a:lnL>
                    <a:lnR>
                      <a:noFill/>
                    </a:lnR>
                    <a:lnT>
                      <a:noFill/>
                    </a:lnT>
                    <a:lnB>
                      <a:noFill/>
                    </a:lnB>
                  </a:tcPr>
                </a:tc>
              </a:tr>
              <a:tr h="837126">
                <a:tc>
                  <a:txBody>
                    <a:bodyPr/>
                    <a:lstStyle/>
                    <a:p>
                      <a:pPr algn="l" fontAlgn="t"/>
                      <a:r>
                        <a:rPr lang="en-US" sz="1800" b="1" i="0" u="none" strike="noStrike" dirty="0">
                          <a:solidFill>
                            <a:schemeClr val="bg1"/>
                          </a:solidFill>
                          <a:latin typeface="+mn-lt"/>
                        </a:rPr>
                        <a:t>Minke </a:t>
                      </a:r>
                      <a:r>
                        <a:rPr lang="en-US" sz="1800" b="1" i="0" u="none" strike="noStrike" dirty="0" smtClean="0">
                          <a:solidFill>
                            <a:schemeClr val="bg1"/>
                          </a:solidFill>
                          <a:latin typeface="+mn-lt"/>
                        </a:rPr>
                        <a:t>whales</a:t>
                      </a:r>
                      <a:endParaRPr lang="en-US" sz="1800" b="1" i="0" u="none" strike="noStrike" dirty="0">
                        <a:solidFill>
                          <a:schemeClr val="bg1"/>
                        </a:solidFill>
                        <a:latin typeface="+mn-lt"/>
                      </a:endParaRPr>
                    </a:p>
                  </a:txBody>
                  <a:tcPr marL="5795" marR="5795" marT="5795" marB="0">
                    <a:lnL>
                      <a:noFill/>
                    </a:lnL>
                    <a:lnR>
                      <a:noFill/>
                    </a:lnR>
                    <a:lnT>
                      <a:noFill/>
                    </a:lnT>
                    <a:lnB>
                      <a:noFill/>
                    </a:lnB>
                  </a:tcPr>
                </a:tc>
                <a:tc>
                  <a:txBody>
                    <a:bodyPr/>
                    <a:lstStyle/>
                    <a:p>
                      <a:pPr algn="l" fontAlgn="t"/>
                      <a:r>
                        <a:rPr lang="en-US" sz="1800" b="0" i="0" u="none" strike="noStrike" dirty="0">
                          <a:solidFill>
                            <a:schemeClr val="bg1"/>
                          </a:solidFill>
                          <a:latin typeface="+mn-lt"/>
                        </a:rPr>
                        <a:t>1976-1983, 1994, 2004</a:t>
                      </a:r>
                    </a:p>
                  </a:txBody>
                  <a:tcPr marL="5795" marR="5795" marT="5795" marB="0">
                    <a:lnL>
                      <a:noFill/>
                    </a:lnL>
                    <a:lnR>
                      <a:noFill/>
                    </a:lnR>
                    <a:lnT>
                      <a:noFill/>
                    </a:lnT>
                    <a:lnB>
                      <a:noFill/>
                    </a:lnB>
                  </a:tcPr>
                </a:tc>
                <a:tc>
                  <a:txBody>
                    <a:bodyPr/>
                    <a:lstStyle/>
                    <a:p>
                      <a:pPr algn="l" fontAlgn="t"/>
                      <a:r>
                        <a:rPr lang="en-US" sz="1800" b="0" i="0" u="none" strike="noStrike" dirty="0">
                          <a:solidFill>
                            <a:schemeClr val="bg1"/>
                          </a:solidFill>
                          <a:latin typeface="+mn-lt"/>
                        </a:rPr>
                        <a:t>D. Thiele, </a:t>
                      </a:r>
                      <a:r>
                        <a:rPr lang="en-US" sz="1800" b="0" i="0" u="none" strike="noStrike" dirty="0" err="1">
                          <a:solidFill>
                            <a:schemeClr val="bg1"/>
                          </a:solidFill>
                          <a:latin typeface="+mn-lt"/>
                        </a:rPr>
                        <a:t>AnSlope</a:t>
                      </a:r>
                      <a:r>
                        <a:rPr lang="en-US" sz="1800" b="0" i="0" u="none" strike="noStrike" dirty="0">
                          <a:solidFill>
                            <a:schemeClr val="bg1"/>
                          </a:solidFill>
                          <a:latin typeface="+mn-lt"/>
                        </a:rPr>
                        <a:t> cruises (2004); D. Ainley, RISP and NBP cruises</a:t>
                      </a:r>
                      <a:r>
                        <a:rPr lang="en-US" sz="1800" b="0" i="0" u="none" strike="noStrike" dirty="0" smtClean="0">
                          <a:solidFill>
                            <a:schemeClr val="bg1"/>
                          </a:solidFill>
                          <a:latin typeface="+mn-lt"/>
                        </a:rPr>
                        <a:t>. </a:t>
                      </a:r>
                      <a:endParaRPr lang="en-US" sz="1800" b="0" i="0" u="none" strike="noStrike" dirty="0">
                        <a:solidFill>
                          <a:schemeClr val="bg1"/>
                        </a:solidFill>
                        <a:latin typeface="+mn-lt"/>
                      </a:endParaRPr>
                    </a:p>
                  </a:txBody>
                  <a:tcPr marL="5795" marR="5795" marT="5795" marB="0">
                    <a:lnL>
                      <a:noFill/>
                    </a:lnL>
                    <a:lnR>
                      <a:noFill/>
                    </a:lnR>
                    <a:lnT>
                      <a:noFill/>
                    </a:lnT>
                    <a:lnB>
                      <a:noFill/>
                    </a:lnB>
                  </a:tcPr>
                </a:tc>
              </a:tr>
              <a:tr h="1184857">
                <a:tc>
                  <a:txBody>
                    <a:bodyPr/>
                    <a:lstStyle/>
                    <a:p>
                      <a:pPr algn="l" fontAlgn="t"/>
                      <a:r>
                        <a:rPr lang="en-US" sz="1800" b="1" i="0" u="none" strike="noStrike" dirty="0">
                          <a:solidFill>
                            <a:schemeClr val="bg1"/>
                          </a:solidFill>
                          <a:latin typeface="+mn-lt"/>
                        </a:rPr>
                        <a:t>Killer </a:t>
                      </a:r>
                      <a:r>
                        <a:rPr lang="en-US" sz="1800" b="1" i="0" u="none" strike="noStrike" dirty="0" smtClean="0">
                          <a:solidFill>
                            <a:schemeClr val="bg1"/>
                          </a:solidFill>
                          <a:latin typeface="+mn-lt"/>
                        </a:rPr>
                        <a:t>whales</a:t>
                      </a:r>
                      <a:endParaRPr lang="en-US" sz="1800" b="1" i="0" u="none" strike="noStrike" dirty="0">
                        <a:solidFill>
                          <a:schemeClr val="bg1"/>
                        </a:solidFill>
                        <a:latin typeface="+mn-lt"/>
                      </a:endParaRPr>
                    </a:p>
                  </a:txBody>
                  <a:tcPr marL="5795" marR="5795" marT="5795" marB="0">
                    <a:lnL>
                      <a:noFill/>
                    </a:lnL>
                    <a:lnR>
                      <a:noFill/>
                    </a:lnR>
                    <a:lnT>
                      <a:noFill/>
                    </a:lnT>
                    <a:lnB>
                      <a:noFill/>
                    </a:lnB>
                  </a:tcPr>
                </a:tc>
                <a:tc>
                  <a:txBody>
                    <a:bodyPr/>
                    <a:lstStyle/>
                    <a:p>
                      <a:pPr algn="l" fontAlgn="t"/>
                      <a:r>
                        <a:rPr lang="en-US" sz="1800" b="0" i="0" u="none" strike="noStrike" dirty="0">
                          <a:solidFill>
                            <a:schemeClr val="bg1"/>
                          </a:solidFill>
                          <a:latin typeface="+mn-lt"/>
                        </a:rPr>
                        <a:t>1976-2004</a:t>
                      </a:r>
                    </a:p>
                  </a:txBody>
                  <a:tcPr marL="5795" marR="5795" marT="5795" marB="0">
                    <a:lnL>
                      <a:noFill/>
                    </a:lnL>
                    <a:lnR>
                      <a:noFill/>
                    </a:lnR>
                    <a:lnT>
                      <a:noFill/>
                    </a:lnT>
                    <a:lnB>
                      <a:noFill/>
                    </a:lnB>
                  </a:tcPr>
                </a:tc>
                <a:tc>
                  <a:txBody>
                    <a:bodyPr/>
                    <a:lstStyle/>
                    <a:p>
                      <a:pPr algn="l" fontAlgn="t"/>
                      <a:r>
                        <a:rPr lang="en-US" sz="1800" b="0" i="0" u="none" strike="noStrike" dirty="0">
                          <a:solidFill>
                            <a:schemeClr val="bg1"/>
                          </a:solidFill>
                          <a:latin typeface="+mn-lt"/>
                        </a:rPr>
                        <a:t>IWC, R.L. Brownell, </a:t>
                      </a:r>
                      <a:r>
                        <a:rPr lang="en-US" sz="1800" b="0" i="0" u="none" strike="noStrike" dirty="0" err="1">
                          <a:solidFill>
                            <a:schemeClr val="bg1"/>
                          </a:solidFill>
                          <a:latin typeface="+mn-lt"/>
                        </a:rPr>
                        <a:t>Jr</a:t>
                      </a:r>
                      <a:r>
                        <a:rPr lang="en-US" sz="1800" b="0" i="0" u="none" strike="noStrike" dirty="0">
                          <a:solidFill>
                            <a:schemeClr val="bg1"/>
                          </a:solidFill>
                          <a:latin typeface="+mn-lt"/>
                        </a:rPr>
                        <a:t>, </a:t>
                      </a:r>
                      <a:r>
                        <a:rPr lang="en-US" sz="1800" b="0" i="0" u="none" strike="noStrike" dirty="0" err="1">
                          <a:solidFill>
                            <a:schemeClr val="bg1"/>
                          </a:solidFill>
                          <a:latin typeface="+mn-lt"/>
                        </a:rPr>
                        <a:t>pers.comm</a:t>
                      </a:r>
                      <a:r>
                        <a:rPr lang="en-US" sz="1800" b="0" i="0" u="none" strike="noStrike" dirty="0">
                          <a:solidFill>
                            <a:schemeClr val="bg1"/>
                          </a:solidFill>
                          <a:latin typeface="+mn-lt"/>
                        </a:rPr>
                        <a:t>.; D. Thiele, </a:t>
                      </a:r>
                      <a:r>
                        <a:rPr lang="en-US" sz="1800" b="0" i="0" u="none" strike="noStrike" dirty="0" err="1">
                          <a:solidFill>
                            <a:schemeClr val="bg1"/>
                          </a:solidFill>
                          <a:latin typeface="+mn-lt"/>
                        </a:rPr>
                        <a:t>AnSlope</a:t>
                      </a:r>
                      <a:r>
                        <a:rPr lang="en-US" sz="1800" b="0" i="0" u="none" strike="noStrike" dirty="0">
                          <a:solidFill>
                            <a:schemeClr val="bg1"/>
                          </a:solidFill>
                          <a:latin typeface="+mn-lt"/>
                        </a:rPr>
                        <a:t> cruises, D. Ainley, RISP and NBP cruises.</a:t>
                      </a:r>
                    </a:p>
                  </a:txBody>
                  <a:tcPr marL="5795" marR="5795" marT="5795" marB="0">
                    <a:lnL>
                      <a:noFill/>
                    </a:lnL>
                    <a:lnR>
                      <a:noFill/>
                    </a:lnR>
                    <a:lnT>
                      <a:noFill/>
                    </a:lnT>
                    <a:lnB>
                      <a:noFill/>
                    </a:lnB>
                  </a:tcPr>
                </a:tc>
              </a:tr>
              <a:tr h="579509">
                <a:tc>
                  <a:txBody>
                    <a:bodyPr/>
                    <a:lstStyle/>
                    <a:p>
                      <a:pPr algn="l" fontAlgn="t"/>
                      <a:r>
                        <a:rPr lang="en-US" sz="1800" b="1" i="0" u="none" strike="noStrike" dirty="0" smtClean="0">
                          <a:solidFill>
                            <a:schemeClr val="bg1"/>
                          </a:solidFill>
                          <a:latin typeface="+mn-lt"/>
                        </a:rPr>
                        <a:t>Seals &amp;</a:t>
                      </a:r>
                      <a:r>
                        <a:rPr lang="en-US" sz="1800" b="1" i="0" u="none" strike="noStrike" baseline="0" dirty="0" smtClean="0">
                          <a:solidFill>
                            <a:schemeClr val="bg1"/>
                          </a:solidFill>
                          <a:latin typeface="+mn-lt"/>
                        </a:rPr>
                        <a:t> </a:t>
                      </a:r>
                      <a:r>
                        <a:rPr lang="en-US" sz="1800" b="1" i="0" u="none" strike="noStrike" dirty="0" smtClean="0">
                          <a:solidFill>
                            <a:schemeClr val="bg1"/>
                          </a:solidFill>
                          <a:latin typeface="+mn-lt"/>
                        </a:rPr>
                        <a:t>seabirds</a:t>
                      </a:r>
                      <a:endParaRPr lang="en-US" sz="1800" b="1" i="0" u="none" strike="noStrike" dirty="0">
                        <a:solidFill>
                          <a:schemeClr val="bg1"/>
                        </a:solidFill>
                        <a:latin typeface="+mn-lt"/>
                      </a:endParaRPr>
                    </a:p>
                  </a:txBody>
                  <a:tcPr marL="5795" marR="5795" marT="5795" marB="0">
                    <a:lnL>
                      <a:noFill/>
                    </a:lnL>
                    <a:lnR>
                      <a:noFill/>
                    </a:lnR>
                    <a:lnT>
                      <a:noFill/>
                    </a:lnT>
                    <a:lnB>
                      <a:noFill/>
                    </a:lnB>
                  </a:tcPr>
                </a:tc>
                <a:tc>
                  <a:txBody>
                    <a:bodyPr/>
                    <a:lstStyle/>
                    <a:p>
                      <a:pPr algn="l" fontAlgn="t"/>
                      <a:r>
                        <a:rPr lang="en-US" sz="1800" b="0" i="0" u="none" strike="noStrike">
                          <a:solidFill>
                            <a:schemeClr val="bg1"/>
                          </a:solidFill>
                          <a:latin typeface="+mn-lt"/>
                        </a:rPr>
                        <a:t>1976-1981, 1994</a:t>
                      </a:r>
                    </a:p>
                  </a:txBody>
                  <a:tcPr marL="5795" marR="5795" marT="5795" marB="0">
                    <a:lnL>
                      <a:noFill/>
                    </a:lnL>
                    <a:lnR>
                      <a:noFill/>
                    </a:lnR>
                    <a:lnT>
                      <a:noFill/>
                    </a:lnT>
                    <a:lnB>
                      <a:noFill/>
                    </a:lnB>
                  </a:tcPr>
                </a:tc>
                <a:tc>
                  <a:txBody>
                    <a:bodyPr/>
                    <a:lstStyle/>
                    <a:p>
                      <a:pPr algn="l" fontAlgn="t"/>
                      <a:r>
                        <a:rPr lang="en-US" sz="1800" b="0" i="0" u="none" strike="noStrike">
                          <a:solidFill>
                            <a:schemeClr val="bg1"/>
                          </a:solidFill>
                          <a:latin typeface="+mn-lt"/>
                        </a:rPr>
                        <a:t>D. Ainley, RISP and NBP cruises.</a:t>
                      </a:r>
                    </a:p>
                  </a:txBody>
                  <a:tcPr marL="5795" marR="5795" marT="5795" marB="0">
                    <a:lnL>
                      <a:noFill/>
                    </a:lnL>
                    <a:lnR>
                      <a:noFill/>
                    </a:lnR>
                    <a:lnT>
                      <a:noFill/>
                    </a:lnT>
                    <a:lnB>
                      <a:noFill/>
                    </a:lnB>
                  </a:tcPr>
                </a:tc>
              </a:tr>
              <a:tr h="1164812">
                <a:tc>
                  <a:txBody>
                    <a:bodyPr/>
                    <a:lstStyle/>
                    <a:p>
                      <a:pPr algn="l" fontAlgn="t"/>
                      <a:r>
                        <a:rPr lang="en-US" sz="1800" b="1" i="0" u="none" strike="noStrike" dirty="0">
                          <a:solidFill>
                            <a:schemeClr val="bg1"/>
                          </a:solidFill>
                          <a:latin typeface="+mn-lt"/>
                        </a:rPr>
                        <a:t>Weddell </a:t>
                      </a:r>
                      <a:r>
                        <a:rPr lang="en-US" sz="1800" b="1" i="0" u="none" strike="noStrike" dirty="0" smtClean="0">
                          <a:solidFill>
                            <a:schemeClr val="bg1"/>
                          </a:solidFill>
                          <a:latin typeface="+mn-lt"/>
                        </a:rPr>
                        <a:t>seals</a:t>
                      </a:r>
                      <a:r>
                        <a:rPr lang="en-US" sz="1800" b="1" i="0" u="none" strike="noStrike" baseline="0" dirty="0" smtClean="0">
                          <a:solidFill>
                            <a:schemeClr val="bg1"/>
                          </a:solidFill>
                          <a:latin typeface="+mn-lt"/>
                        </a:rPr>
                        <a:t> (winter)</a:t>
                      </a:r>
                      <a:endParaRPr lang="en-US" sz="1800" b="1" i="0" u="none" strike="noStrike" dirty="0">
                        <a:solidFill>
                          <a:schemeClr val="bg1"/>
                        </a:solidFill>
                        <a:latin typeface="+mn-lt"/>
                      </a:endParaRPr>
                    </a:p>
                  </a:txBody>
                  <a:tcPr marL="5795" marR="5795" marT="579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chemeClr val="bg1"/>
                          </a:solidFill>
                          <a:latin typeface="+mn-lt"/>
                        </a:rPr>
                        <a:t>1993-1995, 1997-2000</a:t>
                      </a:r>
                    </a:p>
                  </a:txBody>
                  <a:tcPr marL="5795" marR="5795" marT="579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a:solidFill>
                            <a:schemeClr val="bg1"/>
                          </a:solidFill>
                          <a:latin typeface="+mn-lt"/>
                        </a:rPr>
                        <a:t>Pers. comm.: B. Stewart, W. </a:t>
                      </a:r>
                      <a:r>
                        <a:rPr lang="en-US" sz="1800" b="0" i="0" u="none" strike="noStrike" dirty="0" err="1">
                          <a:solidFill>
                            <a:schemeClr val="bg1"/>
                          </a:solidFill>
                          <a:latin typeface="+mn-lt"/>
                        </a:rPr>
                        <a:t>Testa</a:t>
                      </a:r>
                      <a:r>
                        <a:rPr lang="en-US" sz="1800" b="0" i="0" u="none" strike="noStrike" dirty="0">
                          <a:solidFill>
                            <a:schemeClr val="bg1"/>
                          </a:solidFill>
                          <a:latin typeface="+mn-lt"/>
                        </a:rPr>
                        <a:t>, J. Burns, J. </a:t>
                      </a:r>
                      <a:r>
                        <a:rPr lang="en-US" sz="1800" b="0" i="0" u="none" strike="noStrike" dirty="0" err="1">
                          <a:solidFill>
                            <a:schemeClr val="bg1"/>
                          </a:solidFill>
                          <a:latin typeface="+mn-lt"/>
                        </a:rPr>
                        <a:t>Bengtson</a:t>
                      </a:r>
                      <a:r>
                        <a:rPr lang="en-US" sz="1800" b="0" i="0" u="none" strike="noStrike" dirty="0">
                          <a:solidFill>
                            <a:schemeClr val="bg1"/>
                          </a:solidFill>
                          <a:latin typeface="+mn-lt"/>
                        </a:rPr>
                        <a:t>, P. </a:t>
                      </a:r>
                      <a:r>
                        <a:rPr lang="en-US" sz="1800" b="0" i="0" u="none" strike="noStrike" dirty="0" err="1">
                          <a:solidFill>
                            <a:schemeClr val="bg1"/>
                          </a:solidFill>
                          <a:latin typeface="+mn-lt"/>
                        </a:rPr>
                        <a:t>Boveng</a:t>
                      </a:r>
                      <a:endParaRPr lang="en-US" sz="1800" b="0" i="0" u="none" strike="noStrike" dirty="0">
                        <a:solidFill>
                          <a:schemeClr val="bg1"/>
                        </a:solidFill>
                        <a:latin typeface="+mn-lt"/>
                      </a:endParaRPr>
                    </a:p>
                  </a:txBody>
                  <a:tcPr marL="5795" marR="5795" marT="5795"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52" y="545097"/>
            <a:ext cx="6832242" cy="1143000"/>
          </a:xfrm>
        </p:spPr>
        <p:txBody>
          <a:bodyPr/>
          <a:lstStyle/>
          <a:p>
            <a:r>
              <a:rPr lang="en-US" sz="2800" dirty="0" smtClean="0">
                <a:solidFill>
                  <a:schemeClr val="bg1"/>
                </a:solidFill>
              </a:rPr>
              <a:t>Niche occupation: geographic space</a:t>
            </a:r>
            <a:br>
              <a:rPr lang="en-US" sz="2800" dirty="0" smtClean="0">
                <a:solidFill>
                  <a:schemeClr val="bg1"/>
                </a:solidFill>
              </a:rPr>
            </a:br>
            <a:r>
              <a:rPr lang="en-US" sz="2800" dirty="0" smtClean="0">
                <a:solidFill>
                  <a:schemeClr val="bg1"/>
                </a:solidFill>
              </a:rPr>
              <a:t>Source data (examples)</a:t>
            </a:r>
            <a:endParaRPr lang="en-US" sz="2800" dirty="0">
              <a:solidFill>
                <a:schemeClr val="bg1"/>
              </a:solidFill>
            </a:endParaRPr>
          </a:p>
        </p:txBody>
      </p:sp>
      <p:pic>
        <p:nvPicPr>
          <p:cNvPr id="137218" name="Picture 2" descr="CruiseTracks_MinkeWhales_v2"/>
          <p:cNvPicPr>
            <a:picLocks noChangeAspect="1" noChangeArrowheads="1"/>
          </p:cNvPicPr>
          <p:nvPr/>
        </p:nvPicPr>
        <p:blipFill>
          <a:blip r:embed="rId3" cstate="print"/>
          <a:srcRect/>
          <a:stretch>
            <a:fillRect/>
          </a:stretch>
        </p:blipFill>
        <p:spPr bwMode="auto">
          <a:xfrm>
            <a:off x="47713" y="2292115"/>
            <a:ext cx="2971800" cy="3286125"/>
          </a:xfrm>
          <a:prstGeom prst="rect">
            <a:avLst/>
          </a:prstGeom>
          <a:noFill/>
          <a:ln w="9525">
            <a:noFill/>
            <a:miter lim="800000"/>
            <a:headEnd/>
            <a:tailEnd/>
          </a:ln>
        </p:spPr>
      </p:pic>
      <p:pic>
        <p:nvPicPr>
          <p:cNvPr id="137219" name="Picture 3" descr="Snow%20Petrel"/>
          <p:cNvPicPr>
            <a:picLocks noChangeAspect="1" noChangeArrowheads="1"/>
          </p:cNvPicPr>
          <p:nvPr/>
        </p:nvPicPr>
        <p:blipFill>
          <a:blip r:embed="rId4" cstate="print"/>
          <a:srcRect/>
          <a:stretch>
            <a:fillRect/>
          </a:stretch>
        </p:blipFill>
        <p:spPr bwMode="auto">
          <a:xfrm>
            <a:off x="3090790" y="2300065"/>
            <a:ext cx="2971800" cy="3286125"/>
          </a:xfrm>
          <a:prstGeom prst="rect">
            <a:avLst/>
          </a:prstGeom>
          <a:noFill/>
          <a:ln w="9525">
            <a:noFill/>
            <a:miter lim="800000"/>
            <a:headEnd/>
            <a:tailEnd/>
          </a:ln>
        </p:spPr>
      </p:pic>
      <p:pic>
        <p:nvPicPr>
          <p:cNvPr id="137220" name="Picture 4" descr="Weddell Seal Positions"/>
          <p:cNvPicPr>
            <a:picLocks noChangeAspect="1" noChangeArrowheads="1"/>
          </p:cNvPicPr>
          <p:nvPr/>
        </p:nvPicPr>
        <p:blipFill>
          <a:blip r:embed="rId5" cstate="print"/>
          <a:srcRect/>
          <a:stretch>
            <a:fillRect/>
          </a:stretch>
        </p:blipFill>
        <p:spPr bwMode="auto">
          <a:xfrm>
            <a:off x="6148272" y="2317404"/>
            <a:ext cx="2955288" cy="3282696"/>
          </a:xfrm>
          <a:prstGeom prst="rect">
            <a:avLst/>
          </a:prstGeom>
          <a:noFill/>
          <a:ln w="9525">
            <a:noFill/>
            <a:miter lim="800000"/>
            <a:headEnd/>
            <a:tailEnd/>
          </a:ln>
        </p:spPr>
      </p:pic>
      <p:sp>
        <p:nvSpPr>
          <p:cNvPr id="6" name="TextBox 5"/>
          <p:cNvSpPr txBox="1"/>
          <p:nvPr/>
        </p:nvSpPr>
        <p:spPr>
          <a:xfrm>
            <a:off x="579549" y="5625923"/>
            <a:ext cx="1795684" cy="400110"/>
          </a:xfrm>
          <a:prstGeom prst="rect">
            <a:avLst/>
          </a:prstGeom>
          <a:noFill/>
        </p:spPr>
        <p:txBody>
          <a:bodyPr wrap="none" rtlCol="0">
            <a:spAutoFit/>
          </a:bodyPr>
          <a:lstStyle/>
          <a:p>
            <a:r>
              <a:rPr lang="en-US" sz="2000" dirty="0" smtClean="0">
                <a:latin typeface="+mn-lt"/>
              </a:rPr>
              <a:t>Minke Whales</a:t>
            </a:r>
            <a:endParaRPr lang="en-US" sz="2000" dirty="0">
              <a:latin typeface="+mn-lt"/>
            </a:endParaRPr>
          </a:p>
        </p:txBody>
      </p:sp>
      <p:sp>
        <p:nvSpPr>
          <p:cNvPr id="7" name="TextBox 6"/>
          <p:cNvSpPr txBox="1"/>
          <p:nvPr/>
        </p:nvSpPr>
        <p:spPr>
          <a:xfrm>
            <a:off x="3745641" y="5638802"/>
            <a:ext cx="1696298" cy="400110"/>
          </a:xfrm>
          <a:prstGeom prst="rect">
            <a:avLst/>
          </a:prstGeom>
          <a:noFill/>
        </p:spPr>
        <p:txBody>
          <a:bodyPr wrap="none" rtlCol="0">
            <a:spAutoFit/>
          </a:bodyPr>
          <a:lstStyle/>
          <a:p>
            <a:r>
              <a:rPr lang="en-US" sz="2000" dirty="0" smtClean="0">
                <a:latin typeface="+mn-lt"/>
              </a:rPr>
              <a:t>Snow Petrels</a:t>
            </a:r>
            <a:endParaRPr lang="en-US" sz="2000" dirty="0">
              <a:latin typeface="+mn-lt"/>
            </a:endParaRPr>
          </a:p>
        </p:txBody>
      </p:sp>
      <p:sp>
        <p:nvSpPr>
          <p:cNvPr id="8" name="TextBox 7"/>
          <p:cNvSpPr txBox="1"/>
          <p:nvPr/>
        </p:nvSpPr>
        <p:spPr>
          <a:xfrm>
            <a:off x="6319264" y="5638802"/>
            <a:ext cx="2632644" cy="400110"/>
          </a:xfrm>
          <a:prstGeom prst="rect">
            <a:avLst/>
          </a:prstGeom>
          <a:noFill/>
        </p:spPr>
        <p:txBody>
          <a:bodyPr wrap="none" rtlCol="0">
            <a:spAutoFit/>
          </a:bodyPr>
          <a:lstStyle/>
          <a:p>
            <a:r>
              <a:rPr lang="en-US" sz="2000" dirty="0" smtClean="0">
                <a:latin typeface="+mn-lt"/>
              </a:rPr>
              <a:t>Winter Weddell Seals</a:t>
            </a:r>
            <a:endParaRPr lang="en-US" sz="2000" dirty="0">
              <a:latin typeface="+mn-lt"/>
            </a:endParaRPr>
          </a:p>
        </p:txBody>
      </p:sp>
      <p:grpSp>
        <p:nvGrpSpPr>
          <p:cNvPr id="9" name="Group 9"/>
          <p:cNvGrpSpPr>
            <a:grpSpLocks/>
          </p:cNvGrpSpPr>
          <p:nvPr/>
        </p:nvGrpSpPr>
        <p:grpSpPr bwMode="auto">
          <a:xfrm>
            <a:off x="6916021" y="103337"/>
            <a:ext cx="2176463" cy="1927225"/>
            <a:chOff x="4096" y="18"/>
            <a:chExt cx="1371" cy="1214"/>
          </a:xfrm>
        </p:grpSpPr>
        <p:pic>
          <p:nvPicPr>
            <p:cNvPr id="10" name="Picture 5" descr="Antarctica_satellite_orthographic"/>
            <p:cNvPicPr>
              <a:picLocks noChangeAspect="1" noChangeArrowheads="1"/>
            </p:cNvPicPr>
            <p:nvPr/>
          </p:nvPicPr>
          <p:blipFill>
            <a:blip r:embed="rId6" cstate="print"/>
            <a:srcRect/>
            <a:stretch>
              <a:fillRect/>
            </a:stretch>
          </p:blipFill>
          <p:spPr bwMode="auto">
            <a:xfrm rot="10800000">
              <a:off x="4096" y="56"/>
              <a:ext cx="1371" cy="1176"/>
            </a:xfrm>
            <a:prstGeom prst="rect">
              <a:avLst/>
            </a:prstGeom>
            <a:noFill/>
          </p:spPr>
        </p:pic>
        <p:sp>
          <p:nvSpPr>
            <p:cNvPr id="11" name="Rectangle 6"/>
            <p:cNvSpPr>
              <a:spLocks noChangeArrowheads="1"/>
            </p:cNvSpPr>
            <p:nvPr/>
          </p:nvSpPr>
          <p:spPr bwMode="auto">
            <a:xfrm>
              <a:off x="4656" y="18"/>
              <a:ext cx="357" cy="390"/>
            </a:xfrm>
            <a:prstGeom prst="rect">
              <a:avLst/>
            </a:prstGeom>
            <a:noFill/>
            <a:ln w="50800">
              <a:solidFill>
                <a:srgbClr val="FFCC00"/>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10353" y="1368469"/>
          <a:ext cx="8753341" cy="4619558"/>
        </p:xfrm>
        <a:graphic>
          <a:graphicData uri="http://schemas.openxmlformats.org/drawingml/2006/table">
            <a:tbl>
              <a:tblPr/>
              <a:tblGrid>
                <a:gridCol w="1916242"/>
                <a:gridCol w="2154669"/>
                <a:gridCol w="1026559"/>
                <a:gridCol w="909552"/>
                <a:gridCol w="2746319"/>
              </a:tblGrid>
              <a:tr h="283333">
                <a:tc>
                  <a:txBody>
                    <a:bodyPr/>
                    <a:lstStyle/>
                    <a:p>
                      <a:pPr algn="l" fontAlgn="b"/>
                      <a:endParaRPr lang="en-US" sz="1400" b="0" i="0" u="none" strike="noStrike" dirty="0">
                        <a:solidFill>
                          <a:srgbClr val="FFFFFF"/>
                        </a:solidFill>
                        <a:latin typeface="Arial"/>
                      </a:endParaRPr>
                    </a:p>
                  </a:txBody>
                  <a:tcPr marL="4614" marR="4614" marT="4614" marB="0" anchor="b">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fontAlgn="b"/>
                      <a:r>
                        <a:rPr lang="en-US" sz="1800" b="0" i="0" u="none" strike="noStrike" dirty="0">
                          <a:solidFill>
                            <a:srgbClr val="FFFFFF"/>
                          </a:solidFill>
                          <a:latin typeface="Arial"/>
                        </a:rPr>
                        <a:t>Definition</a:t>
                      </a:r>
                    </a:p>
                  </a:txBody>
                  <a:tcPr marL="4614" marR="4614" marT="46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1800" b="0" i="0" u="none" strike="noStrike" dirty="0" smtClean="0">
                          <a:solidFill>
                            <a:srgbClr val="FFFFFF"/>
                          </a:solidFill>
                          <a:latin typeface="Arial"/>
                        </a:rPr>
                        <a:t>Years collected</a:t>
                      </a:r>
                      <a:endParaRPr lang="en-US" sz="1800" b="0" i="0" u="none" strike="noStrike" dirty="0">
                        <a:solidFill>
                          <a:srgbClr val="FFFFFF"/>
                        </a:solidFill>
                        <a:latin typeface="Arial"/>
                      </a:endParaRPr>
                    </a:p>
                  </a:txBody>
                  <a:tcPr marL="4614" marR="4614" marT="46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1800" b="0" i="0" u="none" strike="noStrike" dirty="0" smtClean="0">
                          <a:solidFill>
                            <a:srgbClr val="FFFFFF"/>
                          </a:solidFill>
                          <a:latin typeface="Arial"/>
                        </a:rPr>
                        <a:t>Scale</a:t>
                      </a:r>
                      <a:endParaRPr lang="en-US" sz="1800" b="0" i="0" u="none" strike="noStrike" dirty="0">
                        <a:solidFill>
                          <a:srgbClr val="FFFFFF"/>
                        </a:solidFill>
                        <a:latin typeface="Arial"/>
                      </a:endParaRPr>
                    </a:p>
                  </a:txBody>
                  <a:tcPr marL="4614" marR="4614" marT="46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1800" b="0" i="0" u="none" strike="noStrike" dirty="0">
                          <a:solidFill>
                            <a:srgbClr val="FFFFFF"/>
                          </a:solidFill>
                          <a:latin typeface="Arial"/>
                        </a:rPr>
                        <a:t>Source</a:t>
                      </a:r>
                    </a:p>
                  </a:txBody>
                  <a:tcPr marL="4614" marR="4614" marT="461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27">
                <a:tc>
                  <a:txBody>
                    <a:bodyPr/>
                    <a:lstStyle/>
                    <a:p>
                      <a:pPr algn="ctr" fontAlgn="b"/>
                      <a:r>
                        <a:rPr lang="en-US" sz="1800" b="0" i="0" u="none" strike="noStrike" dirty="0" smtClean="0">
                          <a:solidFill>
                            <a:srgbClr val="FFFFFF"/>
                          </a:solidFill>
                          <a:latin typeface="Arial"/>
                        </a:rPr>
                        <a:t>Variable</a:t>
                      </a:r>
                      <a:endParaRPr lang="en-US" sz="1800" b="0" i="0" u="none" strike="noStrike" dirty="0">
                        <a:solidFill>
                          <a:srgbClr val="FFFFFF"/>
                        </a:solidFill>
                        <a:latin typeface="Arial"/>
                      </a:endParaRPr>
                    </a:p>
                  </a:txBody>
                  <a:tcPr marL="4614" marR="4614" marT="4614" marB="0" anchor="b">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93627">
                <a:tc>
                  <a:txBody>
                    <a:bodyPr/>
                    <a:lstStyle/>
                    <a:p>
                      <a:pPr algn="l" fontAlgn="t"/>
                      <a:endParaRPr lang="en-US" sz="1400" b="0" i="1" u="none" strike="noStrike" dirty="0">
                        <a:solidFill>
                          <a:srgbClr val="FFFFFF"/>
                        </a:solidFill>
                        <a:latin typeface="Arial"/>
                      </a:endParaRPr>
                    </a:p>
                  </a:txBody>
                  <a:tcPr marL="4614" marR="4614" marT="461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1400" b="0" i="0" u="none" strike="noStrike" dirty="0">
                        <a:solidFill>
                          <a:srgbClr val="FFFFFF"/>
                        </a:solidFill>
                        <a:latin typeface="Arial"/>
                      </a:endParaRPr>
                    </a:p>
                  </a:txBody>
                  <a:tcPr marL="4614" marR="4614" marT="461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1400" b="0" i="0" u="none" strike="noStrike" dirty="0">
                        <a:solidFill>
                          <a:srgbClr val="FFFFFF"/>
                        </a:solidFill>
                        <a:latin typeface="Arial"/>
                      </a:endParaRPr>
                    </a:p>
                  </a:txBody>
                  <a:tcPr marL="4614" marR="4614" marT="461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1400" b="0" i="0" u="none" strike="noStrike">
                        <a:solidFill>
                          <a:srgbClr val="FFFFFF"/>
                        </a:solidFill>
                        <a:latin typeface="Arial"/>
                      </a:endParaRPr>
                    </a:p>
                  </a:txBody>
                  <a:tcPr marL="4614" marR="4614" marT="461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1400" b="0" i="0" u="none" strike="noStrike" dirty="0">
                        <a:solidFill>
                          <a:srgbClr val="FFFFFF"/>
                        </a:solidFill>
                        <a:latin typeface="Arial"/>
                      </a:endParaRPr>
                    </a:p>
                  </a:txBody>
                  <a:tcPr marL="4614" marR="4614" marT="4614" marB="0">
                    <a:lnL>
                      <a:noFill/>
                    </a:lnL>
                    <a:lnR>
                      <a:noFill/>
                    </a:lnR>
                    <a:lnT w="12700" cap="flat" cmpd="sng" algn="ctr">
                      <a:solidFill>
                        <a:srgbClr val="000000"/>
                      </a:solidFill>
                      <a:prstDash val="solid"/>
                      <a:round/>
                      <a:headEnd type="none" w="med" len="med"/>
                      <a:tailEnd type="none" w="med" len="med"/>
                    </a:lnT>
                    <a:lnB>
                      <a:noFill/>
                    </a:lnB>
                  </a:tcPr>
                </a:tc>
              </a:tr>
              <a:tr h="283333">
                <a:tc>
                  <a:txBody>
                    <a:bodyPr/>
                    <a:lstStyle/>
                    <a:p>
                      <a:pPr algn="l" fontAlgn="t"/>
                      <a:r>
                        <a:rPr lang="en-US" sz="1400" b="0" i="0" u="none" strike="noStrike" dirty="0" smtClean="0">
                          <a:solidFill>
                            <a:srgbClr val="FFFF00"/>
                          </a:solidFill>
                          <a:latin typeface="Arial"/>
                        </a:rPr>
                        <a:t>1. Bathymetry</a:t>
                      </a:r>
                      <a:endParaRPr lang="en-US" sz="1400" b="0" i="0" u="none" strike="noStrike" dirty="0">
                        <a:solidFill>
                          <a:srgbClr val="FFFF00"/>
                        </a:solidFill>
                        <a:latin typeface="Arial"/>
                      </a:endParaRPr>
                    </a:p>
                  </a:txBody>
                  <a:tcPr marL="4614" marR="4614" marT="4614" marB="0">
                    <a:lnL>
                      <a:noFill/>
                    </a:lnL>
                    <a:lnR>
                      <a:noFill/>
                    </a:lnR>
                    <a:lnT>
                      <a:noFill/>
                    </a:lnT>
                    <a:lnB>
                      <a:noFill/>
                    </a:lnB>
                  </a:tcPr>
                </a:tc>
                <a:tc>
                  <a:txBody>
                    <a:bodyPr/>
                    <a:lstStyle/>
                    <a:p>
                      <a:pPr algn="l" fontAlgn="t"/>
                      <a:r>
                        <a:rPr lang="en-US" sz="1400" b="0" i="0" u="none" strike="noStrike" dirty="0">
                          <a:solidFill>
                            <a:srgbClr val="FFFFFF"/>
                          </a:solidFill>
                          <a:latin typeface="Arial"/>
                        </a:rPr>
                        <a:t>Depth </a:t>
                      </a:r>
                      <a:r>
                        <a:rPr lang="en-US" sz="1400" b="0" i="0" u="none" strike="noStrike" baseline="0" dirty="0" smtClean="0">
                          <a:solidFill>
                            <a:srgbClr val="FFFFFF"/>
                          </a:solidFill>
                          <a:latin typeface="Arial"/>
                        </a:rPr>
                        <a:t> (m)</a:t>
                      </a:r>
                      <a:endParaRPr lang="en-US" sz="1400" b="0" i="0" u="none" strike="noStrike" dirty="0">
                        <a:solidFill>
                          <a:srgbClr val="FFFFFF"/>
                        </a:solidFill>
                        <a:latin typeface="Arial"/>
                      </a:endParaRPr>
                    </a:p>
                  </a:txBody>
                  <a:tcPr marL="4614" marR="4614" marT="4614" marB="0">
                    <a:lnL>
                      <a:noFill/>
                    </a:lnL>
                    <a:lnR>
                      <a:noFill/>
                    </a:lnR>
                    <a:lnT>
                      <a:noFill/>
                    </a:lnT>
                    <a:lnB>
                      <a:noFill/>
                    </a:lnB>
                  </a:tcPr>
                </a:tc>
                <a:tc>
                  <a:txBody>
                    <a:bodyPr/>
                    <a:lstStyle/>
                    <a:p>
                      <a:pPr algn="ctr" fontAlgn="t"/>
                      <a:endParaRPr lang="en-US" sz="1400" b="0" i="0" u="none" strike="noStrike">
                        <a:solidFill>
                          <a:srgbClr val="FFFFFF"/>
                        </a:solidFill>
                        <a:latin typeface="Arial"/>
                      </a:endParaRPr>
                    </a:p>
                  </a:txBody>
                  <a:tcPr marL="4614" marR="4614" marT="4614" marB="0">
                    <a:lnL>
                      <a:noFill/>
                    </a:lnL>
                    <a:lnR>
                      <a:noFill/>
                    </a:lnR>
                    <a:lnT>
                      <a:noFill/>
                    </a:lnT>
                    <a:lnB>
                      <a:noFill/>
                    </a:lnB>
                  </a:tcPr>
                </a:tc>
                <a:tc>
                  <a:txBody>
                    <a:bodyPr/>
                    <a:lstStyle/>
                    <a:p>
                      <a:pPr algn="ctr" fontAlgn="t"/>
                      <a:r>
                        <a:rPr lang="en-US" sz="1400" b="0" i="0" u="none" strike="noStrike">
                          <a:solidFill>
                            <a:srgbClr val="FFFFFF"/>
                          </a:solidFill>
                          <a:latin typeface="Arial"/>
                        </a:rPr>
                        <a:t>5km</a:t>
                      </a:r>
                    </a:p>
                  </a:txBody>
                  <a:tcPr marL="4614" marR="4614" marT="4614" marB="0">
                    <a:lnL>
                      <a:noFill/>
                    </a:lnL>
                    <a:lnR>
                      <a:noFill/>
                    </a:lnR>
                    <a:lnT>
                      <a:noFill/>
                    </a:lnT>
                    <a:lnB>
                      <a:noFill/>
                    </a:lnB>
                  </a:tcPr>
                </a:tc>
                <a:tc>
                  <a:txBody>
                    <a:bodyPr/>
                    <a:lstStyle/>
                    <a:p>
                      <a:pPr algn="l" fontAlgn="t"/>
                      <a:r>
                        <a:rPr lang="en-US" sz="1400" b="0" i="0" u="none" strike="noStrike">
                          <a:solidFill>
                            <a:srgbClr val="FFFFFF"/>
                          </a:solidFill>
                          <a:latin typeface="Arial"/>
                        </a:rPr>
                        <a:t>ADD 2000</a:t>
                      </a:r>
                    </a:p>
                  </a:txBody>
                  <a:tcPr marL="4614" marR="4614" marT="4614" marB="0">
                    <a:lnL>
                      <a:noFill/>
                    </a:lnL>
                    <a:lnR>
                      <a:noFill/>
                    </a:lnR>
                    <a:lnT>
                      <a:noFill/>
                    </a:lnT>
                    <a:lnB>
                      <a:noFill/>
                    </a:lnB>
                  </a:tcPr>
                </a:tc>
              </a:tr>
              <a:tr h="826504">
                <a:tc>
                  <a:txBody>
                    <a:bodyPr/>
                    <a:lstStyle/>
                    <a:p>
                      <a:pPr algn="l" fontAlgn="t"/>
                      <a:r>
                        <a:rPr lang="en-US" sz="1400" b="0" i="0" u="none" strike="noStrike" dirty="0" smtClean="0">
                          <a:solidFill>
                            <a:srgbClr val="FFFF00"/>
                          </a:solidFill>
                          <a:latin typeface="Arial"/>
                        </a:rPr>
                        <a:t>2. Circumpolar </a:t>
                      </a:r>
                      <a:r>
                        <a:rPr lang="en-US" sz="1400" b="0" i="0" u="none" strike="noStrike" dirty="0">
                          <a:solidFill>
                            <a:srgbClr val="FFFF00"/>
                          </a:solidFill>
                          <a:latin typeface="Arial"/>
                        </a:rPr>
                        <a:t>Deep Water</a:t>
                      </a:r>
                    </a:p>
                  </a:txBody>
                  <a:tcPr marL="4614" marR="4614" marT="4614" marB="0">
                    <a:lnL>
                      <a:noFill/>
                    </a:lnL>
                    <a:lnR>
                      <a:noFill/>
                    </a:lnR>
                    <a:lnT>
                      <a:noFill/>
                    </a:lnT>
                    <a:lnB>
                      <a:noFill/>
                    </a:lnB>
                  </a:tcPr>
                </a:tc>
                <a:tc>
                  <a:txBody>
                    <a:bodyPr/>
                    <a:lstStyle/>
                    <a:p>
                      <a:pPr algn="l" fontAlgn="t"/>
                      <a:r>
                        <a:rPr lang="en-US" sz="1400" b="0" i="0" u="none" strike="noStrike" dirty="0">
                          <a:solidFill>
                            <a:srgbClr val="FFFFFF"/>
                          </a:solidFill>
                          <a:latin typeface="Arial"/>
                        </a:rPr>
                        <a:t>Temperature and salinity defined water mass</a:t>
                      </a:r>
                    </a:p>
                  </a:txBody>
                  <a:tcPr marL="4614" marR="4614" marT="4614" marB="0">
                    <a:lnL>
                      <a:noFill/>
                    </a:lnL>
                    <a:lnR>
                      <a:noFill/>
                    </a:lnR>
                    <a:lnT>
                      <a:noFill/>
                    </a:lnT>
                    <a:lnB>
                      <a:noFill/>
                    </a:lnB>
                  </a:tcPr>
                </a:tc>
                <a:tc>
                  <a:txBody>
                    <a:bodyPr/>
                    <a:lstStyle/>
                    <a:p>
                      <a:pPr algn="ctr" fontAlgn="t"/>
                      <a:endParaRPr lang="en-US" sz="1400" b="0" i="0" u="none" strike="noStrike">
                        <a:solidFill>
                          <a:srgbClr val="FFFFFF"/>
                        </a:solidFill>
                        <a:latin typeface="Arial"/>
                      </a:endParaRPr>
                    </a:p>
                  </a:txBody>
                  <a:tcPr marL="4614" marR="4614" marT="4614" marB="0">
                    <a:lnL>
                      <a:noFill/>
                    </a:lnL>
                    <a:lnR>
                      <a:noFill/>
                    </a:lnR>
                    <a:lnT>
                      <a:noFill/>
                    </a:lnT>
                    <a:lnB>
                      <a:noFill/>
                    </a:lnB>
                  </a:tcPr>
                </a:tc>
                <a:tc>
                  <a:txBody>
                    <a:bodyPr/>
                    <a:lstStyle/>
                    <a:p>
                      <a:pPr algn="ctr" fontAlgn="t"/>
                      <a:r>
                        <a:rPr lang="en-US" sz="1400" b="0" i="0" u="none" strike="noStrike">
                          <a:solidFill>
                            <a:srgbClr val="FFFFFF"/>
                          </a:solidFill>
                          <a:latin typeface="Arial"/>
                        </a:rPr>
                        <a:t>5km</a:t>
                      </a:r>
                    </a:p>
                  </a:txBody>
                  <a:tcPr marL="4614" marR="4614" marT="4614" marB="0">
                    <a:lnL>
                      <a:noFill/>
                    </a:lnL>
                    <a:lnR>
                      <a:noFill/>
                    </a:lnR>
                    <a:lnT>
                      <a:noFill/>
                    </a:lnT>
                    <a:lnB>
                      <a:noFill/>
                    </a:lnB>
                  </a:tcPr>
                </a:tc>
                <a:tc>
                  <a:txBody>
                    <a:bodyPr/>
                    <a:lstStyle/>
                    <a:p>
                      <a:pPr algn="l" fontAlgn="t"/>
                      <a:r>
                        <a:rPr lang="en-US" sz="1400" b="0" i="0" u="none" strike="noStrike">
                          <a:solidFill>
                            <a:srgbClr val="FFFFFF"/>
                          </a:solidFill>
                          <a:latin typeface="Arial"/>
                        </a:rPr>
                        <a:t>Orsi &amp; Wiederwohl 2009; http://wocesoatlas.tamu.edu. Also, Dinniman et al. 2003, M. Dinniman, pers. comm.</a:t>
                      </a:r>
                    </a:p>
                  </a:txBody>
                  <a:tcPr marL="4614" marR="4614" marT="4614" marB="0">
                    <a:lnL>
                      <a:noFill/>
                    </a:lnL>
                    <a:lnR>
                      <a:noFill/>
                    </a:lnR>
                    <a:lnT>
                      <a:noFill/>
                    </a:lnT>
                    <a:lnB>
                      <a:noFill/>
                    </a:lnB>
                  </a:tcPr>
                </a:tc>
              </a:tr>
              <a:tr h="283333">
                <a:tc>
                  <a:txBody>
                    <a:bodyPr/>
                    <a:lstStyle/>
                    <a:p>
                      <a:pPr algn="l" fontAlgn="t"/>
                      <a:r>
                        <a:rPr lang="en-US" sz="1400" b="0" i="0" u="none" strike="noStrike" dirty="0" smtClean="0">
                          <a:solidFill>
                            <a:srgbClr val="FFFF00"/>
                          </a:solidFill>
                          <a:latin typeface="Arial"/>
                        </a:rPr>
                        <a:t>3a. Summer </a:t>
                      </a:r>
                      <a:r>
                        <a:rPr lang="en-US" sz="1400" b="0" i="0" u="none" strike="noStrike" dirty="0">
                          <a:solidFill>
                            <a:srgbClr val="FFFF00"/>
                          </a:solidFill>
                          <a:latin typeface="Arial"/>
                        </a:rPr>
                        <a:t>Sea Ice</a:t>
                      </a:r>
                    </a:p>
                  </a:txBody>
                  <a:tcPr marL="4614" marR="4614" marT="4614" marB="0">
                    <a:lnL>
                      <a:noFill/>
                    </a:lnL>
                    <a:lnR>
                      <a:noFill/>
                    </a:lnR>
                    <a:lnT>
                      <a:noFill/>
                    </a:lnT>
                    <a:lnB>
                      <a:noFill/>
                    </a:lnB>
                  </a:tcPr>
                </a:tc>
                <a:tc>
                  <a:txBody>
                    <a:bodyPr/>
                    <a:lstStyle/>
                    <a:p>
                      <a:pPr algn="l" fontAlgn="t"/>
                      <a:r>
                        <a:rPr lang="en-US" sz="1400" b="0" i="0" u="none" strike="noStrike" dirty="0">
                          <a:solidFill>
                            <a:srgbClr val="FFFFFF"/>
                          </a:solidFill>
                          <a:latin typeface="Arial"/>
                        </a:rPr>
                        <a:t>Mean </a:t>
                      </a:r>
                      <a:r>
                        <a:rPr lang="en-US" sz="1400" b="0" i="0" u="none" strike="noStrike" dirty="0" smtClean="0">
                          <a:solidFill>
                            <a:srgbClr val="FFFFFF"/>
                          </a:solidFill>
                          <a:latin typeface="Arial"/>
                        </a:rPr>
                        <a:t>% </a:t>
                      </a:r>
                      <a:r>
                        <a:rPr lang="en-US" sz="1400" b="0" i="0" u="none" strike="noStrike" dirty="0">
                          <a:solidFill>
                            <a:srgbClr val="FFFFFF"/>
                          </a:solidFill>
                          <a:latin typeface="Arial"/>
                        </a:rPr>
                        <a:t>cover (Dec - Jan)</a:t>
                      </a:r>
                    </a:p>
                  </a:txBody>
                  <a:tcPr marL="4614" marR="4614" marT="4614" marB="0">
                    <a:lnL>
                      <a:noFill/>
                    </a:lnL>
                    <a:lnR>
                      <a:noFill/>
                    </a:lnR>
                    <a:lnT>
                      <a:noFill/>
                    </a:lnT>
                    <a:lnB>
                      <a:noFill/>
                    </a:lnB>
                  </a:tcPr>
                </a:tc>
                <a:tc>
                  <a:txBody>
                    <a:bodyPr/>
                    <a:lstStyle/>
                    <a:p>
                      <a:pPr algn="ctr" fontAlgn="t"/>
                      <a:r>
                        <a:rPr lang="en-US" sz="1400" b="0" i="0" u="none" strike="noStrike" dirty="0" smtClean="0">
                          <a:solidFill>
                            <a:srgbClr val="FFFFFF"/>
                          </a:solidFill>
                          <a:latin typeface="Arial"/>
                        </a:rPr>
                        <a:t>1998-2008</a:t>
                      </a:r>
                      <a:endParaRPr lang="en-US" sz="1400" b="0" i="0" u="none" strike="noStrike" dirty="0">
                        <a:solidFill>
                          <a:srgbClr val="FFFFFF"/>
                        </a:solidFill>
                        <a:latin typeface="Arial"/>
                      </a:endParaRPr>
                    </a:p>
                  </a:txBody>
                  <a:tcPr marL="4614" marR="4614" marT="4614" marB="0">
                    <a:lnL>
                      <a:noFill/>
                    </a:lnL>
                    <a:lnR>
                      <a:noFill/>
                    </a:lnR>
                    <a:lnT>
                      <a:noFill/>
                    </a:lnT>
                    <a:lnB>
                      <a:noFill/>
                    </a:lnB>
                  </a:tcPr>
                </a:tc>
                <a:tc>
                  <a:txBody>
                    <a:bodyPr/>
                    <a:lstStyle/>
                    <a:p>
                      <a:pPr algn="ctr" fontAlgn="t"/>
                      <a:r>
                        <a:rPr lang="en-US" sz="1400" b="0" i="0" u="none" strike="noStrike" dirty="0">
                          <a:solidFill>
                            <a:srgbClr val="FFFFFF"/>
                          </a:solidFill>
                          <a:latin typeface="Arial"/>
                        </a:rPr>
                        <a:t>25km</a:t>
                      </a:r>
                    </a:p>
                  </a:txBody>
                  <a:tcPr marL="4614" marR="4614" marT="4614" marB="0">
                    <a:lnL>
                      <a:noFill/>
                    </a:lnL>
                    <a:lnR>
                      <a:noFill/>
                    </a:lnR>
                    <a:lnT>
                      <a:noFill/>
                    </a:lnT>
                    <a:lnB>
                      <a:noFill/>
                    </a:lnB>
                  </a:tcPr>
                </a:tc>
                <a:tc>
                  <a:txBody>
                    <a:bodyPr/>
                    <a:lstStyle/>
                    <a:p>
                      <a:pPr algn="l" fontAlgn="t"/>
                      <a:r>
                        <a:rPr lang="en-US" sz="1400" b="0" i="0" u="none" strike="noStrike" dirty="0" smtClean="0">
                          <a:solidFill>
                            <a:srgbClr val="FFFFFF"/>
                          </a:solidFill>
                          <a:latin typeface="Arial"/>
                        </a:rPr>
                        <a:t>SSM/I -</a:t>
                      </a:r>
                      <a:r>
                        <a:rPr lang="en-US" sz="1400" b="0" i="0" u="none" strike="noStrike" baseline="0" dirty="0" smtClean="0">
                          <a:solidFill>
                            <a:srgbClr val="FFFFFF"/>
                          </a:solidFill>
                          <a:latin typeface="Arial"/>
                        </a:rPr>
                        <a:t> </a:t>
                      </a:r>
                      <a:r>
                        <a:rPr lang="en-US" sz="1400" b="0" i="0" u="none" strike="noStrike" dirty="0" err="1" smtClean="0">
                          <a:solidFill>
                            <a:srgbClr val="FFFFFF"/>
                          </a:solidFill>
                          <a:latin typeface="Arial"/>
                        </a:rPr>
                        <a:t>Cavalieri</a:t>
                      </a:r>
                      <a:r>
                        <a:rPr lang="en-US" sz="1400" b="0" i="0" u="none" strike="noStrike" dirty="0" smtClean="0">
                          <a:solidFill>
                            <a:srgbClr val="FFFFFF"/>
                          </a:solidFill>
                          <a:latin typeface="Arial"/>
                        </a:rPr>
                        <a:t> </a:t>
                      </a:r>
                      <a:r>
                        <a:rPr lang="en-US" sz="1400" b="0" i="0" u="none" strike="noStrike" dirty="0">
                          <a:solidFill>
                            <a:srgbClr val="FFFFFF"/>
                          </a:solidFill>
                          <a:latin typeface="Arial"/>
                        </a:rPr>
                        <a:t>et al. 2008.</a:t>
                      </a:r>
                    </a:p>
                  </a:txBody>
                  <a:tcPr marL="4614" marR="4614" marT="4614" marB="0">
                    <a:lnL>
                      <a:noFill/>
                    </a:lnL>
                    <a:lnR>
                      <a:noFill/>
                    </a:lnR>
                    <a:lnT>
                      <a:noFill/>
                    </a:lnT>
                    <a:lnB>
                      <a:noFill/>
                    </a:lnB>
                  </a:tcPr>
                </a:tc>
              </a:tr>
              <a:tr h="587255">
                <a:tc>
                  <a:txBody>
                    <a:bodyPr/>
                    <a:lstStyle/>
                    <a:p>
                      <a:pPr algn="l" fontAlgn="t"/>
                      <a:r>
                        <a:rPr lang="en-US" sz="1400" b="0" i="0" u="none" strike="noStrike" dirty="0" smtClean="0">
                          <a:solidFill>
                            <a:srgbClr val="FFFF00"/>
                          </a:solidFill>
                          <a:latin typeface="Arial"/>
                        </a:rPr>
                        <a:t>3b. Winter </a:t>
                      </a:r>
                      <a:r>
                        <a:rPr lang="en-US" sz="1400" b="0" i="0" u="none" strike="noStrike" dirty="0">
                          <a:solidFill>
                            <a:srgbClr val="FFFF00"/>
                          </a:solidFill>
                          <a:latin typeface="Arial"/>
                        </a:rPr>
                        <a:t>Sea Ice (Weddell Seal only)</a:t>
                      </a:r>
                    </a:p>
                  </a:txBody>
                  <a:tcPr marL="4614" marR="4614" marT="4614" marB="0">
                    <a:lnL>
                      <a:noFill/>
                    </a:lnL>
                    <a:lnR>
                      <a:noFill/>
                    </a:lnR>
                    <a:lnT>
                      <a:noFill/>
                    </a:lnT>
                    <a:lnB>
                      <a:noFill/>
                    </a:lnB>
                  </a:tcPr>
                </a:tc>
                <a:tc>
                  <a:txBody>
                    <a:bodyPr/>
                    <a:lstStyle/>
                    <a:p>
                      <a:pPr algn="l" fontAlgn="t"/>
                      <a:r>
                        <a:rPr lang="en-US" sz="1400" b="0" i="0" u="none" strike="noStrike" dirty="0">
                          <a:solidFill>
                            <a:srgbClr val="FFFFFF"/>
                          </a:solidFill>
                          <a:latin typeface="Arial"/>
                        </a:rPr>
                        <a:t>Mean </a:t>
                      </a:r>
                      <a:r>
                        <a:rPr lang="en-US" sz="1400" b="0" i="0" u="none" strike="noStrike" dirty="0" smtClean="0">
                          <a:solidFill>
                            <a:srgbClr val="FFFFFF"/>
                          </a:solidFill>
                          <a:latin typeface="Arial"/>
                        </a:rPr>
                        <a:t>% </a:t>
                      </a:r>
                      <a:r>
                        <a:rPr lang="en-US" sz="1400" b="0" i="0" u="none" strike="noStrike" dirty="0">
                          <a:solidFill>
                            <a:srgbClr val="FFFFFF"/>
                          </a:solidFill>
                          <a:latin typeface="Arial"/>
                        </a:rPr>
                        <a:t>cover (Jul – Sep)</a:t>
                      </a:r>
                    </a:p>
                  </a:txBody>
                  <a:tcPr marL="4614" marR="4614" marT="4614" marB="0">
                    <a:lnL>
                      <a:noFill/>
                    </a:lnL>
                    <a:lnR>
                      <a:noFill/>
                    </a:lnR>
                    <a:lnT>
                      <a:noFill/>
                    </a:lnT>
                    <a:lnB>
                      <a:noFill/>
                    </a:lnB>
                  </a:tcPr>
                </a:tc>
                <a:tc>
                  <a:txBody>
                    <a:bodyPr/>
                    <a:lstStyle/>
                    <a:p>
                      <a:pPr algn="ctr" fontAlgn="t"/>
                      <a:r>
                        <a:rPr lang="en-US" sz="1400" b="0" i="0" u="none" strike="noStrike" dirty="0" smtClean="0">
                          <a:solidFill>
                            <a:srgbClr val="FFFFFF"/>
                          </a:solidFill>
                          <a:latin typeface="Arial"/>
                        </a:rPr>
                        <a:t>1998-2007</a:t>
                      </a:r>
                      <a:endParaRPr lang="en-US" sz="1400" b="0" i="0" u="none" strike="noStrike" dirty="0">
                        <a:solidFill>
                          <a:srgbClr val="FFFFFF"/>
                        </a:solidFill>
                        <a:latin typeface="Arial"/>
                      </a:endParaRPr>
                    </a:p>
                  </a:txBody>
                  <a:tcPr marL="4614" marR="4614" marT="4614" marB="0">
                    <a:lnL>
                      <a:noFill/>
                    </a:lnL>
                    <a:lnR>
                      <a:noFill/>
                    </a:lnR>
                    <a:lnT>
                      <a:noFill/>
                    </a:lnT>
                    <a:lnB>
                      <a:noFill/>
                    </a:lnB>
                  </a:tcPr>
                </a:tc>
                <a:tc>
                  <a:txBody>
                    <a:bodyPr/>
                    <a:lstStyle/>
                    <a:p>
                      <a:pPr algn="ctr" fontAlgn="t"/>
                      <a:r>
                        <a:rPr lang="it-IT" sz="1400" b="0" i="0" u="none" strike="noStrike">
                          <a:solidFill>
                            <a:srgbClr val="FFFFFF"/>
                          </a:solidFill>
                          <a:latin typeface="Arial"/>
                        </a:rPr>
                        <a:t>25km</a:t>
                      </a:r>
                      <a:endParaRPr lang="en-US" sz="1400" b="0" i="0" u="none" strike="noStrike">
                        <a:solidFill>
                          <a:srgbClr val="FFFFFF"/>
                        </a:solidFill>
                        <a:latin typeface="Arial"/>
                      </a:endParaRPr>
                    </a:p>
                  </a:txBody>
                  <a:tcPr marL="4614" marR="4614" marT="4614" marB="0">
                    <a:lnL>
                      <a:noFill/>
                    </a:lnL>
                    <a:lnR>
                      <a:noFill/>
                    </a:lnR>
                    <a:lnT>
                      <a:noFill/>
                    </a:lnT>
                    <a:lnB>
                      <a:noFill/>
                    </a:lnB>
                  </a:tcPr>
                </a:tc>
                <a:tc>
                  <a:txBody>
                    <a:bodyPr/>
                    <a:lstStyle/>
                    <a:p>
                      <a:pPr algn="l" fontAlgn="t"/>
                      <a:r>
                        <a:rPr lang="it-IT" sz="1400" b="0" i="0" u="none" strike="noStrike" dirty="0" smtClean="0">
                          <a:solidFill>
                            <a:srgbClr val="FFFFFF"/>
                          </a:solidFill>
                          <a:latin typeface="Arial"/>
                        </a:rPr>
                        <a:t>SSM/I - Cavalieri </a:t>
                      </a:r>
                      <a:r>
                        <a:rPr lang="it-IT" sz="1400" b="0" i="0" u="none" strike="noStrike" dirty="0">
                          <a:solidFill>
                            <a:srgbClr val="FFFFFF"/>
                          </a:solidFill>
                          <a:latin typeface="Arial"/>
                        </a:rPr>
                        <a:t>et al. 2008.</a:t>
                      </a:r>
                      <a:endParaRPr lang="en-US" sz="1400" b="0" i="0" u="none" strike="noStrike" dirty="0">
                        <a:solidFill>
                          <a:srgbClr val="FFFFFF"/>
                        </a:solidFill>
                        <a:latin typeface="Arial"/>
                      </a:endParaRPr>
                    </a:p>
                  </a:txBody>
                  <a:tcPr marL="4614" marR="4614" marT="4614" marB="0">
                    <a:lnL>
                      <a:noFill/>
                    </a:lnL>
                    <a:lnR>
                      <a:noFill/>
                    </a:lnR>
                    <a:lnT>
                      <a:noFill/>
                    </a:lnT>
                    <a:lnB>
                      <a:noFill/>
                    </a:lnB>
                  </a:tcPr>
                </a:tc>
              </a:tr>
              <a:tr h="346727">
                <a:tc>
                  <a:txBody>
                    <a:bodyPr/>
                    <a:lstStyle/>
                    <a:p>
                      <a:pPr algn="l" fontAlgn="t"/>
                      <a:r>
                        <a:rPr lang="en-US" sz="1400" b="0" i="0" u="none" strike="noStrike" dirty="0" smtClean="0">
                          <a:solidFill>
                            <a:srgbClr val="FFFF00"/>
                          </a:solidFill>
                          <a:latin typeface="Arial"/>
                        </a:rPr>
                        <a:t>4. Chlorophyll </a:t>
                      </a:r>
                      <a:endParaRPr lang="en-US" sz="1400" b="0" i="0" u="none" strike="noStrike" dirty="0">
                        <a:solidFill>
                          <a:srgbClr val="FFFF00"/>
                        </a:solidFill>
                        <a:latin typeface="Arial"/>
                      </a:endParaRPr>
                    </a:p>
                  </a:txBody>
                  <a:tcPr marL="4614" marR="4614" marT="4614" marB="0">
                    <a:lnL>
                      <a:noFill/>
                    </a:lnL>
                    <a:lnR>
                      <a:noFill/>
                    </a:lnR>
                    <a:lnT>
                      <a:noFill/>
                    </a:lnT>
                    <a:lnB>
                      <a:noFill/>
                    </a:lnB>
                  </a:tcPr>
                </a:tc>
                <a:tc>
                  <a:txBody>
                    <a:bodyPr/>
                    <a:lstStyle/>
                    <a:p>
                      <a:pPr algn="l" fontAlgn="t"/>
                      <a:r>
                        <a:rPr lang="en-US" sz="1400" b="0" i="0" u="none" strike="noStrike" dirty="0" smtClean="0">
                          <a:solidFill>
                            <a:srgbClr val="FFFFFF"/>
                          </a:solidFill>
                          <a:latin typeface="Arial"/>
                        </a:rPr>
                        <a:t>Mean Mg </a:t>
                      </a:r>
                      <a:r>
                        <a:rPr lang="en-US" sz="1400" b="0" i="0" u="none" strike="noStrike" dirty="0">
                          <a:solidFill>
                            <a:srgbClr val="FFFFFF"/>
                          </a:solidFill>
                          <a:latin typeface="Arial"/>
                        </a:rPr>
                        <a:t>x m</a:t>
                      </a:r>
                      <a:r>
                        <a:rPr lang="en-US" sz="1400" b="0" i="0" u="none" strike="noStrike" baseline="30000" dirty="0">
                          <a:solidFill>
                            <a:srgbClr val="FFFFFF"/>
                          </a:solidFill>
                          <a:latin typeface="Arial"/>
                        </a:rPr>
                        <a:t>-3</a:t>
                      </a:r>
                      <a:r>
                        <a:rPr lang="en-US" sz="1400" b="0" i="0" u="none" strike="noStrike" dirty="0">
                          <a:solidFill>
                            <a:srgbClr val="FFFFFF"/>
                          </a:solidFill>
                          <a:latin typeface="Arial"/>
                        </a:rPr>
                        <a:t> </a:t>
                      </a:r>
                      <a:r>
                        <a:rPr lang="en-US" sz="1400" b="0" i="0" u="none" strike="noStrike" dirty="0" smtClean="0">
                          <a:solidFill>
                            <a:srgbClr val="FFFFFF"/>
                          </a:solidFill>
                          <a:latin typeface="Arial"/>
                        </a:rPr>
                        <a:t>(</a:t>
                      </a:r>
                      <a:r>
                        <a:rPr lang="en-US" sz="1400" b="0" i="0" u="none" strike="noStrike" dirty="0">
                          <a:solidFill>
                            <a:srgbClr val="FFFFFF"/>
                          </a:solidFill>
                          <a:latin typeface="Arial"/>
                        </a:rPr>
                        <a:t>Nov – Jan)</a:t>
                      </a:r>
                    </a:p>
                  </a:txBody>
                  <a:tcPr marL="4614" marR="4614" marT="4614" marB="0">
                    <a:lnL>
                      <a:noFill/>
                    </a:lnL>
                    <a:lnR>
                      <a:noFill/>
                    </a:lnR>
                    <a:lnT>
                      <a:noFill/>
                    </a:lnT>
                    <a:lnB>
                      <a:noFill/>
                    </a:lnB>
                  </a:tcPr>
                </a:tc>
                <a:tc>
                  <a:txBody>
                    <a:bodyPr/>
                    <a:lstStyle/>
                    <a:p>
                      <a:pPr algn="ctr" fontAlgn="t"/>
                      <a:r>
                        <a:rPr lang="en-US" sz="1400" b="0" i="0" u="none" strike="noStrike">
                          <a:solidFill>
                            <a:srgbClr val="FFFFFF"/>
                          </a:solidFill>
                          <a:latin typeface="Arial"/>
                        </a:rPr>
                        <a:t>1997-2006</a:t>
                      </a:r>
                    </a:p>
                  </a:txBody>
                  <a:tcPr marL="4614" marR="4614" marT="4614" marB="0">
                    <a:lnL>
                      <a:noFill/>
                    </a:lnL>
                    <a:lnR>
                      <a:noFill/>
                    </a:lnR>
                    <a:lnT>
                      <a:noFill/>
                    </a:lnT>
                    <a:lnB>
                      <a:noFill/>
                    </a:lnB>
                  </a:tcPr>
                </a:tc>
                <a:tc>
                  <a:txBody>
                    <a:bodyPr/>
                    <a:lstStyle/>
                    <a:p>
                      <a:pPr algn="ctr" fontAlgn="t"/>
                      <a:r>
                        <a:rPr lang="it-IT" sz="1400" b="0" i="0" u="none" strike="noStrike">
                          <a:solidFill>
                            <a:srgbClr val="FFFFFF"/>
                          </a:solidFill>
                          <a:latin typeface="Arial"/>
                        </a:rPr>
                        <a:t>12.5km</a:t>
                      </a:r>
                      <a:endParaRPr lang="en-US" sz="1400" b="0" i="0" u="none" strike="noStrike">
                        <a:solidFill>
                          <a:srgbClr val="FFFFFF"/>
                        </a:solidFill>
                        <a:latin typeface="Arial"/>
                      </a:endParaRPr>
                    </a:p>
                  </a:txBody>
                  <a:tcPr marL="4614" marR="4614" marT="4614" marB="0">
                    <a:lnL>
                      <a:noFill/>
                    </a:lnL>
                    <a:lnR>
                      <a:noFill/>
                    </a:lnR>
                    <a:lnT>
                      <a:noFill/>
                    </a:lnT>
                    <a:lnB>
                      <a:noFill/>
                    </a:lnB>
                  </a:tcPr>
                </a:tc>
                <a:tc>
                  <a:txBody>
                    <a:bodyPr/>
                    <a:lstStyle/>
                    <a:p>
                      <a:pPr algn="l" fontAlgn="t"/>
                      <a:r>
                        <a:rPr lang="it-IT" sz="1400" b="0" i="0" u="none" strike="noStrike" dirty="0">
                          <a:solidFill>
                            <a:srgbClr val="FFFFFF"/>
                          </a:solidFill>
                          <a:latin typeface="Arial"/>
                        </a:rPr>
                        <a:t>NASA, J. Comiso, pers. comm.</a:t>
                      </a:r>
                      <a:endParaRPr lang="en-US" sz="1400" b="0" i="0" u="none" strike="noStrike" dirty="0">
                        <a:solidFill>
                          <a:srgbClr val="FFFFFF"/>
                        </a:solidFill>
                        <a:latin typeface="Arial"/>
                      </a:endParaRPr>
                    </a:p>
                  </a:txBody>
                  <a:tcPr marL="4614" marR="4614" marT="4614" marB="0">
                    <a:lnL>
                      <a:noFill/>
                    </a:lnL>
                    <a:lnR>
                      <a:noFill/>
                    </a:lnR>
                    <a:lnT>
                      <a:noFill/>
                    </a:lnT>
                    <a:lnB>
                      <a:noFill/>
                    </a:lnB>
                  </a:tcPr>
                </a:tc>
              </a:tr>
              <a:tr h="563765">
                <a:tc>
                  <a:txBody>
                    <a:bodyPr/>
                    <a:lstStyle/>
                    <a:p>
                      <a:pPr algn="l" fontAlgn="t"/>
                      <a:r>
                        <a:rPr lang="en-US" sz="1400" b="0" i="0" u="none" strike="noStrike" dirty="0" smtClean="0">
                          <a:solidFill>
                            <a:srgbClr val="FFFF00"/>
                          </a:solidFill>
                          <a:latin typeface="Arial"/>
                        </a:rPr>
                        <a:t>5. Distance </a:t>
                      </a:r>
                      <a:r>
                        <a:rPr lang="en-US" sz="1400" b="0" i="0" u="none" strike="noStrike" dirty="0">
                          <a:solidFill>
                            <a:srgbClr val="FFFF00"/>
                          </a:solidFill>
                          <a:latin typeface="Arial"/>
                        </a:rPr>
                        <a:t>to </a:t>
                      </a:r>
                      <a:r>
                        <a:rPr lang="en-US" sz="1400" b="0" i="0" u="none" strike="noStrike" dirty="0" smtClean="0">
                          <a:solidFill>
                            <a:srgbClr val="FFFF00"/>
                          </a:solidFill>
                          <a:latin typeface="Arial"/>
                        </a:rPr>
                        <a:t>Shelf Break</a:t>
                      </a:r>
                      <a:endParaRPr lang="en-US" sz="1400" b="0" i="0" u="none" strike="noStrike" dirty="0">
                        <a:solidFill>
                          <a:srgbClr val="FFFF00"/>
                        </a:solidFill>
                        <a:latin typeface="Arial"/>
                      </a:endParaRPr>
                    </a:p>
                  </a:txBody>
                  <a:tcPr marL="4614" marR="4614" marT="4614" marB="0">
                    <a:lnL>
                      <a:noFill/>
                    </a:lnL>
                    <a:lnR>
                      <a:noFill/>
                    </a:lnR>
                    <a:lnT>
                      <a:noFill/>
                    </a:lnT>
                    <a:lnB>
                      <a:noFill/>
                    </a:lnB>
                  </a:tcPr>
                </a:tc>
                <a:tc>
                  <a:txBody>
                    <a:bodyPr/>
                    <a:lstStyle/>
                    <a:p>
                      <a:pPr algn="l" fontAlgn="t"/>
                      <a:r>
                        <a:rPr lang="en-US" sz="1400" b="0" i="0" u="none" strike="noStrike">
                          <a:solidFill>
                            <a:srgbClr val="FFFFFF"/>
                          </a:solidFill>
                          <a:latin typeface="Arial"/>
                        </a:rPr>
                        <a:t>Euclidean distance (m) to the 800-m isobath </a:t>
                      </a:r>
                    </a:p>
                  </a:txBody>
                  <a:tcPr marL="4614" marR="4614" marT="4614" marB="0">
                    <a:lnL>
                      <a:noFill/>
                    </a:lnL>
                    <a:lnR>
                      <a:noFill/>
                    </a:lnR>
                    <a:lnT>
                      <a:noFill/>
                    </a:lnT>
                    <a:lnB>
                      <a:noFill/>
                    </a:lnB>
                  </a:tcPr>
                </a:tc>
                <a:tc>
                  <a:txBody>
                    <a:bodyPr/>
                    <a:lstStyle/>
                    <a:p>
                      <a:pPr algn="ctr" fontAlgn="t"/>
                      <a:endParaRPr lang="en-US" sz="1400" b="0" i="0" u="none" strike="noStrike">
                        <a:solidFill>
                          <a:srgbClr val="FFFFFF"/>
                        </a:solidFill>
                        <a:latin typeface="Arial"/>
                      </a:endParaRPr>
                    </a:p>
                  </a:txBody>
                  <a:tcPr marL="4614" marR="4614" marT="4614" marB="0">
                    <a:lnL>
                      <a:noFill/>
                    </a:lnL>
                    <a:lnR>
                      <a:noFill/>
                    </a:lnR>
                    <a:lnT>
                      <a:noFill/>
                    </a:lnT>
                    <a:lnB>
                      <a:noFill/>
                    </a:lnB>
                  </a:tcPr>
                </a:tc>
                <a:tc>
                  <a:txBody>
                    <a:bodyPr/>
                    <a:lstStyle/>
                    <a:p>
                      <a:pPr algn="ctr" fontAlgn="t"/>
                      <a:endParaRPr lang="en-US" sz="1400" b="0" i="0" u="none" strike="noStrike" dirty="0">
                        <a:solidFill>
                          <a:srgbClr val="FFFFFF"/>
                        </a:solidFill>
                        <a:latin typeface="Arial"/>
                      </a:endParaRPr>
                    </a:p>
                  </a:txBody>
                  <a:tcPr marL="4614" marR="4614" marT="4614" marB="0">
                    <a:lnL>
                      <a:noFill/>
                    </a:lnL>
                    <a:lnR>
                      <a:noFill/>
                    </a:lnR>
                    <a:lnT>
                      <a:noFill/>
                    </a:lnT>
                    <a:lnB>
                      <a:noFill/>
                    </a:lnB>
                  </a:tcPr>
                </a:tc>
                <a:tc>
                  <a:txBody>
                    <a:bodyPr/>
                    <a:lstStyle/>
                    <a:p>
                      <a:pPr algn="l" fontAlgn="t"/>
                      <a:r>
                        <a:rPr lang="en-US" sz="1400" b="0" i="0" u="none" strike="noStrike" dirty="0" smtClean="0">
                          <a:solidFill>
                            <a:srgbClr val="FFFFFF"/>
                          </a:solidFill>
                          <a:latin typeface="Arial"/>
                        </a:rPr>
                        <a:t>Derived from ADD 2000</a:t>
                      </a:r>
                      <a:endParaRPr lang="en-US" sz="1400" b="0" i="0" u="none" strike="noStrike" dirty="0">
                        <a:solidFill>
                          <a:srgbClr val="FFFFFF"/>
                        </a:solidFill>
                        <a:latin typeface="Arial"/>
                      </a:endParaRPr>
                    </a:p>
                  </a:txBody>
                  <a:tcPr marL="4614" marR="4614" marT="4614" marB="0">
                    <a:lnL>
                      <a:noFill/>
                    </a:lnL>
                    <a:lnR>
                      <a:noFill/>
                    </a:lnR>
                    <a:lnT>
                      <a:noFill/>
                    </a:lnT>
                    <a:lnB>
                      <a:noFill/>
                    </a:lnB>
                  </a:tcPr>
                </a:tc>
              </a:tr>
              <a:tr h="826504">
                <a:tc>
                  <a:txBody>
                    <a:bodyPr/>
                    <a:lstStyle/>
                    <a:p>
                      <a:pPr algn="l" fontAlgn="t"/>
                      <a:r>
                        <a:rPr lang="en-US" sz="1400" b="0" i="0" u="none" strike="noStrike" dirty="0" smtClean="0">
                          <a:solidFill>
                            <a:srgbClr val="FFFF00"/>
                          </a:solidFill>
                          <a:latin typeface="Arial"/>
                        </a:rPr>
                        <a:t>6. Bathymetric gradient</a:t>
                      </a:r>
                      <a:endParaRPr lang="en-US" sz="1400" b="0" i="0" u="none" strike="noStrike" dirty="0">
                        <a:solidFill>
                          <a:srgbClr val="FFFF00"/>
                        </a:solidFill>
                        <a:latin typeface="Arial"/>
                      </a:endParaRPr>
                    </a:p>
                  </a:txBody>
                  <a:tcPr marL="4614" marR="4614" marT="4614" marB="0">
                    <a:lnL>
                      <a:noFill/>
                    </a:lnL>
                    <a:lnR>
                      <a:noFill/>
                    </a:lnR>
                    <a:lnT>
                      <a:noFill/>
                    </a:lnT>
                    <a:lnB>
                      <a:noFill/>
                    </a:lnB>
                  </a:tcPr>
                </a:tc>
                <a:tc>
                  <a:txBody>
                    <a:bodyPr/>
                    <a:lstStyle/>
                    <a:p>
                      <a:pPr algn="l" fontAlgn="t"/>
                      <a:r>
                        <a:rPr lang="en-US" sz="1400" b="0" i="0" u="none" strike="noStrike" dirty="0">
                          <a:solidFill>
                            <a:srgbClr val="FFFFFF"/>
                          </a:solidFill>
                          <a:latin typeface="Arial"/>
                        </a:rPr>
                        <a:t>The angle of maximum change between cells in bathymetry grid (degrees)</a:t>
                      </a:r>
                    </a:p>
                  </a:txBody>
                  <a:tcPr marL="4614" marR="4614" marT="4614" marB="0">
                    <a:lnL>
                      <a:noFill/>
                    </a:lnL>
                    <a:lnR>
                      <a:noFill/>
                    </a:lnR>
                    <a:lnT>
                      <a:noFill/>
                    </a:lnT>
                    <a:lnB>
                      <a:noFill/>
                    </a:lnB>
                  </a:tcPr>
                </a:tc>
                <a:tc>
                  <a:txBody>
                    <a:bodyPr/>
                    <a:lstStyle/>
                    <a:p>
                      <a:pPr algn="ctr" fontAlgn="t"/>
                      <a:endParaRPr lang="en-US" sz="1400" b="0" i="0" u="none" strike="noStrike" dirty="0">
                        <a:solidFill>
                          <a:srgbClr val="FFFFFF"/>
                        </a:solidFill>
                        <a:latin typeface="Arial"/>
                      </a:endParaRPr>
                    </a:p>
                  </a:txBody>
                  <a:tcPr marL="4614" marR="4614" marT="4614" marB="0">
                    <a:lnL>
                      <a:noFill/>
                    </a:lnL>
                    <a:lnR>
                      <a:noFill/>
                    </a:lnR>
                    <a:lnT>
                      <a:noFill/>
                    </a:lnT>
                    <a:lnB>
                      <a:noFill/>
                    </a:lnB>
                  </a:tcPr>
                </a:tc>
                <a:tc>
                  <a:txBody>
                    <a:bodyPr/>
                    <a:lstStyle/>
                    <a:p>
                      <a:pPr algn="ctr" fontAlgn="t"/>
                      <a:r>
                        <a:rPr lang="en-US" sz="1400" b="0" i="0" u="none" strike="noStrike" dirty="0">
                          <a:solidFill>
                            <a:srgbClr val="FFFFFF"/>
                          </a:solidFill>
                          <a:latin typeface="Arial"/>
                        </a:rPr>
                        <a:t>5km</a:t>
                      </a:r>
                    </a:p>
                  </a:txBody>
                  <a:tcPr marL="4614" marR="4614" marT="4614" marB="0">
                    <a:lnL>
                      <a:noFill/>
                    </a:lnL>
                    <a:lnR>
                      <a:noFill/>
                    </a:lnR>
                    <a:lnT>
                      <a:noFill/>
                    </a:lnT>
                    <a:lnB>
                      <a:noFill/>
                    </a:lnB>
                  </a:tcPr>
                </a:tc>
                <a:tc>
                  <a:txBody>
                    <a:bodyPr/>
                    <a:lstStyle/>
                    <a:p>
                      <a:pPr algn="l" fontAlgn="t"/>
                      <a:r>
                        <a:rPr lang="en-US" sz="1400" b="0" i="0" u="none" strike="noStrike" dirty="0" smtClean="0">
                          <a:solidFill>
                            <a:srgbClr val="FFFFFF"/>
                          </a:solidFill>
                          <a:latin typeface="Arial"/>
                        </a:rPr>
                        <a:t>Derived from ADD 2000</a:t>
                      </a:r>
                      <a:endParaRPr lang="en-US" sz="1400" b="0" i="0" u="none" strike="noStrike" dirty="0">
                        <a:solidFill>
                          <a:srgbClr val="FFFFFF"/>
                        </a:solidFill>
                        <a:latin typeface="Arial"/>
                      </a:endParaRPr>
                    </a:p>
                  </a:txBody>
                  <a:tcPr marL="4614" marR="4614" marT="4614" marB="0">
                    <a:lnL>
                      <a:noFill/>
                    </a:lnL>
                    <a:lnR>
                      <a:noFill/>
                    </a:lnR>
                    <a:lnT>
                      <a:noFill/>
                    </a:lnT>
                    <a:lnB>
                      <a:noFill/>
                    </a:lnB>
                  </a:tcPr>
                </a:tc>
              </a:tr>
            </a:tbl>
          </a:graphicData>
        </a:graphic>
      </p:graphicFrame>
      <p:sp>
        <p:nvSpPr>
          <p:cNvPr id="6" name="Rectangle 5"/>
          <p:cNvSpPr/>
          <p:nvPr/>
        </p:nvSpPr>
        <p:spPr>
          <a:xfrm>
            <a:off x="0" y="0"/>
            <a:ext cx="9144000" cy="523220"/>
          </a:xfrm>
          <a:prstGeom prst="rect">
            <a:avLst/>
          </a:prstGeom>
        </p:spPr>
        <p:txBody>
          <a:bodyPr wrap="square">
            <a:spAutoFit/>
          </a:bodyPr>
          <a:lstStyle/>
          <a:p>
            <a:pPr algn="ctr"/>
            <a:r>
              <a:rPr lang="en-US" sz="2800" dirty="0" smtClean="0">
                <a:latin typeface="+mj-lt"/>
              </a:rPr>
              <a:t>Six Environmental Variables considered</a:t>
            </a:r>
            <a:endParaRPr lang="en-US" sz="2800"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bo_template">
  <a:themeElements>
    <a:clrScheme name="">
      <a:dk1>
        <a:srgbClr val="000000"/>
      </a:dk1>
      <a:lt1>
        <a:srgbClr val="FFFFFF"/>
      </a:lt1>
      <a:dk2>
        <a:srgbClr val="166999"/>
      </a:dk2>
      <a:lt2>
        <a:srgbClr val="5F5F5F"/>
      </a:lt2>
      <a:accent1>
        <a:srgbClr val="5F5F5F"/>
      </a:accent1>
      <a:accent2>
        <a:srgbClr val="6DABCE"/>
      </a:accent2>
      <a:accent3>
        <a:srgbClr val="FFFFFF"/>
      </a:accent3>
      <a:accent4>
        <a:srgbClr val="000000"/>
      </a:accent4>
      <a:accent5>
        <a:srgbClr val="B6B6B6"/>
      </a:accent5>
      <a:accent6>
        <a:srgbClr val="629BBA"/>
      </a:accent6>
      <a:hlink>
        <a:srgbClr val="166999"/>
      </a:hlink>
      <a:folHlink>
        <a:srgbClr val="138F34"/>
      </a:folHlink>
    </a:clrScheme>
    <a:fontScheme name="prbo_template">
      <a:majorFont>
        <a:latin typeface="Futura B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prbo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7563</TotalTime>
  <Words>1651</Words>
  <Application>Microsoft Office PowerPoint</Application>
  <PresentationFormat>On-screen Show (4:3)</PresentationFormat>
  <Paragraphs>204</Paragraphs>
  <Slides>19</Slides>
  <Notes>14</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23" baseType="lpstr">
      <vt:lpstr>prbo_template</vt:lpstr>
      <vt:lpstr>Custom Design</vt:lpstr>
      <vt:lpstr>Image</vt:lpstr>
      <vt:lpstr>Microsoft Office Word Document</vt:lpstr>
      <vt:lpstr>Modeling of top predators to inform conservation spatial planning in the Ross Sea, Antarctica</vt:lpstr>
      <vt:lpstr>Study Context (www.penguinscience.com)</vt:lpstr>
      <vt:lpstr>Slide 3</vt:lpstr>
      <vt:lpstr>Slide 4</vt:lpstr>
      <vt:lpstr>Slide 5</vt:lpstr>
      <vt:lpstr>Ten Ross Sea Meso-predators in this study</vt:lpstr>
      <vt:lpstr>Species observation data sources</vt:lpstr>
      <vt:lpstr>Niche occupation: geographic space Source data (examples)</vt:lpstr>
      <vt:lpstr>Slide 9</vt:lpstr>
      <vt:lpstr>Ross Sea Niche occupation: diet (from literature review) Substantial overlap</vt:lpstr>
      <vt:lpstr>Niche Occupation: foraging depth (from literature review) Broadly distributed</vt:lpstr>
      <vt:lpstr>Low spatial overlap, but high env. niche overlap</vt:lpstr>
      <vt:lpstr>Explanatory variable contributions  to habitat suitability models: Distance to shelf is most important </vt:lpstr>
      <vt:lpstr>Three patterns of habitat suitability: 1. Shelf Break Slope</vt:lpstr>
      <vt:lpstr>Three patterns of habitat suitability: 2. Shelf + Shelf Break Slope</vt:lpstr>
      <vt:lpstr>Three patterns of habitat suitability: 3. Marginal Ice Zone</vt:lpstr>
      <vt:lpstr>Three patterns of habitat suitability: 3 (cont’). Marginal Ice Zone (penguins!)</vt:lpstr>
      <vt:lpstr>Slide 18</vt:lpstr>
      <vt:lpstr>Conclusions</vt:lpstr>
    </vt:vector>
  </TitlesOfParts>
  <Company>Point Reyes Bird Observatory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Ross Sea Penguins, Ice Bergs, and People</dc:title>
  <dc:creator>Grant Ballard</dc:creator>
  <cp:lastModifiedBy>Grant Ballard</cp:lastModifiedBy>
  <cp:revision>346</cp:revision>
  <dcterms:created xsi:type="dcterms:W3CDTF">2002-12-17T23:06:24Z</dcterms:created>
  <dcterms:modified xsi:type="dcterms:W3CDTF">2012-03-28T19:20:22Z</dcterms:modified>
</cp:coreProperties>
</file>