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98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59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058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2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44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502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85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891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77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85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18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952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4418-8546-4AB6-B8FA-75FFDF72B29A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7917-14BE-4B8A-9803-0BC2DEF2EA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150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Toothfish Stock Assessment</a:t>
            </a:r>
            <a:br>
              <a:rPr lang="en-US" dirty="0" smtClean="0"/>
            </a:br>
            <a:r>
              <a:rPr lang="en-US" dirty="0" smtClean="0"/>
              <a:t>(88.1, 88.2A, 88.2B)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2011 Report(s) of WG-FSA</a:t>
            </a:r>
          </a:p>
          <a:p>
            <a:pPr algn="l"/>
            <a:r>
              <a:rPr lang="en-US" dirty="0" smtClean="0"/>
              <a:t>WG-FSA-11/42</a:t>
            </a:r>
          </a:p>
          <a:p>
            <a:pPr algn="l"/>
            <a:r>
              <a:rPr lang="en-US" dirty="0" smtClean="0"/>
              <a:t>2009 Report of WG-EMM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4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41" t="2328" r="9556" b="-2328"/>
          <a:stretch/>
        </p:blipFill>
        <p:spPr bwMode="auto">
          <a:xfrm>
            <a:off x="3240067" y="76200"/>
            <a:ext cx="5751533" cy="366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3008313" cy="520700"/>
          </a:xfrm>
        </p:spPr>
        <p:txBody>
          <a:bodyPr/>
          <a:lstStyle/>
          <a:p>
            <a:r>
              <a:rPr lang="en-US" dirty="0" smtClean="0"/>
              <a:t>Basics as of 2011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457200" y="977900"/>
            <a:ext cx="3008313" cy="4691063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/>
              <a:t>“</a:t>
            </a:r>
            <a:r>
              <a:rPr lang="en-US" sz="1600" dirty="0"/>
              <a:t>exploratory” status of fishery is now a (useful and important) policy decision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/>
              <a:t>one area (88.2E assessed separately)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/>
              <a:t>three “fisheries” (shelf, slope, north)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600" dirty="0" smtClean="0"/>
              <a:t>sex- and age-structured (1-50+)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3064" y="3377784"/>
            <a:ext cx="6917872" cy="317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374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66750"/>
            <a:ext cx="4040188" cy="639762"/>
          </a:xfrm>
        </p:spPr>
        <p:txBody>
          <a:bodyPr/>
          <a:lstStyle/>
          <a:p>
            <a:r>
              <a:rPr lang="en-US" dirty="0" smtClean="0"/>
              <a:t>Data, </a:t>
            </a:r>
            <a:r>
              <a:rPr lang="en-US" dirty="0" smtClean="0">
                <a:solidFill>
                  <a:srgbClr val="FF0000"/>
                </a:solidFill>
              </a:rPr>
              <a:t>penalties, and priors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306512"/>
            <a:ext cx="4040188" cy="1760245"/>
          </a:xfrm>
        </p:spPr>
        <p:txBody>
          <a:bodyPr>
            <a:noAutofit/>
          </a:bodyPr>
          <a:lstStyle/>
          <a:p>
            <a:r>
              <a:rPr lang="en-US" dirty="0" smtClean="0"/>
              <a:t>Sex-specific catches at age (annual age-length keys plus size composition of the catches) </a:t>
            </a:r>
          </a:p>
          <a:p>
            <a:r>
              <a:rPr lang="en-US" dirty="0" smtClean="0"/>
              <a:t>Marks and length-specific recaptures</a:t>
            </a:r>
          </a:p>
          <a:p>
            <a:r>
              <a:rPr lang="en-US" dirty="0" smtClean="0"/>
              <a:t>IUU catch and “unaccounted” mortality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Exploitation rate ≤ 0.999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 ≥ release of tagged fish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prior on initial biomass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prior on selectivity </a:t>
            </a:r>
            <a:r>
              <a:rPr lang="en-US" dirty="0" err="1" smtClean="0">
                <a:solidFill>
                  <a:srgbClr val="FF0000"/>
                </a:solidFill>
              </a:rPr>
              <a:t>params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666750"/>
            <a:ext cx="4041775" cy="639762"/>
          </a:xfrm>
        </p:spPr>
        <p:txBody>
          <a:bodyPr/>
          <a:lstStyle/>
          <a:p>
            <a:r>
              <a:rPr lang="en-US" dirty="0" smtClean="0"/>
              <a:t>Fixed and </a:t>
            </a:r>
            <a:r>
              <a:rPr lang="en-US" dirty="0" smtClean="0">
                <a:solidFill>
                  <a:srgbClr val="FF0000"/>
                </a:solidFill>
              </a:rPr>
              <a:t>estimated</a:t>
            </a:r>
            <a:r>
              <a:rPr lang="en-US" dirty="0" smtClean="0"/>
              <a:t> </a:t>
            </a:r>
            <a:r>
              <a:rPr lang="en-US" dirty="0" err="1" smtClean="0"/>
              <a:t>params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06512"/>
            <a:ext cx="4041775" cy="2168208"/>
          </a:xfrm>
        </p:spPr>
        <p:txBody>
          <a:bodyPr>
            <a:noAutofit/>
          </a:bodyPr>
          <a:lstStyle/>
          <a:p>
            <a:r>
              <a:rPr lang="en-US" dirty="0" smtClean="0"/>
              <a:t>Natural mortality (2)</a:t>
            </a:r>
          </a:p>
          <a:p>
            <a:r>
              <a:rPr lang="en-US" dirty="0" smtClean="0"/>
              <a:t>Growth (12)</a:t>
            </a:r>
          </a:p>
          <a:p>
            <a:r>
              <a:rPr lang="en-US" dirty="0" smtClean="0"/>
              <a:t>Maturity schedule (4)</a:t>
            </a:r>
          </a:p>
          <a:p>
            <a:r>
              <a:rPr lang="en-US" dirty="0" smtClean="0"/>
              <a:t>Tag-detection rate (1)</a:t>
            </a:r>
          </a:p>
          <a:p>
            <a:r>
              <a:rPr lang="en-US" dirty="0" smtClean="0"/>
              <a:t>Tag-loss rates (2)</a:t>
            </a:r>
          </a:p>
          <a:p>
            <a:r>
              <a:rPr lang="en-US" dirty="0" smtClean="0"/>
              <a:t>Initial tagging mortality (1)</a:t>
            </a:r>
          </a:p>
          <a:p>
            <a:r>
              <a:rPr lang="en-US" dirty="0" smtClean="0"/>
              <a:t>Tagging effect on growth (1)</a:t>
            </a:r>
          </a:p>
          <a:p>
            <a:r>
              <a:rPr lang="en-US" dirty="0" smtClean="0"/>
              <a:t>Recruitment (20)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Initial biomass (1)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Selectivity (35)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Process errors/weights for each type of data (2)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29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Biomass and Status in 2011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6147" y="1905000"/>
            <a:ext cx="8451706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700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Projections → Yield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897" y="1981200"/>
            <a:ext cx="8646208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1477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Projections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42632"/>
            <a:ext cx="5462587" cy="327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33600" y="2069068"/>
            <a:ext cx="2348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2009-2010 Assessment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2030353"/>
            <a:ext cx="2348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2011-2012 Assessment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209800" y="2667000"/>
            <a:ext cx="0" cy="2667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66800" y="259080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88124" y="2590800"/>
            <a:ext cx="16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project (2850 t)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25" r="3020"/>
          <a:stretch/>
        </p:blipFill>
        <p:spPr bwMode="auto">
          <a:xfrm>
            <a:off x="5705605" y="2514600"/>
            <a:ext cx="2981195" cy="3114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69436" y="2602468"/>
            <a:ext cx="17315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Pr</a:t>
            </a:r>
            <a:r>
              <a:rPr lang="en-US" dirty="0" smtClean="0"/>
              <a:t>(SSB &lt; 0.5*B0)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20049405">
            <a:off x="7856502" y="4419301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2850 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9789386">
            <a:off x="7331015" y="4057866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3282 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73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Bycatch</a:t>
            </a:r>
            <a:r>
              <a:rPr lang="en-US" dirty="0" smtClean="0"/>
              <a:t>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622"/>
            <a:ext cx="8229600" cy="4525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Grenadiers:  based on extrapolation of trawl-survey results to estimate initial biomass and subsequent application of GYM and decision rules (430 t + “move-on rules”)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Skates:  set as a fraction of the toothfish catch (but ongoing mark-recapture may eventually allow independent estimation of yield)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206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Toothfish as Prey (old)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624138" y="1229638"/>
            <a:ext cx="3895725" cy="5334000"/>
            <a:chOff x="533400" y="1066800"/>
            <a:chExt cx="3895725" cy="5334000"/>
          </a:xfrm>
        </p:grpSpPr>
        <p:grpSp>
          <p:nvGrpSpPr>
            <p:cNvPr id="13" name="Group 12"/>
            <p:cNvGrpSpPr/>
            <p:nvPr/>
          </p:nvGrpSpPr>
          <p:grpSpPr>
            <a:xfrm>
              <a:off x="533400" y="1066800"/>
              <a:ext cx="3895725" cy="5334000"/>
              <a:chOff x="533400" y="1066800"/>
              <a:chExt cx="3895725" cy="5334000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400" y="1066800"/>
                <a:ext cx="3895725" cy="5334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977030" y="4699348"/>
                <a:ext cx="3274643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 flipV="1">
              <a:off x="3382027" y="4271375"/>
              <a:ext cx="0" cy="17035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876371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change over time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3950"/>
            <a:ext cx="4040188" cy="639762"/>
          </a:xfrm>
        </p:spPr>
        <p:txBody>
          <a:bodyPr/>
          <a:lstStyle/>
          <a:p>
            <a:r>
              <a:rPr lang="en-US" dirty="0" smtClean="0"/>
              <a:t>Data, penalties, and priors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63712"/>
            <a:ext cx="4040188" cy="395128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Sex-specific catches at age (annual age-length keys plus size composition of the catches)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Marks and length-specific recaptures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IUU catch and “unaccounted” mortality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Exploitation rate ≤ 0.999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N ≥ release of tagged fish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prior on initial biomass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prior on selectivity </a:t>
            </a:r>
            <a:r>
              <a:rPr lang="en-US" dirty="0" err="1" smtClean="0"/>
              <a:t>params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23950"/>
            <a:ext cx="4041775" cy="639762"/>
          </a:xfrm>
        </p:spPr>
        <p:txBody>
          <a:bodyPr/>
          <a:lstStyle/>
          <a:p>
            <a:r>
              <a:rPr lang="en-US" dirty="0" smtClean="0"/>
              <a:t>Fixed and estimated </a:t>
            </a:r>
            <a:r>
              <a:rPr lang="en-US" dirty="0" err="1" smtClean="0"/>
              <a:t>params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63712"/>
            <a:ext cx="4041775" cy="39512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Natural mortality (2)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Growth (12)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Maturity schedule (4)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Tag-detection rate (1)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Tag-loss rates (2)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Initial tagging mortality (1)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Tagging effect on growth (1)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Recruitment (20)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Initial biomass (1)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Selectivity (35)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Process errors/weights for each type of data (2)</a:t>
            </a:r>
          </a:p>
          <a:p>
            <a:pPr>
              <a:spcBef>
                <a:spcPts val="600"/>
              </a:spcBef>
            </a:pP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964504" y="5899759"/>
            <a:ext cx="2596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Model Structure!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0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386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Toothfish Stock Assessment (88.1, 88.2A, 88.2B)</vt:lpstr>
      <vt:lpstr>Basics as of 2011</vt:lpstr>
      <vt:lpstr>Slide 3</vt:lpstr>
      <vt:lpstr>Initial Biomass and Status in 2011</vt:lpstr>
      <vt:lpstr>Forward Projections → Yield</vt:lpstr>
      <vt:lpstr>Recent Projections</vt:lpstr>
      <vt:lpstr>Bycatch Limits</vt:lpstr>
      <vt:lpstr>Toothfish as Prey (old)</vt:lpstr>
      <vt:lpstr>What could change over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Toothfish Stock Assessment</dc:title>
  <dc:creator>George M. Watters</dc:creator>
  <cp:lastModifiedBy>David</cp:lastModifiedBy>
  <cp:revision>27</cp:revision>
  <dcterms:created xsi:type="dcterms:W3CDTF">2012-03-28T04:25:23Z</dcterms:created>
  <dcterms:modified xsi:type="dcterms:W3CDTF">2012-04-09T18:03:36Z</dcterms:modified>
</cp:coreProperties>
</file>