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57" r:id="rId4"/>
    <p:sldId id="258" r:id="rId5"/>
    <p:sldId id="259" r:id="rId6"/>
    <p:sldId id="262" r:id="rId7"/>
    <p:sldId id="275" r:id="rId8"/>
    <p:sldId id="264" r:id="rId9"/>
    <p:sldId id="276" r:id="rId10"/>
    <p:sldId id="265" r:id="rId11"/>
    <p:sldId id="261" r:id="rId12"/>
    <p:sldId id="273" r:id="rId13"/>
    <p:sldId id="267" r:id="rId14"/>
    <p:sldId id="274" r:id="rId15"/>
    <p:sldId id="278" r:id="rId16"/>
    <p:sldId id="263" r:id="rId17"/>
    <p:sldId id="279" r:id="rId18"/>
    <p:sldId id="266" r:id="rId19"/>
    <p:sldId id="268" r:id="rId20"/>
    <p:sldId id="280" r:id="rId21"/>
    <p:sldId id="269" r:id="rId22"/>
    <p:sldId id="271" r:id="rId23"/>
    <p:sldId id="270" r:id="rId24"/>
    <p:sldId id="281" r:id="rId25"/>
    <p:sldId id="277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8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ntarctic\Ant-RossSea\Toothfish\toothfishdata_10020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ntarctic\Ant-RossSea\Toothfish\toothfishdata_10020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numRef>
              <c:f>Sheet1!$A$17:$A$28</c:f>
              <c:numCache>
                <c:formatCode>General</c:formatCode>
                <c:ptCount val="1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</c:numCache>
            </c:numRef>
          </c:cat>
          <c:val>
            <c:numRef>
              <c:f>Sheet1!$C$17:$C$29</c:f>
              <c:numCache>
                <c:formatCode>General</c:formatCode>
                <c:ptCount val="13"/>
                <c:pt idx="0">
                  <c:v>0.128</c:v>
                </c:pt>
                <c:pt idx="1">
                  <c:v>42</c:v>
                </c:pt>
                <c:pt idx="2">
                  <c:v>297</c:v>
                </c:pt>
                <c:pt idx="3">
                  <c:v>751</c:v>
                </c:pt>
                <c:pt idx="4">
                  <c:v>604</c:v>
                </c:pt>
                <c:pt idx="5">
                  <c:v>1358</c:v>
                </c:pt>
                <c:pt idx="6">
                  <c:v>1774</c:v>
                </c:pt>
                <c:pt idx="7">
                  <c:v>2177</c:v>
                </c:pt>
                <c:pt idx="8">
                  <c:v>3207</c:v>
                </c:pt>
                <c:pt idx="9">
                  <c:v>3388</c:v>
                </c:pt>
                <c:pt idx="10">
                  <c:v>2856</c:v>
                </c:pt>
                <c:pt idx="11">
                  <c:v>2901</c:v>
                </c:pt>
                <c:pt idx="12">
                  <c:v>3183</c:v>
                </c:pt>
              </c:numCache>
            </c:numRef>
          </c:val>
        </c:ser>
        <c:axId val="86885888"/>
        <c:axId val="86887808"/>
      </c:barChart>
      <c:catAx>
        <c:axId val="86885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86887808"/>
        <c:crosses val="autoZero"/>
        <c:auto val="1"/>
        <c:lblAlgn val="ctr"/>
        <c:lblOffset val="100"/>
      </c:catAx>
      <c:valAx>
        <c:axId val="86887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8688588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numRef>
              <c:f>Sheet1!$A$17:$A$28</c:f>
              <c:numCache>
                <c:formatCode>General</c:formatCode>
                <c:ptCount val="1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</c:numCache>
            </c:numRef>
          </c:cat>
          <c:val>
            <c:numRef>
              <c:f>Sheet1!$C$17:$C$29</c:f>
              <c:numCache>
                <c:formatCode>General</c:formatCode>
                <c:ptCount val="13"/>
                <c:pt idx="0">
                  <c:v>0.128</c:v>
                </c:pt>
                <c:pt idx="1">
                  <c:v>42</c:v>
                </c:pt>
                <c:pt idx="2">
                  <c:v>297</c:v>
                </c:pt>
                <c:pt idx="3">
                  <c:v>751</c:v>
                </c:pt>
                <c:pt idx="4">
                  <c:v>604</c:v>
                </c:pt>
                <c:pt idx="5">
                  <c:v>1358</c:v>
                </c:pt>
                <c:pt idx="6">
                  <c:v>1774</c:v>
                </c:pt>
                <c:pt idx="7">
                  <c:v>2177</c:v>
                </c:pt>
                <c:pt idx="8">
                  <c:v>3207</c:v>
                </c:pt>
                <c:pt idx="9">
                  <c:v>3388</c:v>
                </c:pt>
                <c:pt idx="10">
                  <c:v>2856</c:v>
                </c:pt>
                <c:pt idx="11">
                  <c:v>2901</c:v>
                </c:pt>
                <c:pt idx="12">
                  <c:v>3183</c:v>
                </c:pt>
              </c:numCache>
            </c:numRef>
          </c:val>
        </c:ser>
        <c:axId val="88268800"/>
        <c:axId val="88270336"/>
      </c:barChart>
      <c:catAx>
        <c:axId val="88268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88270336"/>
        <c:crosses val="autoZero"/>
        <c:auto val="1"/>
        <c:lblAlgn val="ctr"/>
        <c:lblOffset val="100"/>
      </c:catAx>
      <c:valAx>
        <c:axId val="88270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88268800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73141-C098-405A-962E-66A75AE2FBDB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10345-CFE4-4A38-AF2F-D2DFB454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06C7D-D270-4161-8AD4-4D5460E81125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80287-783D-46A0-8C39-4F0D5DD9CF93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81322-3014-45F3-B387-DBF8E5B61756}" type="slidenum">
              <a:rPr lang="en-US"/>
              <a:pPr/>
              <a:t>5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CD7A-27EB-4D2F-B2B5-3D778899DCD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ACC-F0FF-468F-AAFC-A819635A1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CD7A-27EB-4D2F-B2B5-3D778899DCD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ACC-F0FF-468F-AAFC-A819635A1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CD7A-27EB-4D2F-B2B5-3D778899DCD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ACC-F0FF-468F-AAFC-A819635A1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093D47-6F4D-4701-B2B8-1EA5D81A3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CD7A-27EB-4D2F-B2B5-3D778899DCD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ACC-F0FF-468F-AAFC-A819635A1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CD7A-27EB-4D2F-B2B5-3D778899DCD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ACC-F0FF-468F-AAFC-A819635A1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CD7A-27EB-4D2F-B2B5-3D778899DCD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ACC-F0FF-468F-AAFC-A819635A1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CD7A-27EB-4D2F-B2B5-3D778899DCD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ACC-F0FF-468F-AAFC-A819635A1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CD7A-27EB-4D2F-B2B5-3D778899DCD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ACC-F0FF-468F-AAFC-A819635A1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CD7A-27EB-4D2F-B2B5-3D778899DCD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ACC-F0FF-468F-AAFC-A819635A1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CD7A-27EB-4D2F-B2B5-3D778899DCD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ACC-F0FF-468F-AAFC-A819635A1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CD7A-27EB-4D2F-B2B5-3D778899DCD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0ACC-F0FF-468F-AAFC-A819635A1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CD7A-27EB-4D2F-B2B5-3D778899DCD1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0ACC-F0FF-468F-AAFC-A819635A10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30297" y="43934"/>
            <a:ext cx="717550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Ainley</a:t>
            </a:r>
            <a:r>
              <a:rPr lang="en-US" sz="2400" b="1" baseline="30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DG,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Nur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JT Eastman, G Ballard, CL Parkinson, CW Evans, AL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DeVries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2012.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Decadal trends in abundance, size and condition of Antarctic toothfish in McMurdo Sound, Antarctica, 1972-2011.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Fish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&amp; Fisheries in review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E:\Antarctic\Ant-RossSea\Toothfish\Antarctictooth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037417"/>
            <a:ext cx="3352800" cy="35157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2526268"/>
            <a:ext cx="6453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AND COMPARISON TO INDUSTRIAL CATCH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Antarctic\Ant-RossSea\Toothfish\Art Data\figs\Fig 3.tif"/>
          <p:cNvPicPr/>
          <p:nvPr/>
        </p:nvPicPr>
        <p:blipFill>
          <a:blip r:embed="rId2" cstate="print"/>
          <a:srcRect l="6081" t="15974" r="6478" b="15887"/>
          <a:stretch>
            <a:fillRect/>
          </a:stretch>
        </p:blipFill>
        <p:spPr bwMode="auto">
          <a:xfrm>
            <a:off x="381000" y="457200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7665" y="4572000"/>
            <a:ext cx="64325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CHANGE IN FISH LENGTH  BY YEAR,</a:t>
            </a:r>
          </a:p>
          <a:p>
            <a:pPr algn="ctr"/>
            <a:r>
              <a:rPr lang="en-US" sz="2400" b="1" dirty="0" smtClean="0"/>
              <a:t>1972-2004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N &lt;17 fish/yr after 2004 so not included in model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Antarctic\Ant-RossSea\CCAMLR-MPA\3Poles chapter\New Figure 3.7 for Polar 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41178"/>
            <a:ext cx="6781800" cy="51181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44903" y="5943600"/>
            <a:ext cx="6596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2004 season                   1996-1999 Seasons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43200" y="1219200"/>
            <a:ext cx="0" cy="42672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172200" y="1295400"/>
            <a:ext cx="0" cy="42672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72400" y="3134380"/>
            <a:ext cx="117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100cm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KIM SZ, DG AINLEY, J PENNYCOOK  &amp;  JT EASTMAN. 2011.</a:t>
            </a:r>
          </a:p>
          <a:p>
            <a:pPr algn="ctr"/>
            <a:r>
              <a:rPr lang="en-US" sz="2400" b="1" dirty="0" smtClean="0"/>
              <a:t>Antarctic toothfish heads found along tide cracks of the McMurdo Ice Shelf.  Antarctic Science 23, </a:t>
            </a:r>
            <a:r>
              <a:rPr lang="en-US" sz="2400" dirty="0" smtClean="0"/>
              <a:t>doi:10.1017/S095410201100040X</a:t>
            </a:r>
            <a:endParaRPr lang="en-US" sz="2400" b="1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886" y="1805902"/>
            <a:ext cx="6856114" cy="489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24400" y="1828800"/>
            <a:ext cx="331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Weddell seals also used to take bigger toothfish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ig toothfish"/>
          <p:cNvPicPr>
            <a:picLocks noChangeAspect="1" noChangeArrowheads="1"/>
          </p:cNvPicPr>
          <p:nvPr/>
        </p:nvPicPr>
        <p:blipFill>
          <a:blip r:embed="rId2" cstate="print"/>
          <a:srcRect l="11227"/>
          <a:stretch>
            <a:fillRect/>
          </a:stretch>
        </p:blipFill>
        <p:spPr bwMode="auto">
          <a:xfrm>
            <a:off x="152400" y="2987675"/>
            <a:ext cx="2416175" cy="3717925"/>
          </a:xfrm>
          <a:prstGeom prst="rect">
            <a:avLst/>
          </a:prstGeom>
          <a:noFill/>
        </p:spPr>
      </p:pic>
      <p:pic>
        <p:nvPicPr>
          <p:cNvPr id="27649" name="Picture 1" descr="Kiwi toothfish"/>
          <p:cNvPicPr>
            <a:picLocks noChangeAspect="1" noChangeArrowheads="1"/>
          </p:cNvPicPr>
          <p:nvPr/>
        </p:nvPicPr>
        <p:blipFill>
          <a:blip r:embed="rId3" cstate="print"/>
          <a:srcRect l="3297"/>
          <a:stretch>
            <a:fillRect/>
          </a:stretch>
        </p:blipFill>
        <p:spPr bwMode="auto">
          <a:xfrm>
            <a:off x="6324600" y="2911475"/>
            <a:ext cx="2514600" cy="3717925"/>
          </a:xfrm>
          <a:prstGeom prst="rect">
            <a:avLst/>
          </a:prstGeom>
          <a:noFill/>
        </p:spPr>
      </p:pic>
      <p:pic>
        <p:nvPicPr>
          <p:cNvPr id="27652" name="Picture 4" descr="E:\Antarctic\Ant-RossSea\Toothfish\toothfish.jpg"/>
          <p:cNvPicPr>
            <a:picLocks noChangeAspect="1" noChangeArrowheads="1"/>
          </p:cNvPicPr>
          <p:nvPr/>
        </p:nvPicPr>
        <p:blipFill>
          <a:blip r:embed="rId4" cstate="print"/>
          <a:srcRect l="7206" r="13524"/>
          <a:stretch>
            <a:fillRect/>
          </a:stretch>
        </p:blipFill>
        <p:spPr bwMode="auto">
          <a:xfrm>
            <a:off x="2362200" y="304800"/>
            <a:ext cx="4191000" cy="33258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62202" y="3962400"/>
            <a:ext cx="33337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LARGE FISH NOW GONE </a:t>
            </a:r>
          </a:p>
          <a:p>
            <a:pPr algn="ctr"/>
            <a:r>
              <a:rPr lang="en-US" sz="2000" b="1" dirty="0" smtClean="0"/>
              <a:t>FROM MCMURDO SOUND</a:t>
            </a:r>
          </a:p>
          <a:p>
            <a:pPr algn="ctr"/>
            <a:r>
              <a:rPr lang="en-US" sz="2000" b="1" dirty="0" smtClean="0"/>
              <a:t>THUS CHANGING ECOSYSTEM</a:t>
            </a:r>
          </a:p>
          <a:p>
            <a:pPr algn="ctr"/>
            <a:r>
              <a:rPr lang="en-US" sz="2000" b="1" dirty="0" smtClean="0"/>
              <a:t>STRUCTURE AND PROCESSES.</a:t>
            </a:r>
          </a:p>
          <a:p>
            <a:pPr algn="ctr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6" y="1676400"/>
            <a:ext cx="4215759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69161"/>
            <a:ext cx="4267200" cy="317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62751" y="228600"/>
            <a:ext cx="5984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PLENTY OF SMALL TOOTHFISH STILL PRESENT,</a:t>
            </a:r>
          </a:p>
          <a:p>
            <a:r>
              <a:rPr lang="en-US" sz="2400" b="1" dirty="0" smtClean="0"/>
              <a:t>AVAILABLE TO DEEP-DIVING WEDDELL SEALS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17267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P.J. </a:t>
            </a:r>
            <a:r>
              <a:rPr lang="en-US" sz="2000" b="1" dirty="0" err="1" smtClean="0"/>
              <a:t>Ponganis</a:t>
            </a:r>
            <a:r>
              <a:rPr lang="en-US" sz="2000" b="1" dirty="0" smtClean="0"/>
              <a:t> &amp; T.K. </a:t>
            </a:r>
            <a:r>
              <a:rPr lang="en-US" sz="2000" b="1" dirty="0" err="1" smtClean="0"/>
              <a:t>Stockard</a:t>
            </a:r>
            <a:r>
              <a:rPr lang="en-US" sz="2000" b="1" dirty="0" smtClean="0"/>
              <a:t>. 2007. The Antarctic toothfish: how common a prey for Weddell seals? Antarctic Science 19: 441-442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371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LOSS OF LARGE FISH FROM THE STOCK, THIS APPARENTLY HAPPENED VERY RAPIDLY.</a:t>
            </a:r>
            <a:r>
              <a:rPr lang="en-US" sz="2400" b="1" dirty="0" smtClean="0"/>
              <a:t> COULD THE ONTOGENETIC AGE DISTRIBUTION SHOWN BY HANCHET ET AL. (2008) BE PARTLY </a:t>
            </a:r>
            <a:r>
              <a:rPr lang="en-US" sz="2400" b="1" dirty="0" smtClean="0"/>
              <a:t>REFLECT A FISHERY EFFECT?</a:t>
            </a:r>
            <a:endParaRPr lang="en-US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Antarctic\Ant-RossSea\Toothfish\Art Data\figs\fIG 4.tif"/>
          <p:cNvPicPr/>
          <p:nvPr/>
        </p:nvPicPr>
        <p:blipFill>
          <a:blip r:embed="rId2" cstate="print"/>
          <a:srcRect l="46745" t="18515" r="6785" b="19767"/>
          <a:stretch>
            <a:fillRect/>
          </a:stretch>
        </p:blipFill>
        <p:spPr bwMode="auto">
          <a:xfrm>
            <a:off x="1219200" y="228600"/>
            <a:ext cx="6705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46610" y="5540514"/>
            <a:ext cx="3530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Catch by month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0"/>
            <a:ext cx="77085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IS POOR FISHING SUCCESS IN EARLY SPRING DUE TO THE FISH NOT YET </a:t>
            </a:r>
          </a:p>
          <a:p>
            <a:r>
              <a:rPr lang="en-US" sz="2000" b="1" dirty="0" smtClean="0"/>
              <a:t>BEING THERE? OR, GIVEN THAT THE WATER COLUMN IS DEVOID OF </a:t>
            </a:r>
          </a:p>
          <a:p>
            <a:r>
              <a:rPr lang="en-US" sz="2000" b="1" dirty="0" smtClean="0"/>
              <a:t>LIFE (PHYTOPLANKTON ETC), THE TOOTHFISH ARE ON THE BOTTOM?</a:t>
            </a:r>
            <a:endParaRPr lang="en-US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Antarctic\Ant-RossSea\Toothfish\Art Data\figs\FIG 8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31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5410200"/>
            <a:ext cx="718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CATCH PER UNIT EFFORT OF TOOTHFISH </a:t>
            </a:r>
          </a:p>
          <a:p>
            <a:pPr algn="ctr"/>
            <a:r>
              <a:rPr lang="en-US" sz="2400" b="1" dirty="0" smtClean="0"/>
              <a:t>IN MCMURDO SOUND, </a:t>
            </a:r>
          </a:p>
          <a:p>
            <a:pPr algn="ctr"/>
            <a:r>
              <a:rPr lang="en-US" sz="2400" b="1" dirty="0" smtClean="0"/>
              <a:t>1972-2012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Antarctic\Ant-RossSea\Toothfish\Art Data\figs\FIG 8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0800" y="1981200"/>
            <a:ext cx="2286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McMurdo Sound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4343400"/>
            <a:ext cx="2499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Ross Sea industrial</a:t>
            </a:r>
          </a:p>
          <a:p>
            <a:pPr algn="ctr"/>
            <a:r>
              <a:rPr lang="en-US" sz="2400" dirty="0" smtClean="0"/>
              <a:t>catch</a:t>
            </a:r>
            <a:endParaRPr lang="en-US" sz="24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038600" y="3962400"/>
          <a:ext cx="2667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3265471" y="4983034"/>
            <a:ext cx="1084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Tonnes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Antarctic\Ant-RossSea\Toothfish\Art Data\figs\Figure 1.jpg"/>
          <p:cNvPicPr>
            <a:picLocks noChangeAspect="1" noChangeArrowheads="1"/>
          </p:cNvPicPr>
          <p:nvPr/>
        </p:nvPicPr>
        <p:blipFill>
          <a:blip r:embed="rId2" cstate="print"/>
          <a:srcRect l="18293" r="23171"/>
          <a:stretch>
            <a:fillRect/>
          </a:stretch>
        </p:blipFill>
        <p:spPr bwMode="auto">
          <a:xfrm>
            <a:off x="1905000" y="381000"/>
            <a:ext cx="4876800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73915" y="4800600"/>
            <a:ext cx="1236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38 Years</a:t>
            </a:r>
            <a:endParaRPr lang="en-US" sz="2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953000" y="4876800"/>
            <a:ext cx="2362200" cy="1524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24400" y="420469"/>
            <a:ext cx="810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Seal</a:t>
            </a:r>
          </a:p>
          <a:p>
            <a:r>
              <a:rPr lang="en-US" b="1" dirty="0" smtClean="0"/>
              <a:t>colony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828800"/>
            <a:ext cx="802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PRESUMABLY (ANOTHER) FISHERY INDUCED EFFECT?</a:t>
            </a:r>
            <a:endParaRPr lang="en-US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Antarctic\Ant-RossSea\Toothfish\Art Data\figs\Fig 5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6858000" cy="53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51009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CHANGE IN CONDITION OF FISH IN MCMURDO SOUND, 1972-2004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0" y="6096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K = (W/L  ) x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609600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        </a:t>
            </a:r>
            <a:r>
              <a:rPr lang="en-US" sz="1200" dirty="0" smtClean="0"/>
              <a:t>           </a:t>
            </a:r>
            <a:r>
              <a:rPr lang="en-US" sz="1200" dirty="0" smtClean="0"/>
              <a:t>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49276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8761" y="457200"/>
            <a:ext cx="428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GOOD CONDITION                 “AXE-HANDLE”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3048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Fenaughty</a:t>
            </a:r>
            <a:r>
              <a:rPr lang="en-US" b="1" dirty="0" smtClean="0"/>
              <a:t>, Eastman &amp; </a:t>
            </a:r>
            <a:r>
              <a:rPr lang="en-US" b="1" dirty="0" err="1" smtClean="0"/>
              <a:t>Sidell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2008. Biological implications of low condition factor “axe handle” specimens of the Antarctic toothfish, </a:t>
            </a:r>
            <a:r>
              <a:rPr lang="en-US" b="1" dirty="0" err="1" smtClean="0"/>
              <a:t>Dissostichus</a:t>
            </a:r>
            <a:r>
              <a:rPr lang="en-US" b="1" dirty="0" smtClean="0"/>
              <a:t> </a:t>
            </a:r>
            <a:r>
              <a:rPr lang="en-US" b="1" dirty="0" err="1" smtClean="0"/>
              <a:t>mawsoni</a:t>
            </a:r>
            <a:r>
              <a:rPr lang="en-US" b="1" dirty="0" smtClean="0"/>
              <a:t>, from the Ross Sea. Antarctic Science 20: 537-551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971800"/>
            <a:ext cx="263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FAT-DEPLETED FISH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3886200"/>
            <a:ext cx="39361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Mean K = 1.265 </a:t>
            </a:r>
            <a:r>
              <a:rPr lang="en-US" sz="2400" b="1" dirty="0" err="1" smtClean="0"/>
              <a:t>sd</a:t>
            </a:r>
            <a:r>
              <a:rPr lang="en-US" sz="2400" b="1" dirty="0" smtClean="0"/>
              <a:t> 0.149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     </a:t>
            </a:r>
            <a:r>
              <a:rPr lang="en-US" sz="2400" b="1" dirty="0" smtClean="0"/>
              <a:t>K(</a:t>
            </a:r>
            <a:r>
              <a:rPr lang="en-US" sz="2400" b="1" dirty="0" smtClean="0"/>
              <a:t>AH) </a:t>
            </a:r>
            <a:r>
              <a:rPr lang="en-US" sz="2400" b="1" dirty="0" smtClean="0"/>
              <a:t>= &lt;</a:t>
            </a:r>
            <a:r>
              <a:rPr lang="en-US" sz="2400" b="1" dirty="0" smtClean="0"/>
              <a:t>1.0125 (= LOWER</a:t>
            </a:r>
          </a:p>
          <a:p>
            <a:r>
              <a:rPr lang="en-US" sz="2400" b="1" dirty="0" smtClean="0"/>
              <a:t> </a:t>
            </a:r>
            <a:r>
              <a:rPr lang="en-US" sz="2400" b="1" dirty="0" smtClean="0"/>
              <a:t>              QUARTILE OF FISH)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Antarctic\Ant-RossSea\Toothfish\Art Data\figs\FIG 6.tif"/>
          <p:cNvPicPr/>
          <p:nvPr/>
        </p:nvPicPr>
        <p:blipFill>
          <a:blip r:embed="rId2" cstate="print"/>
          <a:srcRect l="10442" r="11919" b="8824"/>
          <a:stretch>
            <a:fillRect/>
          </a:stretch>
        </p:blipFill>
        <p:spPr bwMode="auto">
          <a:xfrm>
            <a:off x="1295400" y="457200"/>
            <a:ext cx="693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493" y="5181600"/>
            <a:ext cx="9089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PROPORTION OF AXE-HANDLE FISH IN MCMURDO SOUND, 1972-2004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9050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400" b="1" dirty="0" smtClean="0">
              <a:solidFill>
                <a:srgbClr val="FF0000"/>
              </a:solidFill>
            </a:endParaRPr>
          </a:p>
          <a:p>
            <a:pPr lvl="0" algn="ctr"/>
            <a:r>
              <a:rPr lang="en-US" sz="2400" b="1" dirty="0" smtClean="0"/>
              <a:t>LONGLINES ARE REKNOWN FOR </a:t>
            </a:r>
            <a:r>
              <a:rPr lang="en-US" sz="2400" b="1" dirty="0" smtClean="0"/>
              <a:t>TAKING THE HIGH QUALITY </a:t>
            </a:r>
            <a:r>
              <a:rPr lang="en-US" sz="2400" b="1" dirty="0" smtClean="0"/>
              <a:t>FISH. THESE FISH ARE THE MOST</a:t>
            </a:r>
          </a:p>
          <a:p>
            <a:pPr lvl="0" algn="ctr"/>
            <a:r>
              <a:rPr lang="en-US" sz="2400" b="1" dirty="0" smtClean="0"/>
              <a:t>VORACIOUS FORAGERS, AND ALSO THE PRIME BREEDERS.</a:t>
            </a:r>
          </a:p>
          <a:p>
            <a:pPr lvl="0" algn="ctr"/>
            <a:r>
              <a:rPr lang="en-US" sz="2400" b="1" dirty="0" smtClean="0"/>
              <a:t> </a:t>
            </a:r>
          </a:p>
          <a:p>
            <a:pPr lvl="0" algn="ctr"/>
            <a:r>
              <a:rPr lang="en-US" sz="2400" b="1" dirty="0" smtClean="0"/>
              <a:t>UN-NATURAL SELECTION AT WORK?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1.png"/>
          <p:cNvPicPr/>
          <p:nvPr/>
        </p:nvPicPr>
        <p:blipFill>
          <a:blip r:embed="rId2" cstate="print"/>
          <a:srcRect b="10093"/>
          <a:stretch>
            <a:fillRect/>
          </a:stretch>
        </p:blipFill>
        <p:spPr>
          <a:xfrm>
            <a:off x="2362200" y="457200"/>
            <a:ext cx="2819400" cy="2514600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/>
        </p:nvGraphicFramePr>
        <p:xfrm>
          <a:off x="533400" y="3048000"/>
          <a:ext cx="4572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934418" y="1315418"/>
            <a:ext cx="1842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KILLER WHALES</a:t>
            </a:r>
          </a:p>
          <a:p>
            <a:r>
              <a:rPr lang="en-US" sz="2000" b="1" dirty="0" smtClean="0"/>
              <a:t>PER SIGHTING</a:t>
            </a:r>
            <a:endParaRPr lang="en-US" sz="2000" b="1" dirty="0"/>
          </a:p>
        </p:txBody>
      </p:sp>
      <p:pic>
        <p:nvPicPr>
          <p:cNvPr id="5" name="Picture 4" descr="E:\Antarctic\Ant-RossSea\Toothfish\Art Data\figs\FIG 8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9050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38800" y="1524000"/>
            <a:ext cx="317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TOOTHFISH PREVALENCE, CPUE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620869"/>
            <a:ext cx="201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INDUSTRIAL CATCH</a:t>
            </a:r>
          </a:p>
          <a:p>
            <a:r>
              <a:rPr lang="en-US" b="1" dirty="0" smtClean="0"/>
              <a:t>OF TOOTHFISH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01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CCAMLR  AIMS TO DEPLETE PRE-FISHED TOOTHFISH SPAWNING BIOMASS BY 50% BY 2030. </a:t>
            </a:r>
          </a:p>
          <a:p>
            <a:pPr algn="ctr"/>
            <a:r>
              <a:rPr lang="en-US" sz="2800" b="1" dirty="0" smtClean="0"/>
              <a:t>IS THIS “PRECAUTIONARY, ECOSYSTEM-BASED MANAGEMENT?”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57150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</a:rPr>
              <a:t>RIGHT NOW THEY THINK </a:t>
            </a:r>
            <a:r>
              <a:rPr lang="en-US" sz="3600" b="1" dirty="0" smtClean="0">
                <a:solidFill>
                  <a:srgbClr val="FF0000"/>
                </a:solidFill>
              </a:rPr>
              <a:t>THE STOCK IS AT </a:t>
            </a:r>
            <a:r>
              <a:rPr lang="en-US" sz="3600" b="1" dirty="0" smtClean="0">
                <a:solidFill>
                  <a:srgbClr val="FF0000"/>
                </a:solidFill>
              </a:rPr>
              <a:t>~80%</a:t>
            </a:r>
          </a:p>
        </p:txBody>
      </p:sp>
      <p:pic>
        <p:nvPicPr>
          <p:cNvPr id="1026" name="Picture 2" descr="E:\Antarctic\Ant-RossSea\Toothfish\Weddells and Toothfish\Rupp 2 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200"/>
            <a:ext cx="467360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86600" y="5181600"/>
            <a:ext cx="1088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STEVE RUPP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-Reedril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572000" cy="3049588"/>
          </a:xfrm>
        </p:spPr>
      </p:pic>
      <p:pic>
        <p:nvPicPr>
          <p:cNvPr id="14339" name="Picture 3" descr="4-Reedri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609600"/>
            <a:ext cx="3857625" cy="5791200"/>
          </a:xfrm>
          <a:prstGeom prst="rect">
            <a:avLst/>
          </a:prstGeom>
          <a:noFill/>
        </p:spPr>
      </p:pic>
      <p:pic>
        <p:nvPicPr>
          <p:cNvPr id="14340" name="Picture 4" descr="9-T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02013"/>
            <a:ext cx="4953000" cy="3303587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013325" y="6364288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Tom Holford (LT)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CN13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0"/>
            <a:ext cx="5143500" cy="6858000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6035675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Long liner</a:t>
            </a:r>
          </a:p>
          <a:p>
            <a:r>
              <a:rPr lang="en-US"/>
              <a:t>Mackenzie Zippay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33400"/>
            <a:ext cx="285616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Vertical setline with</a:t>
            </a:r>
          </a:p>
          <a:p>
            <a:r>
              <a:rPr lang="en-US" sz="2000" b="1" dirty="0" smtClean="0"/>
              <a:t>15-20, baited hooks </a:t>
            </a:r>
          </a:p>
          <a:p>
            <a:r>
              <a:rPr lang="en-US" sz="2000" b="1" dirty="0" smtClean="0"/>
              <a:t>Spaced 3-5m apart; </a:t>
            </a:r>
          </a:p>
          <a:p>
            <a:r>
              <a:rPr lang="en-US" sz="2000" b="1" dirty="0" smtClean="0"/>
              <a:t>no hooks</a:t>
            </a:r>
          </a:p>
          <a:p>
            <a:r>
              <a:rPr lang="en-US" sz="2000" b="1" dirty="0" smtClean="0"/>
              <a:t>within 10-20m of bottom</a:t>
            </a:r>
          </a:p>
          <a:p>
            <a:r>
              <a:rPr lang="en-US" sz="2000" b="1" dirty="0" smtClean="0"/>
              <a:t>to avoid scavenging of</a:t>
            </a:r>
          </a:p>
          <a:p>
            <a:r>
              <a:rPr lang="en-US" sz="2000" b="1" dirty="0" smtClean="0"/>
              <a:t>fish by amphipods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Bottom depth varied</a:t>
            </a:r>
          </a:p>
          <a:p>
            <a:r>
              <a:rPr lang="en-US" sz="2000" b="1" dirty="0" smtClean="0"/>
              <a:t>415-495m deep</a:t>
            </a:r>
          </a:p>
          <a:p>
            <a:r>
              <a:rPr lang="en-US" sz="2000" b="1" dirty="0" smtClean="0"/>
              <a:t>depending on</a:t>
            </a:r>
          </a:p>
          <a:p>
            <a:r>
              <a:rPr lang="en-US" sz="2000" b="1" dirty="0" smtClean="0"/>
              <a:t>location</a:t>
            </a: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3716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Comparison of the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catch for </a:t>
            </a:r>
            <a:r>
              <a:rPr lang="en-US" i="1">
                <a:solidFill>
                  <a:schemeClr val="bg1"/>
                </a:solidFill>
              </a:rPr>
              <a:t>D. mawsoni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076" name="Picture 4" descr="DSCN09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971800"/>
            <a:ext cx="4343400" cy="3257550"/>
          </a:xfrm>
        </p:spPr>
      </p:pic>
      <p:sp>
        <p:nvSpPr>
          <p:cNvPr id="6" name="TextBox 5"/>
          <p:cNvSpPr txBox="1"/>
          <p:nvPr/>
        </p:nvSpPr>
        <p:spPr>
          <a:xfrm>
            <a:off x="8883" y="2286000"/>
            <a:ext cx="646811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5588 fish caught,  measured, tagged, most</a:t>
            </a:r>
          </a:p>
          <a:p>
            <a:pPr algn="ctr"/>
            <a:r>
              <a:rPr lang="en-US" sz="2800" b="1" dirty="0" smtClean="0"/>
              <a:t>released, 1972-2011</a:t>
            </a:r>
            <a:r>
              <a:rPr lang="en-US" b="1" dirty="0" smtClean="0"/>
              <a:t>,</a:t>
            </a:r>
          </a:p>
          <a:p>
            <a:pPr algn="ctr"/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sz="4000" b="1" dirty="0" smtClean="0"/>
              <a:t>THANKS TO ART</a:t>
            </a:r>
          </a:p>
          <a:p>
            <a:pPr algn="ctr"/>
            <a:r>
              <a:rPr lang="en-US" sz="4000" b="1" dirty="0" smtClean="0"/>
              <a:t> DEVRIES</a:t>
            </a:r>
            <a:endParaRPr lang="en-US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Antarctic\Ant-RossSea\Toothfish\Art Data\figs\Fig 2 length distrib by yea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050" y="0"/>
            <a:ext cx="4883150" cy="354486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 rot="5400000">
            <a:off x="2755106" y="2264569"/>
            <a:ext cx="3471862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278143" y="1792069"/>
            <a:ext cx="1789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McMurdo Sound</a:t>
            </a:r>
          </a:p>
          <a:p>
            <a:r>
              <a:rPr lang="en-US" b="1" dirty="0" smtClean="0"/>
              <a:t>Vertical setline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91865" y="3886200"/>
            <a:ext cx="17759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Hanchet</a:t>
            </a:r>
            <a:r>
              <a:rPr lang="en-US" b="1" dirty="0" smtClean="0"/>
              <a:t> et al.</a:t>
            </a:r>
          </a:p>
          <a:p>
            <a:r>
              <a:rPr lang="en-US" b="1" dirty="0" smtClean="0"/>
              <a:t>2010,</a:t>
            </a:r>
          </a:p>
          <a:p>
            <a:r>
              <a:rPr lang="en-US" b="1" dirty="0" smtClean="0"/>
              <a:t>Benthic </a:t>
            </a:r>
            <a:r>
              <a:rPr lang="en-US" b="1" dirty="0" err="1" smtClean="0"/>
              <a:t>longline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vicinity of</a:t>
            </a:r>
          </a:p>
          <a:p>
            <a:r>
              <a:rPr lang="en-US" b="1" dirty="0" smtClean="0"/>
              <a:t>Ross  Island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371600"/>
            <a:ext cx="2003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BODY LENGTH</a:t>
            </a:r>
          </a:p>
          <a:p>
            <a:pPr algn="ctr"/>
            <a:r>
              <a:rPr lang="en-US" sz="2400" b="1" dirty="0" smtClean="0"/>
              <a:t> OF FISH</a:t>
            </a:r>
          </a:p>
          <a:p>
            <a:pPr algn="ctr"/>
            <a:r>
              <a:rPr lang="en-US" sz="2400" b="1" dirty="0" smtClean="0"/>
              <a:t>CAUGHT</a:t>
            </a:r>
            <a:endParaRPr lang="en-US" sz="2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5181600"/>
            <a:ext cx="510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5600" y="2286000"/>
            <a:ext cx="419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3048000"/>
            <a:ext cx="227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BOUYANCY ACHIEVED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AT ~100cm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71800" y="1066800"/>
            <a:ext cx="4191000" cy="0"/>
          </a:xfrm>
          <a:prstGeom prst="line">
            <a:avLst/>
          </a:prstGeom>
          <a:ln w="317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9000" y="849868"/>
            <a:ext cx="155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75%tile length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37" y="1828800"/>
            <a:ext cx="9144834" cy="258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" y="4953000"/>
            <a:ext cx="89882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Hanchet</a:t>
            </a:r>
            <a:r>
              <a:rPr lang="en-US" sz="3200" b="1" dirty="0" smtClean="0"/>
              <a:t> et al. 2008: fish length in the entire fishery,</a:t>
            </a:r>
          </a:p>
          <a:p>
            <a:r>
              <a:rPr lang="en-US" sz="3200" b="1" dirty="0" smtClean="0"/>
              <a:t> including slope and sea mounts to the north.</a:t>
            </a:r>
            <a:endParaRPr lang="en-US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ATSizeClass-sm"/>
          <p:cNvPicPr>
            <a:picLocks noChangeAspect="1" noChangeArrowheads="1"/>
          </p:cNvPicPr>
          <p:nvPr/>
        </p:nvPicPr>
        <p:blipFill>
          <a:blip r:embed="rId2" cstate="print"/>
          <a:srcRect l="1334" t="2586" r="33334" b="12070"/>
          <a:stretch>
            <a:fillRect/>
          </a:stretch>
        </p:blipFill>
        <p:spPr bwMode="auto">
          <a:xfrm>
            <a:off x="2209800" y="381000"/>
            <a:ext cx="4267200" cy="430779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90600" y="5081081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AS DETERMINED BY BENTHIC LONGLINE CATCH: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distribution of Antarctic toothfish, by size class (TL), as taken in the CCAMLR Area 88.1 fishery: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green 40-80 cm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yellow 80-100 cm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orange 100-120 cm, red &gt;120 cm).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2286000"/>
            <a:ext cx="2060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From </a:t>
            </a:r>
            <a:r>
              <a:rPr lang="en-US" b="1" dirty="0" err="1" smtClean="0"/>
              <a:t>Hanchet</a:t>
            </a:r>
            <a:r>
              <a:rPr lang="en-US" b="1" dirty="0" smtClean="0"/>
              <a:t> et al.</a:t>
            </a:r>
          </a:p>
          <a:p>
            <a:pPr algn="ctr"/>
            <a:r>
              <a:rPr lang="en-US" b="1" dirty="0" smtClean="0"/>
              <a:t>2008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90600"/>
            <a:ext cx="78887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QUESTIONS: VERTICAL LINE FISHING </a:t>
            </a:r>
            <a:r>
              <a:rPr lang="en-US" sz="2400" b="1" dirty="0" smtClean="0"/>
              <a:t>METHOD </a:t>
            </a:r>
          </a:p>
          <a:p>
            <a:r>
              <a:rPr lang="en-US" sz="2400" b="1" dirty="0" smtClean="0"/>
              <a:t>IS PROVIDING A BIASED VIEW OF THE LENGTH-FREQUENCY </a:t>
            </a:r>
          </a:p>
          <a:p>
            <a:r>
              <a:rPr lang="en-US" sz="2400" b="1" dirty="0" smtClean="0"/>
              <a:t>OF TOOTHFISH OVER THE ROSS SEA </a:t>
            </a:r>
            <a:r>
              <a:rPr lang="en-US" sz="2400" b="1" dirty="0" smtClean="0"/>
              <a:t>SHELF. SEEMS THAT THIS</a:t>
            </a:r>
          </a:p>
          <a:p>
            <a:r>
              <a:rPr lang="en-US" sz="2400" b="1" dirty="0" smtClean="0"/>
              <a:t>IS THE CASE, TOO, FOR BENTHIC LONGLINE?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895600"/>
            <a:ext cx="5620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 IT JUST UNDER HEAVY ICE COVER, OR WHERE THERE ARE SILVERFISH TO EAT, THAT TOOTHFISH RISE IN THE WATER COLUMN?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672</Words>
  <Application>Microsoft Office PowerPoint</Application>
  <PresentationFormat>On-screen Show (4:3)</PresentationFormat>
  <Paragraphs>109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Comparison of the catch for D. mawsoni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27</cp:revision>
  <dcterms:created xsi:type="dcterms:W3CDTF">2012-03-23T23:25:52Z</dcterms:created>
  <dcterms:modified xsi:type="dcterms:W3CDTF">2012-03-28T12:30:01Z</dcterms:modified>
</cp:coreProperties>
</file>