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sldIdLst>
    <p:sldId id="335" r:id="rId2"/>
    <p:sldId id="444" r:id="rId3"/>
    <p:sldId id="485" r:id="rId4"/>
    <p:sldId id="468" r:id="rId5"/>
    <p:sldId id="429" r:id="rId6"/>
    <p:sldId id="486" r:id="rId7"/>
    <p:sldId id="347" r:id="rId8"/>
    <p:sldId id="456" r:id="rId9"/>
    <p:sldId id="447" r:id="rId10"/>
    <p:sldId id="488" r:id="rId11"/>
    <p:sldId id="379" r:id="rId12"/>
    <p:sldId id="490" r:id="rId13"/>
    <p:sldId id="491" r:id="rId14"/>
  </p:sldIdLst>
  <p:sldSz cx="9144000" cy="6858000" type="screen4x3"/>
  <p:notesSz cx="6858000" cy="9144000"/>
  <p:defaultTextStyle>
    <a:defPPr>
      <a:defRPr lang="en-US"/>
    </a:defPPr>
    <a:lvl1pPr algn="l" rtl="0" eaLnBrk="0" fontAlgn="base" hangingPunct="0">
      <a:spcBef>
        <a:spcPct val="0"/>
      </a:spcBef>
      <a:spcAft>
        <a:spcPct val="0"/>
      </a:spcAft>
      <a:defRPr sz="20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b="1" kern="1200">
        <a:solidFill>
          <a:schemeClr val="tx1"/>
        </a:solidFill>
        <a:latin typeface="Times New Roman" pitchFamily="18" charset="0"/>
        <a:ea typeface="+mn-ea"/>
        <a:cs typeface="+mn-cs"/>
      </a:defRPr>
    </a:lvl5pPr>
    <a:lvl6pPr marL="2286000" algn="l" defTabSz="914400" rtl="0" eaLnBrk="1" latinLnBrk="0" hangingPunct="1">
      <a:defRPr sz="2000" b="1" kern="1200">
        <a:solidFill>
          <a:schemeClr val="tx1"/>
        </a:solidFill>
        <a:latin typeface="Times New Roman" pitchFamily="18" charset="0"/>
        <a:ea typeface="+mn-ea"/>
        <a:cs typeface="+mn-cs"/>
      </a:defRPr>
    </a:lvl6pPr>
    <a:lvl7pPr marL="2743200" algn="l" defTabSz="914400" rtl="0" eaLnBrk="1" latinLnBrk="0" hangingPunct="1">
      <a:defRPr sz="2000" b="1" kern="1200">
        <a:solidFill>
          <a:schemeClr val="tx1"/>
        </a:solidFill>
        <a:latin typeface="Times New Roman" pitchFamily="18" charset="0"/>
        <a:ea typeface="+mn-ea"/>
        <a:cs typeface="+mn-cs"/>
      </a:defRPr>
    </a:lvl7pPr>
    <a:lvl8pPr marL="3200400" algn="l" defTabSz="914400" rtl="0" eaLnBrk="1" latinLnBrk="0" hangingPunct="1">
      <a:defRPr sz="2000" b="1" kern="1200">
        <a:solidFill>
          <a:schemeClr val="tx1"/>
        </a:solidFill>
        <a:latin typeface="Times New Roman" pitchFamily="18" charset="0"/>
        <a:ea typeface="+mn-ea"/>
        <a:cs typeface="+mn-cs"/>
      </a:defRPr>
    </a:lvl8pPr>
    <a:lvl9pPr marL="3657600" algn="l" defTabSz="914400" rtl="0" eaLnBrk="1" latinLnBrk="0" hangingPunct="1">
      <a:defRPr sz="20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FFCC"/>
    <a:srgbClr val="00FF00"/>
    <a:srgbClr val="FFFF00"/>
    <a:srgbClr val="FFFFFF"/>
    <a:srgbClr val="FF3300"/>
    <a:srgbClr val="00FFFF"/>
    <a:srgbClr val="FF33CC"/>
    <a:srgbClr val="0099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02" autoAdjust="0"/>
    <p:restoredTop sz="87996" autoAdjust="0"/>
  </p:normalViewPr>
  <p:slideViewPr>
    <p:cSldViewPr snapToGrid="0">
      <p:cViewPr>
        <p:scale>
          <a:sx n="100" d="100"/>
          <a:sy n="100" d="100"/>
        </p:scale>
        <p:origin x="-72" y="504"/>
      </p:cViewPr>
      <p:guideLst>
        <p:guide orient="horz" pos="3437"/>
        <p:guide pos="263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3" d="100"/>
        <a:sy n="73" d="100"/>
      </p:scale>
      <p:origin x="0" y="0"/>
    </p:cViewPr>
  </p:sorterViewPr>
  <p:notesViewPr>
    <p:cSldViewPr snapToGrid="0">
      <p:cViewPr varScale="1">
        <p:scale>
          <a:sx n="91" d="100"/>
          <a:sy n="91" d="100"/>
        </p:scale>
        <p:origin x="-279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167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167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67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67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1167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56EB4B6D-4E6C-4C60-9BCC-581B921B4460}" type="slidenum">
              <a:rPr lang="en-US"/>
              <a:pPr/>
              <a:t>‹#›</a:t>
            </a:fld>
            <a:endParaRPr lang="en-US"/>
          </a:p>
        </p:txBody>
      </p:sp>
    </p:spTree>
    <p:extLst>
      <p:ext uri="{BB962C8B-B14F-4D97-AF65-F5344CB8AC3E}">
        <p14:creationId xmlns:p14="http://schemas.microsoft.com/office/powerpoint/2010/main" val="553069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EB4B6D-4E6C-4C60-9BCC-581B921B446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39927-DC58-4644-96C6-7B8111AA6F4F}" type="slidenum">
              <a:rPr lang="en-US"/>
              <a:pPr/>
              <a:t>12</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r>
              <a:rPr lang="en-US"/>
              <a:t>Polychaetes are the numerically dominant component of the macrofauna – in biomass the box core samples were dominated by bryozoans, which were huge at a few stations, and echinoderms.  Both of those groups have relatively high turnover rates, so the polychaetes, which at least some can respond rapidly (i.e. yearly) to changes in flux, are interesting in the context of pelagic benthic coupling.  Here you can see that where the flux remained steady from year to year (LL, HH), there was little change in polychates, but for the area which went from high flux to low flux (the green circle on the carbon drawdown map), there was a 60% increase in polychaete density.  Puzzling perhaps?  Well first, remember that the total flux in 1996 was low – we sampled at the end of 1996 – at that time, productivity in the water column was very high and bacterial productivity on the bottom was high, based on bacterial abundance – Through 1997 there was high flux, especially very early in the year – this very likely led to the increased density of polychates we detected during late 1997.  Of question is the pattern of productivity during 1995-96 – was the pattern of ice cover similar (i.e. high ice years have higher ice cover, especially in the eastern part of the Ross Sea?  The answer to this is yes – ice cover in the eastern and northeastern RS during late 1995 and early 1996 was more similar to the late 1997 / early 1998 pattern than to the intervening year.  Bottom line, it looks like sea ice controls primary productivity, so it is expected that the eastern area (our green circle) was low in productivity in 1995 and 1997, but high in 1996.  In view of this, it appears that the increase in polychaete abundance in that area is linked directly to sea ice =&gt; phytoplankton productivity =&gt; flux.</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EB4B6D-4E6C-4C60-9BCC-581B921B4460}"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EB4B6D-4E6C-4C60-9BCC-581B921B446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EB4B6D-4E6C-4C60-9BCC-581B921B446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EB4B6D-4E6C-4C60-9BCC-581B921B446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F9685-1598-407B-A4AB-0491900A004E}" type="slidenum">
              <a:rPr lang="en-US"/>
              <a:pPr/>
              <a:t>5</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a:t>We selected three sites in the SW Ross Sea to compare from year to year.  Productivity during our cruise in 1996 was high (the beginning of the flux that accounted for the high integrated flux in 1997).  During 1997, productivity was considerably lower, due mainly to the higher ice cover (see slides above).  We compared the blue circled area, which went from low to low productivity, Red circled area, which went from high to high (1996 to 1997), and Purple, which went from high to low.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010645-8A33-41C6-BF81-A46A1A014387}" type="slidenum">
              <a:rPr lang="en-US"/>
              <a:pPr/>
              <a:t>6</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r>
              <a:rPr lang="en-US"/>
              <a:t>We selected three sites in the SW Ross Sea to compare from year to year.  Productivity during our cruise in 1996 was high (the beginning of the flux that accounted for the high integrated flux in 1997).  During 1997, productivity was considerably lower, due mainly to the higher ice cover (see slides above).  We compared the blue circled area, which went from low to low productivity, Red circled area, which went from high to high (1996 to 1997), and Purple, which went from high to low.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340117-91D5-4EDE-ABBF-4AA66A1CEC21}" type="slidenum">
              <a:rPr lang="en-US"/>
              <a:pPr/>
              <a:t>7</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t>The relevant data are circled in red.  Our cruises are shown as green bars on the time axis.</a:t>
            </a:r>
          </a:p>
          <a:p>
            <a:r>
              <a:rPr lang="en-US"/>
              <a:t>For the data on the next couple slides, The cruises in late 1996 to early 1997 (1996 cruise) and late 1997 to early 1998 (1997 cruise) are most relevant.  Note the low integrated carbon flux in 1996 and roughly 2X flux through 1997.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EB4B6D-4E6C-4C60-9BCC-581B921B446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3AB71-EE60-4349-9337-5490123ECD06}" type="slidenum">
              <a:rPr lang="en-US"/>
              <a:pPr/>
              <a:t>10</a:t>
            </a:fld>
            <a:endParaRPr lang="en-US"/>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r>
              <a:rPr lang="en-US"/>
              <a:t>Polychaetes are the numerically dominant component of the macrofauna – in biomass the box core samples were dominated by bryozoans, which were huge at a few stations, and echinoderms.  Both of those groups have relatively high turnover rates, so the polychaetes, which at least some can respond rapidly (i.e. yearly) to changes in flux, are interesting in the context of pelagic benthic coupling.  Here you can see that where the flux remained steady from year to year (LL, HH), there was little change in polychates, but for the area which went from high flux to low flux (the green circle on the carbon drawdown map), there was a 60% increase in polychaete density.  Puzzling perhaps?  Well first, remember that the total flux in 1996 was low – we sampled at the end of 1996 – at that time, productivity in the water column was very high and bacterial productivity on the bottom was high, based on bacterial abundance – Through 1997 there was high flux, especially very early in the year – this very likely led to the increased density of polychates we detected during late 1997.  Of question is the pattern of productivity during 1995-96 – was the pattern of ice cover similar (i.e. high ice years have higher ice cover, especially in the eastern part of the Ross Sea?  The answer to this is yes – ice cover in the eastern and northeastern RS during late 1995 and early 1996 was more similar to the late 1997 / early 1998 pattern than to the intervening year.  Bottom line, it looks like sea ice controls primary productivity, so it is expected that the eastern area (our green circle) was low in productivity in 1995 and 1997, but high in 1996.  In view of this, it appears that the increase in polychaete abundance in that area is linked directly to sea ice =&gt; phytoplankton productivity =&gt; flux.</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89AEBC-B84F-4937-A179-5C20A380CE5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36003E-3F3D-49D4-95FE-201FBE5A1E8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D69413-855E-4CE1-A53D-41E6F986573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7CC1FEBB-9955-4002-B1CD-C7C56798883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CF489E42-5C40-4A32-B8B8-341114E00C1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00448F-CF3D-42DF-AA4C-B4BCA0AAE00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513304-A5D9-4259-9509-E76A356D0B5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12C581-16E1-41A0-B753-A075DFC534B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CD44B36-52C3-499D-B017-CAED45E7F21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0D2E1C5-BBA7-4E02-8E9F-2CA8F5167AC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F2D375D-3047-4191-954F-4DB592ABA94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DE1D3E-CE82-47A9-A7B9-2889E33751C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7414D9-227F-486F-A4CB-CCFAC8D90E7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E01BD"/>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74011C63-B6CB-47F4-B1D9-1D0D8C69463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rgbClr val="FFCC00"/>
          </a:solidFill>
          <a:latin typeface="+mj-lt"/>
          <a:ea typeface="+mj-ea"/>
          <a:cs typeface="+mj-cs"/>
        </a:defRPr>
      </a:lvl1pPr>
      <a:lvl2pPr algn="ctr" rtl="0" eaLnBrk="0" fontAlgn="base" hangingPunct="0">
        <a:spcBef>
          <a:spcPct val="0"/>
        </a:spcBef>
        <a:spcAft>
          <a:spcPct val="0"/>
        </a:spcAft>
        <a:defRPr sz="4400">
          <a:solidFill>
            <a:srgbClr val="FFCC00"/>
          </a:solidFill>
          <a:latin typeface="Times New Roman" pitchFamily="18" charset="0"/>
        </a:defRPr>
      </a:lvl2pPr>
      <a:lvl3pPr algn="ctr" rtl="0" eaLnBrk="0" fontAlgn="base" hangingPunct="0">
        <a:spcBef>
          <a:spcPct val="0"/>
        </a:spcBef>
        <a:spcAft>
          <a:spcPct val="0"/>
        </a:spcAft>
        <a:defRPr sz="4400">
          <a:solidFill>
            <a:srgbClr val="FFCC00"/>
          </a:solidFill>
          <a:latin typeface="Times New Roman" pitchFamily="18" charset="0"/>
        </a:defRPr>
      </a:lvl3pPr>
      <a:lvl4pPr algn="ctr" rtl="0" eaLnBrk="0" fontAlgn="base" hangingPunct="0">
        <a:spcBef>
          <a:spcPct val="0"/>
        </a:spcBef>
        <a:spcAft>
          <a:spcPct val="0"/>
        </a:spcAft>
        <a:defRPr sz="4400">
          <a:solidFill>
            <a:srgbClr val="FFCC00"/>
          </a:solidFill>
          <a:latin typeface="Times New Roman" pitchFamily="18" charset="0"/>
        </a:defRPr>
      </a:lvl4pPr>
      <a:lvl5pPr algn="ctr" rtl="0" eaLnBrk="0" fontAlgn="base" hangingPunct="0">
        <a:spcBef>
          <a:spcPct val="0"/>
        </a:spcBef>
        <a:spcAft>
          <a:spcPct val="0"/>
        </a:spcAft>
        <a:defRPr sz="4400">
          <a:solidFill>
            <a:srgbClr val="FFCC00"/>
          </a:solidFill>
          <a:latin typeface="Times New Roman" pitchFamily="18" charset="0"/>
        </a:defRPr>
      </a:lvl5pPr>
      <a:lvl6pPr marL="457200" algn="ctr" rtl="0" eaLnBrk="0" fontAlgn="base" hangingPunct="0">
        <a:spcBef>
          <a:spcPct val="0"/>
        </a:spcBef>
        <a:spcAft>
          <a:spcPct val="0"/>
        </a:spcAft>
        <a:defRPr sz="4400">
          <a:solidFill>
            <a:srgbClr val="FFCC00"/>
          </a:solidFill>
          <a:latin typeface="Times New Roman" pitchFamily="18" charset="0"/>
        </a:defRPr>
      </a:lvl6pPr>
      <a:lvl7pPr marL="914400" algn="ctr" rtl="0" eaLnBrk="0" fontAlgn="base" hangingPunct="0">
        <a:spcBef>
          <a:spcPct val="0"/>
        </a:spcBef>
        <a:spcAft>
          <a:spcPct val="0"/>
        </a:spcAft>
        <a:defRPr sz="4400">
          <a:solidFill>
            <a:srgbClr val="FFCC00"/>
          </a:solidFill>
          <a:latin typeface="Times New Roman" pitchFamily="18" charset="0"/>
        </a:defRPr>
      </a:lvl7pPr>
      <a:lvl8pPr marL="1371600" algn="ctr" rtl="0" eaLnBrk="0" fontAlgn="base" hangingPunct="0">
        <a:spcBef>
          <a:spcPct val="0"/>
        </a:spcBef>
        <a:spcAft>
          <a:spcPct val="0"/>
        </a:spcAft>
        <a:defRPr sz="4400">
          <a:solidFill>
            <a:srgbClr val="FFCC00"/>
          </a:solidFill>
          <a:latin typeface="Times New Roman" pitchFamily="18" charset="0"/>
        </a:defRPr>
      </a:lvl8pPr>
      <a:lvl9pPr marL="1828800" algn="ctr" rtl="0" eaLnBrk="0" fontAlgn="base" hangingPunct="0">
        <a:spcBef>
          <a:spcPct val="0"/>
        </a:spcBef>
        <a:spcAft>
          <a:spcPct val="0"/>
        </a:spcAft>
        <a:defRPr sz="4400">
          <a:solidFill>
            <a:srgbClr val="FFCC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026"/>
          <p:cNvSpPr txBox="1">
            <a:spLocks noChangeArrowheads="1"/>
          </p:cNvSpPr>
          <p:nvPr/>
        </p:nvSpPr>
        <p:spPr bwMode="auto">
          <a:xfrm>
            <a:off x="342900" y="123825"/>
            <a:ext cx="4355038" cy="523220"/>
          </a:xfrm>
          <a:prstGeom prst="rect">
            <a:avLst/>
          </a:prstGeom>
          <a:noFill/>
          <a:ln w="9525">
            <a:noFill/>
            <a:miter lim="800000"/>
            <a:headEnd/>
            <a:tailEnd/>
          </a:ln>
          <a:effectLst/>
        </p:spPr>
        <p:txBody>
          <a:bodyPr wrap="none">
            <a:spAutoFit/>
          </a:bodyPr>
          <a:lstStyle/>
          <a:p>
            <a:r>
              <a:rPr lang="en-US" sz="2800" dirty="0">
                <a:solidFill>
                  <a:srgbClr val="FFCC00"/>
                </a:solidFill>
                <a:latin typeface="Arial" charset="0"/>
              </a:rPr>
              <a:t>Benthic Video Transects</a:t>
            </a:r>
          </a:p>
        </p:txBody>
      </p:sp>
      <p:pic>
        <p:nvPicPr>
          <p:cNvPr id="83976" name="Picture 1032" descr="mudscud tow scheme"/>
          <p:cNvPicPr>
            <a:picLocks noChangeAspect="1" noChangeArrowheads="1"/>
          </p:cNvPicPr>
          <p:nvPr/>
        </p:nvPicPr>
        <p:blipFill>
          <a:blip r:embed="rId3">
            <a:lum bright="-20000" contrast="26000"/>
          </a:blip>
          <a:srcRect/>
          <a:stretch>
            <a:fillRect/>
          </a:stretch>
        </p:blipFill>
        <p:spPr bwMode="auto">
          <a:xfrm>
            <a:off x="466725" y="2735263"/>
            <a:ext cx="5584825" cy="3832225"/>
          </a:xfrm>
          <a:prstGeom prst="rect">
            <a:avLst/>
          </a:prstGeom>
          <a:noFill/>
          <a:ln w="9525">
            <a:noFill/>
            <a:miter lim="800000"/>
            <a:headEnd/>
            <a:tailEnd/>
          </a:ln>
        </p:spPr>
      </p:pic>
      <p:pic>
        <p:nvPicPr>
          <p:cNvPr id="83975" name="Picture 1031" descr="scudlaunch"/>
          <p:cNvPicPr>
            <a:picLocks noChangeAspect="1" noChangeArrowheads="1"/>
          </p:cNvPicPr>
          <p:nvPr/>
        </p:nvPicPr>
        <p:blipFill>
          <a:blip r:embed="rId4" cstate="print">
            <a:lum bright="18000" contrast="40000"/>
          </a:blip>
          <a:srcRect/>
          <a:stretch>
            <a:fillRect/>
          </a:stretch>
        </p:blipFill>
        <p:spPr bwMode="auto">
          <a:xfrm>
            <a:off x="6019800" y="4405313"/>
            <a:ext cx="2794000" cy="2095500"/>
          </a:xfrm>
          <a:prstGeom prst="rect">
            <a:avLst/>
          </a:prstGeom>
          <a:noFill/>
          <a:ln w="9525">
            <a:noFill/>
            <a:miter lim="800000"/>
            <a:headEnd/>
            <a:tailEnd/>
          </a:ln>
        </p:spPr>
      </p:pic>
      <p:sp>
        <p:nvSpPr>
          <p:cNvPr id="83982" name="Text Box 1038"/>
          <p:cNvSpPr txBox="1">
            <a:spLocks noChangeArrowheads="1"/>
          </p:cNvSpPr>
          <p:nvPr/>
        </p:nvSpPr>
        <p:spPr bwMode="auto">
          <a:xfrm>
            <a:off x="298450" y="633413"/>
            <a:ext cx="3951723" cy="584775"/>
          </a:xfrm>
          <a:prstGeom prst="rect">
            <a:avLst/>
          </a:prstGeom>
          <a:noFill/>
          <a:ln w="9525">
            <a:noFill/>
            <a:miter lim="800000"/>
            <a:headEnd/>
            <a:tailEnd/>
          </a:ln>
          <a:effectLst/>
        </p:spPr>
        <p:txBody>
          <a:bodyPr wrap="none">
            <a:spAutoFit/>
          </a:bodyPr>
          <a:lstStyle/>
          <a:p>
            <a:pPr>
              <a:buFontTx/>
              <a:buChar char="•"/>
            </a:pPr>
            <a:r>
              <a:rPr lang="en-US" sz="1600" b="0" dirty="0">
                <a:solidFill>
                  <a:schemeClr val="bg1"/>
                </a:solidFill>
                <a:latin typeface="Arial" pitchFamily="34" charset="0"/>
                <a:cs typeface="Arial" pitchFamily="34" charset="0"/>
              </a:rPr>
              <a:t>  Megafaunal Abundance / Distribution</a:t>
            </a:r>
          </a:p>
          <a:p>
            <a:pPr>
              <a:buFontTx/>
              <a:buChar char="•"/>
            </a:pPr>
            <a:r>
              <a:rPr lang="en-US" sz="1600" b="0" dirty="0">
                <a:solidFill>
                  <a:schemeClr val="bg1"/>
                </a:solidFill>
                <a:latin typeface="Arial" pitchFamily="34" charset="0"/>
                <a:cs typeface="Arial" pitchFamily="34" charset="0"/>
              </a:rPr>
              <a:t>  Benthic Boundary Layer Current Speed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3" name="Text Box 5"/>
          <p:cNvSpPr txBox="1">
            <a:spLocks noChangeArrowheads="1"/>
          </p:cNvSpPr>
          <p:nvPr/>
        </p:nvSpPr>
        <p:spPr bwMode="auto">
          <a:xfrm>
            <a:off x="393700" y="180975"/>
            <a:ext cx="8377238" cy="822325"/>
          </a:xfrm>
          <a:prstGeom prst="rect">
            <a:avLst/>
          </a:prstGeom>
          <a:noFill/>
          <a:ln w="9525">
            <a:noFill/>
            <a:miter lim="800000"/>
            <a:headEnd/>
            <a:tailEnd/>
          </a:ln>
          <a:effectLst/>
        </p:spPr>
        <p:txBody>
          <a:bodyPr>
            <a:spAutoFit/>
          </a:bodyPr>
          <a:lstStyle/>
          <a:p>
            <a:pPr algn="ctr"/>
            <a:r>
              <a:rPr lang="en-US" sz="2400">
                <a:solidFill>
                  <a:srgbClr val="FFCC00"/>
                </a:solidFill>
                <a:latin typeface="Arial" charset="0"/>
              </a:rPr>
              <a:t>Benthic Response to Productivity Regime</a:t>
            </a:r>
          </a:p>
          <a:p>
            <a:pPr algn="ctr"/>
            <a:r>
              <a:rPr lang="en-US" sz="2400">
                <a:solidFill>
                  <a:srgbClr val="FFFFFF"/>
                </a:solidFill>
                <a:latin typeface="Arial" charset="0"/>
              </a:rPr>
              <a:t>All Phyla (1996 – 1997)</a:t>
            </a:r>
          </a:p>
        </p:txBody>
      </p:sp>
      <p:sp>
        <p:nvSpPr>
          <p:cNvPr id="283654" name="Line 6"/>
          <p:cNvSpPr>
            <a:spLocks noChangeShapeType="1"/>
          </p:cNvSpPr>
          <p:nvPr/>
        </p:nvSpPr>
        <p:spPr bwMode="auto">
          <a:xfrm>
            <a:off x="565150" y="1076325"/>
            <a:ext cx="8023225" cy="0"/>
          </a:xfrm>
          <a:prstGeom prst="line">
            <a:avLst/>
          </a:prstGeom>
          <a:noFill/>
          <a:ln w="38100">
            <a:solidFill>
              <a:srgbClr val="6666FF"/>
            </a:solidFill>
            <a:round/>
            <a:headEnd/>
            <a:tailEnd/>
          </a:ln>
          <a:effectLst/>
        </p:spPr>
        <p:txBody>
          <a:bodyPr/>
          <a:lstStyle/>
          <a:p>
            <a:endParaRPr lang="en-US"/>
          </a:p>
        </p:txBody>
      </p:sp>
      <p:pic>
        <p:nvPicPr>
          <p:cNvPr id="283658" name="Picture 10" descr="Phylum Bio chart"/>
          <p:cNvPicPr>
            <a:picLocks noChangeAspect="1" noChangeArrowheads="1"/>
          </p:cNvPicPr>
          <p:nvPr/>
        </p:nvPicPr>
        <p:blipFill>
          <a:blip r:embed="rId3"/>
          <a:srcRect/>
          <a:stretch>
            <a:fillRect/>
          </a:stretch>
        </p:blipFill>
        <p:spPr bwMode="auto">
          <a:xfrm>
            <a:off x="-795338" y="684213"/>
            <a:ext cx="7175501" cy="4905375"/>
          </a:xfrm>
          <a:prstGeom prst="rect">
            <a:avLst/>
          </a:prstGeom>
          <a:noFill/>
        </p:spPr>
      </p:pic>
      <p:pic>
        <p:nvPicPr>
          <p:cNvPr id="283660" name="Picture 12" descr="Phylum abund chart"/>
          <p:cNvPicPr>
            <a:picLocks noChangeAspect="1" noChangeArrowheads="1"/>
          </p:cNvPicPr>
          <p:nvPr/>
        </p:nvPicPr>
        <p:blipFill>
          <a:blip r:embed="rId4"/>
          <a:srcRect/>
          <a:stretch>
            <a:fillRect/>
          </a:stretch>
        </p:blipFill>
        <p:spPr bwMode="auto">
          <a:xfrm>
            <a:off x="3382963" y="677863"/>
            <a:ext cx="6697662" cy="45815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4389438" y="3028950"/>
            <a:ext cx="150812" cy="1588"/>
          </a:xfrm>
          <a:prstGeom prst="rect">
            <a:avLst/>
          </a:prstGeom>
          <a:solidFill>
            <a:srgbClr val="0000FF"/>
          </a:solidFill>
          <a:ln w="9525">
            <a:noFill/>
            <a:miter lim="800000"/>
            <a:headEnd/>
            <a:tailEnd/>
          </a:ln>
        </p:spPr>
        <p:txBody>
          <a:bodyPr/>
          <a:lstStyle/>
          <a:p>
            <a:endParaRPr lang="en-US"/>
          </a:p>
        </p:txBody>
      </p:sp>
      <p:sp>
        <p:nvSpPr>
          <p:cNvPr id="146436" name="Rectangle 4"/>
          <p:cNvSpPr>
            <a:spLocks noChangeArrowheads="1"/>
          </p:cNvSpPr>
          <p:nvPr/>
        </p:nvSpPr>
        <p:spPr bwMode="auto">
          <a:xfrm>
            <a:off x="6896100" y="3027363"/>
            <a:ext cx="149225" cy="3175"/>
          </a:xfrm>
          <a:prstGeom prst="rect">
            <a:avLst/>
          </a:prstGeom>
          <a:solidFill>
            <a:srgbClr val="0000FF"/>
          </a:solidFill>
          <a:ln w="9525">
            <a:noFill/>
            <a:miter lim="800000"/>
            <a:headEnd/>
            <a:tailEnd/>
          </a:ln>
        </p:spPr>
        <p:txBody>
          <a:bodyPr/>
          <a:lstStyle/>
          <a:p>
            <a:endParaRPr lang="en-US"/>
          </a:p>
        </p:txBody>
      </p:sp>
      <p:sp>
        <p:nvSpPr>
          <p:cNvPr id="146437" name="Rectangle 5"/>
          <p:cNvSpPr>
            <a:spLocks noChangeArrowheads="1"/>
          </p:cNvSpPr>
          <p:nvPr/>
        </p:nvSpPr>
        <p:spPr bwMode="auto">
          <a:xfrm>
            <a:off x="7396163" y="3027363"/>
            <a:ext cx="150812" cy="3175"/>
          </a:xfrm>
          <a:prstGeom prst="rect">
            <a:avLst/>
          </a:prstGeom>
          <a:solidFill>
            <a:srgbClr val="0000FF"/>
          </a:solidFill>
          <a:ln w="9525">
            <a:noFill/>
            <a:miter lim="800000"/>
            <a:headEnd/>
            <a:tailEnd/>
          </a:ln>
        </p:spPr>
        <p:txBody>
          <a:bodyPr/>
          <a:lstStyle/>
          <a:p>
            <a:endParaRPr lang="en-US"/>
          </a:p>
        </p:txBody>
      </p:sp>
      <p:grpSp>
        <p:nvGrpSpPr>
          <p:cNvPr id="146438" name="Group 6"/>
          <p:cNvGrpSpPr>
            <a:grpSpLocks/>
          </p:cNvGrpSpPr>
          <p:nvPr/>
        </p:nvGrpSpPr>
        <p:grpSpPr bwMode="auto">
          <a:xfrm>
            <a:off x="919163" y="855663"/>
            <a:ext cx="6916737" cy="1885950"/>
            <a:chOff x="448" y="87"/>
            <a:chExt cx="5020" cy="1468"/>
          </a:xfrm>
        </p:grpSpPr>
        <p:sp>
          <p:nvSpPr>
            <p:cNvPr id="146439" name="Line 7"/>
            <p:cNvSpPr>
              <a:spLocks noChangeShapeType="1"/>
            </p:cNvSpPr>
            <p:nvPr/>
          </p:nvSpPr>
          <p:spPr bwMode="auto">
            <a:xfrm>
              <a:off x="1047" y="1501"/>
              <a:ext cx="4421" cy="1"/>
            </a:xfrm>
            <a:prstGeom prst="line">
              <a:avLst/>
            </a:prstGeom>
            <a:noFill/>
            <a:ln w="4763">
              <a:solidFill>
                <a:schemeClr val="bg1"/>
              </a:solidFill>
              <a:round/>
              <a:headEnd/>
              <a:tailEnd/>
            </a:ln>
          </p:spPr>
          <p:txBody>
            <a:bodyPr/>
            <a:lstStyle/>
            <a:p>
              <a:endParaRPr lang="en-US"/>
            </a:p>
          </p:txBody>
        </p:sp>
        <p:sp>
          <p:nvSpPr>
            <p:cNvPr id="146440" name="Line 8"/>
            <p:cNvSpPr>
              <a:spLocks noChangeShapeType="1"/>
            </p:cNvSpPr>
            <p:nvPr/>
          </p:nvSpPr>
          <p:spPr bwMode="auto">
            <a:xfrm flipV="1">
              <a:off x="1204" y="1501"/>
              <a:ext cx="1" cy="22"/>
            </a:xfrm>
            <a:prstGeom prst="line">
              <a:avLst/>
            </a:prstGeom>
            <a:noFill/>
            <a:ln w="4763">
              <a:solidFill>
                <a:schemeClr val="bg1"/>
              </a:solidFill>
              <a:round/>
              <a:headEnd/>
              <a:tailEnd/>
            </a:ln>
          </p:spPr>
          <p:txBody>
            <a:bodyPr/>
            <a:lstStyle/>
            <a:p>
              <a:endParaRPr lang="en-US"/>
            </a:p>
          </p:txBody>
        </p:sp>
        <p:sp>
          <p:nvSpPr>
            <p:cNvPr id="146441" name="Line 9"/>
            <p:cNvSpPr>
              <a:spLocks noChangeShapeType="1"/>
            </p:cNvSpPr>
            <p:nvPr/>
          </p:nvSpPr>
          <p:spPr bwMode="auto">
            <a:xfrm flipV="1">
              <a:off x="1362" y="1501"/>
              <a:ext cx="1" cy="22"/>
            </a:xfrm>
            <a:prstGeom prst="line">
              <a:avLst/>
            </a:prstGeom>
            <a:noFill/>
            <a:ln w="4763">
              <a:solidFill>
                <a:schemeClr val="bg1"/>
              </a:solidFill>
              <a:round/>
              <a:headEnd/>
              <a:tailEnd/>
            </a:ln>
          </p:spPr>
          <p:txBody>
            <a:bodyPr/>
            <a:lstStyle/>
            <a:p>
              <a:endParaRPr lang="en-US"/>
            </a:p>
          </p:txBody>
        </p:sp>
        <p:sp>
          <p:nvSpPr>
            <p:cNvPr id="146442" name="Line 10"/>
            <p:cNvSpPr>
              <a:spLocks noChangeShapeType="1"/>
            </p:cNvSpPr>
            <p:nvPr/>
          </p:nvSpPr>
          <p:spPr bwMode="auto">
            <a:xfrm flipV="1">
              <a:off x="1520" y="1501"/>
              <a:ext cx="1" cy="22"/>
            </a:xfrm>
            <a:prstGeom prst="line">
              <a:avLst/>
            </a:prstGeom>
            <a:noFill/>
            <a:ln w="4763">
              <a:solidFill>
                <a:schemeClr val="bg1"/>
              </a:solidFill>
              <a:round/>
              <a:headEnd/>
              <a:tailEnd/>
            </a:ln>
          </p:spPr>
          <p:txBody>
            <a:bodyPr/>
            <a:lstStyle/>
            <a:p>
              <a:endParaRPr lang="en-US"/>
            </a:p>
          </p:txBody>
        </p:sp>
        <p:sp>
          <p:nvSpPr>
            <p:cNvPr id="146443" name="Line 11"/>
            <p:cNvSpPr>
              <a:spLocks noChangeShapeType="1"/>
            </p:cNvSpPr>
            <p:nvPr/>
          </p:nvSpPr>
          <p:spPr bwMode="auto">
            <a:xfrm flipV="1">
              <a:off x="1678" y="1501"/>
              <a:ext cx="1" cy="22"/>
            </a:xfrm>
            <a:prstGeom prst="line">
              <a:avLst/>
            </a:prstGeom>
            <a:noFill/>
            <a:ln w="4763">
              <a:solidFill>
                <a:schemeClr val="bg1"/>
              </a:solidFill>
              <a:round/>
              <a:headEnd/>
              <a:tailEnd/>
            </a:ln>
          </p:spPr>
          <p:txBody>
            <a:bodyPr/>
            <a:lstStyle/>
            <a:p>
              <a:endParaRPr lang="en-US"/>
            </a:p>
          </p:txBody>
        </p:sp>
        <p:sp>
          <p:nvSpPr>
            <p:cNvPr id="146444" name="Line 12"/>
            <p:cNvSpPr>
              <a:spLocks noChangeShapeType="1"/>
            </p:cNvSpPr>
            <p:nvPr/>
          </p:nvSpPr>
          <p:spPr bwMode="auto">
            <a:xfrm flipV="1">
              <a:off x="1836" y="1501"/>
              <a:ext cx="1" cy="22"/>
            </a:xfrm>
            <a:prstGeom prst="line">
              <a:avLst/>
            </a:prstGeom>
            <a:noFill/>
            <a:ln w="4763">
              <a:solidFill>
                <a:schemeClr val="bg1"/>
              </a:solidFill>
              <a:round/>
              <a:headEnd/>
              <a:tailEnd/>
            </a:ln>
          </p:spPr>
          <p:txBody>
            <a:bodyPr/>
            <a:lstStyle/>
            <a:p>
              <a:endParaRPr lang="en-US"/>
            </a:p>
          </p:txBody>
        </p:sp>
        <p:sp>
          <p:nvSpPr>
            <p:cNvPr id="146445" name="Line 13"/>
            <p:cNvSpPr>
              <a:spLocks noChangeShapeType="1"/>
            </p:cNvSpPr>
            <p:nvPr/>
          </p:nvSpPr>
          <p:spPr bwMode="auto">
            <a:xfrm flipV="1">
              <a:off x="1994" y="1501"/>
              <a:ext cx="1" cy="22"/>
            </a:xfrm>
            <a:prstGeom prst="line">
              <a:avLst/>
            </a:prstGeom>
            <a:noFill/>
            <a:ln w="4763">
              <a:solidFill>
                <a:schemeClr val="bg1"/>
              </a:solidFill>
              <a:round/>
              <a:headEnd/>
              <a:tailEnd/>
            </a:ln>
          </p:spPr>
          <p:txBody>
            <a:bodyPr/>
            <a:lstStyle/>
            <a:p>
              <a:endParaRPr lang="en-US"/>
            </a:p>
          </p:txBody>
        </p:sp>
        <p:sp>
          <p:nvSpPr>
            <p:cNvPr id="146446" name="Line 14"/>
            <p:cNvSpPr>
              <a:spLocks noChangeShapeType="1"/>
            </p:cNvSpPr>
            <p:nvPr/>
          </p:nvSpPr>
          <p:spPr bwMode="auto">
            <a:xfrm flipV="1">
              <a:off x="2152" y="1501"/>
              <a:ext cx="1" cy="22"/>
            </a:xfrm>
            <a:prstGeom prst="line">
              <a:avLst/>
            </a:prstGeom>
            <a:noFill/>
            <a:ln w="4763">
              <a:solidFill>
                <a:schemeClr val="bg1"/>
              </a:solidFill>
              <a:round/>
              <a:headEnd/>
              <a:tailEnd/>
            </a:ln>
          </p:spPr>
          <p:txBody>
            <a:bodyPr/>
            <a:lstStyle/>
            <a:p>
              <a:endParaRPr lang="en-US"/>
            </a:p>
          </p:txBody>
        </p:sp>
        <p:sp>
          <p:nvSpPr>
            <p:cNvPr id="146447" name="Line 15"/>
            <p:cNvSpPr>
              <a:spLocks noChangeShapeType="1"/>
            </p:cNvSpPr>
            <p:nvPr/>
          </p:nvSpPr>
          <p:spPr bwMode="auto">
            <a:xfrm flipV="1">
              <a:off x="2310" y="1501"/>
              <a:ext cx="1" cy="22"/>
            </a:xfrm>
            <a:prstGeom prst="line">
              <a:avLst/>
            </a:prstGeom>
            <a:noFill/>
            <a:ln w="4763">
              <a:solidFill>
                <a:schemeClr val="bg1"/>
              </a:solidFill>
              <a:round/>
              <a:headEnd/>
              <a:tailEnd/>
            </a:ln>
          </p:spPr>
          <p:txBody>
            <a:bodyPr/>
            <a:lstStyle/>
            <a:p>
              <a:endParaRPr lang="en-US"/>
            </a:p>
          </p:txBody>
        </p:sp>
        <p:sp>
          <p:nvSpPr>
            <p:cNvPr id="146448" name="Line 16"/>
            <p:cNvSpPr>
              <a:spLocks noChangeShapeType="1"/>
            </p:cNvSpPr>
            <p:nvPr/>
          </p:nvSpPr>
          <p:spPr bwMode="auto">
            <a:xfrm flipV="1">
              <a:off x="2468" y="1501"/>
              <a:ext cx="1" cy="22"/>
            </a:xfrm>
            <a:prstGeom prst="line">
              <a:avLst/>
            </a:prstGeom>
            <a:noFill/>
            <a:ln w="4763">
              <a:solidFill>
                <a:schemeClr val="bg1"/>
              </a:solidFill>
              <a:round/>
              <a:headEnd/>
              <a:tailEnd/>
            </a:ln>
          </p:spPr>
          <p:txBody>
            <a:bodyPr/>
            <a:lstStyle/>
            <a:p>
              <a:endParaRPr lang="en-US"/>
            </a:p>
          </p:txBody>
        </p:sp>
        <p:sp>
          <p:nvSpPr>
            <p:cNvPr id="146449" name="Line 17"/>
            <p:cNvSpPr>
              <a:spLocks noChangeShapeType="1"/>
            </p:cNvSpPr>
            <p:nvPr/>
          </p:nvSpPr>
          <p:spPr bwMode="auto">
            <a:xfrm flipV="1">
              <a:off x="2625" y="1501"/>
              <a:ext cx="1" cy="22"/>
            </a:xfrm>
            <a:prstGeom prst="line">
              <a:avLst/>
            </a:prstGeom>
            <a:noFill/>
            <a:ln w="4763">
              <a:solidFill>
                <a:schemeClr val="bg1"/>
              </a:solidFill>
              <a:round/>
              <a:headEnd/>
              <a:tailEnd/>
            </a:ln>
          </p:spPr>
          <p:txBody>
            <a:bodyPr/>
            <a:lstStyle/>
            <a:p>
              <a:endParaRPr lang="en-US"/>
            </a:p>
          </p:txBody>
        </p:sp>
        <p:sp>
          <p:nvSpPr>
            <p:cNvPr id="146450" name="Line 18"/>
            <p:cNvSpPr>
              <a:spLocks noChangeShapeType="1"/>
            </p:cNvSpPr>
            <p:nvPr/>
          </p:nvSpPr>
          <p:spPr bwMode="auto">
            <a:xfrm flipV="1">
              <a:off x="2783" y="1501"/>
              <a:ext cx="1" cy="22"/>
            </a:xfrm>
            <a:prstGeom prst="line">
              <a:avLst/>
            </a:prstGeom>
            <a:noFill/>
            <a:ln w="4763">
              <a:solidFill>
                <a:schemeClr val="bg1"/>
              </a:solidFill>
              <a:round/>
              <a:headEnd/>
              <a:tailEnd/>
            </a:ln>
          </p:spPr>
          <p:txBody>
            <a:bodyPr/>
            <a:lstStyle/>
            <a:p>
              <a:endParaRPr lang="en-US"/>
            </a:p>
          </p:txBody>
        </p:sp>
        <p:sp>
          <p:nvSpPr>
            <p:cNvPr id="146451" name="Line 19"/>
            <p:cNvSpPr>
              <a:spLocks noChangeShapeType="1"/>
            </p:cNvSpPr>
            <p:nvPr/>
          </p:nvSpPr>
          <p:spPr bwMode="auto">
            <a:xfrm flipV="1">
              <a:off x="2941" y="1501"/>
              <a:ext cx="1" cy="22"/>
            </a:xfrm>
            <a:prstGeom prst="line">
              <a:avLst/>
            </a:prstGeom>
            <a:noFill/>
            <a:ln w="4763">
              <a:solidFill>
                <a:schemeClr val="bg1"/>
              </a:solidFill>
              <a:round/>
              <a:headEnd/>
              <a:tailEnd/>
            </a:ln>
          </p:spPr>
          <p:txBody>
            <a:bodyPr/>
            <a:lstStyle/>
            <a:p>
              <a:endParaRPr lang="en-US"/>
            </a:p>
          </p:txBody>
        </p:sp>
        <p:sp>
          <p:nvSpPr>
            <p:cNvPr id="146452" name="Line 20"/>
            <p:cNvSpPr>
              <a:spLocks noChangeShapeType="1"/>
            </p:cNvSpPr>
            <p:nvPr/>
          </p:nvSpPr>
          <p:spPr bwMode="auto">
            <a:xfrm flipV="1">
              <a:off x="3099" y="1501"/>
              <a:ext cx="1" cy="22"/>
            </a:xfrm>
            <a:prstGeom prst="line">
              <a:avLst/>
            </a:prstGeom>
            <a:noFill/>
            <a:ln w="4763">
              <a:solidFill>
                <a:schemeClr val="bg1"/>
              </a:solidFill>
              <a:round/>
              <a:headEnd/>
              <a:tailEnd/>
            </a:ln>
          </p:spPr>
          <p:txBody>
            <a:bodyPr/>
            <a:lstStyle/>
            <a:p>
              <a:endParaRPr lang="en-US"/>
            </a:p>
          </p:txBody>
        </p:sp>
        <p:sp>
          <p:nvSpPr>
            <p:cNvPr id="146453" name="Line 21"/>
            <p:cNvSpPr>
              <a:spLocks noChangeShapeType="1"/>
            </p:cNvSpPr>
            <p:nvPr/>
          </p:nvSpPr>
          <p:spPr bwMode="auto">
            <a:xfrm flipV="1">
              <a:off x="3257" y="1501"/>
              <a:ext cx="1" cy="22"/>
            </a:xfrm>
            <a:prstGeom prst="line">
              <a:avLst/>
            </a:prstGeom>
            <a:noFill/>
            <a:ln w="4763">
              <a:solidFill>
                <a:schemeClr val="bg1"/>
              </a:solidFill>
              <a:round/>
              <a:headEnd/>
              <a:tailEnd/>
            </a:ln>
          </p:spPr>
          <p:txBody>
            <a:bodyPr/>
            <a:lstStyle/>
            <a:p>
              <a:endParaRPr lang="en-US"/>
            </a:p>
          </p:txBody>
        </p:sp>
        <p:sp>
          <p:nvSpPr>
            <p:cNvPr id="146454" name="Line 22"/>
            <p:cNvSpPr>
              <a:spLocks noChangeShapeType="1"/>
            </p:cNvSpPr>
            <p:nvPr/>
          </p:nvSpPr>
          <p:spPr bwMode="auto">
            <a:xfrm flipV="1">
              <a:off x="3415" y="1501"/>
              <a:ext cx="1" cy="22"/>
            </a:xfrm>
            <a:prstGeom prst="line">
              <a:avLst/>
            </a:prstGeom>
            <a:noFill/>
            <a:ln w="4763">
              <a:solidFill>
                <a:schemeClr val="bg1"/>
              </a:solidFill>
              <a:round/>
              <a:headEnd/>
              <a:tailEnd/>
            </a:ln>
          </p:spPr>
          <p:txBody>
            <a:bodyPr/>
            <a:lstStyle/>
            <a:p>
              <a:endParaRPr lang="en-US"/>
            </a:p>
          </p:txBody>
        </p:sp>
        <p:sp>
          <p:nvSpPr>
            <p:cNvPr id="146455" name="Line 23"/>
            <p:cNvSpPr>
              <a:spLocks noChangeShapeType="1"/>
            </p:cNvSpPr>
            <p:nvPr/>
          </p:nvSpPr>
          <p:spPr bwMode="auto">
            <a:xfrm flipV="1">
              <a:off x="3573" y="1501"/>
              <a:ext cx="1" cy="22"/>
            </a:xfrm>
            <a:prstGeom prst="line">
              <a:avLst/>
            </a:prstGeom>
            <a:noFill/>
            <a:ln w="4763">
              <a:solidFill>
                <a:schemeClr val="bg1"/>
              </a:solidFill>
              <a:round/>
              <a:headEnd/>
              <a:tailEnd/>
            </a:ln>
          </p:spPr>
          <p:txBody>
            <a:bodyPr/>
            <a:lstStyle/>
            <a:p>
              <a:endParaRPr lang="en-US"/>
            </a:p>
          </p:txBody>
        </p:sp>
        <p:sp>
          <p:nvSpPr>
            <p:cNvPr id="146456" name="Line 24"/>
            <p:cNvSpPr>
              <a:spLocks noChangeShapeType="1"/>
            </p:cNvSpPr>
            <p:nvPr/>
          </p:nvSpPr>
          <p:spPr bwMode="auto">
            <a:xfrm flipV="1">
              <a:off x="3731" y="1501"/>
              <a:ext cx="1" cy="22"/>
            </a:xfrm>
            <a:prstGeom prst="line">
              <a:avLst/>
            </a:prstGeom>
            <a:noFill/>
            <a:ln w="4763">
              <a:solidFill>
                <a:schemeClr val="bg1"/>
              </a:solidFill>
              <a:round/>
              <a:headEnd/>
              <a:tailEnd/>
            </a:ln>
          </p:spPr>
          <p:txBody>
            <a:bodyPr/>
            <a:lstStyle/>
            <a:p>
              <a:endParaRPr lang="en-US"/>
            </a:p>
          </p:txBody>
        </p:sp>
        <p:sp>
          <p:nvSpPr>
            <p:cNvPr id="146457" name="Line 25"/>
            <p:cNvSpPr>
              <a:spLocks noChangeShapeType="1"/>
            </p:cNvSpPr>
            <p:nvPr/>
          </p:nvSpPr>
          <p:spPr bwMode="auto">
            <a:xfrm flipV="1">
              <a:off x="3889" y="1501"/>
              <a:ext cx="1" cy="22"/>
            </a:xfrm>
            <a:prstGeom prst="line">
              <a:avLst/>
            </a:prstGeom>
            <a:noFill/>
            <a:ln w="4763">
              <a:solidFill>
                <a:schemeClr val="bg1"/>
              </a:solidFill>
              <a:round/>
              <a:headEnd/>
              <a:tailEnd/>
            </a:ln>
          </p:spPr>
          <p:txBody>
            <a:bodyPr/>
            <a:lstStyle/>
            <a:p>
              <a:endParaRPr lang="en-US"/>
            </a:p>
          </p:txBody>
        </p:sp>
        <p:sp>
          <p:nvSpPr>
            <p:cNvPr id="146458" name="Line 26"/>
            <p:cNvSpPr>
              <a:spLocks noChangeShapeType="1"/>
            </p:cNvSpPr>
            <p:nvPr/>
          </p:nvSpPr>
          <p:spPr bwMode="auto">
            <a:xfrm flipV="1">
              <a:off x="4046" y="1501"/>
              <a:ext cx="1" cy="22"/>
            </a:xfrm>
            <a:prstGeom prst="line">
              <a:avLst/>
            </a:prstGeom>
            <a:noFill/>
            <a:ln w="4763">
              <a:solidFill>
                <a:schemeClr val="bg1"/>
              </a:solidFill>
              <a:round/>
              <a:headEnd/>
              <a:tailEnd/>
            </a:ln>
          </p:spPr>
          <p:txBody>
            <a:bodyPr/>
            <a:lstStyle/>
            <a:p>
              <a:endParaRPr lang="en-US"/>
            </a:p>
          </p:txBody>
        </p:sp>
        <p:sp>
          <p:nvSpPr>
            <p:cNvPr id="146459" name="Line 27"/>
            <p:cNvSpPr>
              <a:spLocks noChangeShapeType="1"/>
            </p:cNvSpPr>
            <p:nvPr/>
          </p:nvSpPr>
          <p:spPr bwMode="auto">
            <a:xfrm flipV="1">
              <a:off x="4204" y="1501"/>
              <a:ext cx="1" cy="22"/>
            </a:xfrm>
            <a:prstGeom prst="line">
              <a:avLst/>
            </a:prstGeom>
            <a:noFill/>
            <a:ln w="4763">
              <a:solidFill>
                <a:schemeClr val="bg1"/>
              </a:solidFill>
              <a:round/>
              <a:headEnd/>
              <a:tailEnd/>
            </a:ln>
          </p:spPr>
          <p:txBody>
            <a:bodyPr/>
            <a:lstStyle/>
            <a:p>
              <a:endParaRPr lang="en-US"/>
            </a:p>
          </p:txBody>
        </p:sp>
        <p:sp>
          <p:nvSpPr>
            <p:cNvPr id="146460" name="Line 28"/>
            <p:cNvSpPr>
              <a:spLocks noChangeShapeType="1"/>
            </p:cNvSpPr>
            <p:nvPr/>
          </p:nvSpPr>
          <p:spPr bwMode="auto">
            <a:xfrm flipV="1">
              <a:off x="4362" y="1501"/>
              <a:ext cx="1" cy="22"/>
            </a:xfrm>
            <a:prstGeom prst="line">
              <a:avLst/>
            </a:prstGeom>
            <a:noFill/>
            <a:ln w="4763">
              <a:solidFill>
                <a:schemeClr val="bg1"/>
              </a:solidFill>
              <a:round/>
              <a:headEnd/>
              <a:tailEnd/>
            </a:ln>
          </p:spPr>
          <p:txBody>
            <a:bodyPr/>
            <a:lstStyle/>
            <a:p>
              <a:endParaRPr lang="en-US"/>
            </a:p>
          </p:txBody>
        </p:sp>
        <p:sp>
          <p:nvSpPr>
            <p:cNvPr id="146461" name="Line 29"/>
            <p:cNvSpPr>
              <a:spLocks noChangeShapeType="1"/>
            </p:cNvSpPr>
            <p:nvPr/>
          </p:nvSpPr>
          <p:spPr bwMode="auto">
            <a:xfrm flipV="1">
              <a:off x="4520" y="1501"/>
              <a:ext cx="1" cy="22"/>
            </a:xfrm>
            <a:prstGeom prst="line">
              <a:avLst/>
            </a:prstGeom>
            <a:noFill/>
            <a:ln w="4763">
              <a:solidFill>
                <a:schemeClr val="bg1"/>
              </a:solidFill>
              <a:round/>
              <a:headEnd/>
              <a:tailEnd/>
            </a:ln>
          </p:spPr>
          <p:txBody>
            <a:bodyPr/>
            <a:lstStyle/>
            <a:p>
              <a:endParaRPr lang="en-US"/>
            </a:p>
          </p:txBody>
        </p:sp>
        <p:sp>
          <p:nvSpPr>
            <p:cNvPr id="146462" name="Line 30"/>
            <p:cNvSpPr>
              <a:spLocks noChangeShapeType="1"/>
            </p:cNvSpPr>
            <p:nvPr/>
          </p:nvSpPr>
          <p:spPr bwMode="auto">
            <a:xfrm flipV="1">
              <a:off x="4678" y="1501"/>
              <a:ext cx="1" cy="22"/>
            </a:xfrm>
            <a:prstGeom prst="line">
              <a:avLst/>
            </a:prstGeom>
            <a:noFill/>
            <a:ln w="4763">
              <a:solidFill>
                <a:schemeClr val="bg1"/>
              </a:solidFill>
              <a:round/>
              <a:headEnd/>
              <a:tailEnd/>
            </a:ln>
          </p:spPr>
          <p:txBody>
            <a:bodyPr/>
            <a:lstStyle/>
            <a:p>
              <a:endParaRPr lang="en-US"/>
            </a:p>
          </p:txBody>
        </p:sp>
        <p:sp>
          <p:nvSpPr>
            <p:cNvPr id="146463" name="Line 31"/>
            <p:cNvSpPr>
              <a:spLocks noChangeShapeType="1"/>
            </p:cNvSpPr>
            <p:nvPr/>
          </p:nvSpPr>
          <p:spPr bwMode="auto">
            <a:xfrm flipV="1">
              <a:off x="4836" y="1501"/>
              <a:ext cx="1" cy="22"/>
            </a:xfrm>
            <a:prstGeom prst="line">
              <a:avLst/>
            </a:prstGeom>
            <a:noFill/>
            <a:ln w="4763">
              <a:solidFill>
                <a:schemeClr val="bg1"/>
              </a:solidFill>
              <a:round/>
              <a:headEnd/>
              <a:tailEnd/>
            </a:ln>
          </p:spPr>
          <p:txBody>
            <a:bodyPr/>
            <a:lstStyle/>
            <a:p>
              <a:endParaRPr lang="en-US"/>
            </a:p>
          </p:txBody>
        </p:sp>
        <p:sp>
          <p:nvSpPr>
            <p:cNvPr id="146464" name="Line 32"/>
            <p:cNvSpPr>
              <a:spLocks noChangeShapeType="1"/>
            </p:cNvSpPr>
            <p:nvPr/>
          </p:nvSpPr>
          <p:spPr bwMode="auto">
            <a:xfrm flipV="1">
              <a:off x="4994" y="1501"/>
              <a:ext cx="1" cy="22"/>
            </a:xfrm>
            <a:prstGeom prst="line">
              <a:avLst/>
            </a:prstGeom>
            <a:noFill/>
            <a:ln w="4763">
              <a:solidFill>
                <a:schemeClr val="bg1"/>
              </a:solidFill>
              <a:round/>
              <a:headEnd/>
              <a:tailEnd/>
            </a:ln>
          </p:spPr>
          <p:txBody>
            <a:bodyPr/>
            <a:lstStyle/>
            <a:p>
              <a:endParaRPr lang="en-US"/>
            </a:p>
          </p:txBody>
        </p:sp>
        <p:sp>
          <p:nvSpPr>
            <p:cNvPr id="146465" name="Line 33"/>
            <p:cNvSpPr>
              <a:spLocks noChangeShapeType="1"/>
            </p:cNvSpPr>
            <p:nvPr/>
          </p:nvSpPr>
          <p:spPr bwMode="auto">
            <a:xfrm flipV="1">
              <a:off x="5152" y="1501"/>
              <a:ext cx="1" cy="22"/>
            </a:xfrm>
            <a:prstGeom prst="line">
              <a:avLst/>
            </a:prstGeom>
            <a:noFill/>
            <a:ln w="4763">
              <a:solidFill>
                <a:schemeClr val="bg1"/>
              </a:solidFill>
              <a:round/>
              <a:headEnd/>
              <a:tailEnd/>
            </a:ln>
          </p:spPr>
          <p:txBody>
            <a:bodyPr/>
            <a:lstStyle/>
            <a:p>
              <a:endParaRPr lang="en-US"/>
            </a:p>
          </p:txBody>
        </p:sp>
        <p:sp>
          <p:nvSpPr>
            <p:cNvPr id="146466" name="Line 34"/>
            <p:cNvSpPr>
              <a:spLocks noChangeShapeType="1"/>
            </p:cNvSpPr>
            <p:nvPr/>
          </p:nvSpPr>
          <p:spPr bwMode="auto">
            <a:xfrm flipV="1">
              <a:off x="5310" y="1501"/>
              <a:ext cx="1" cy="22"/>
            </a:xfrm>
            <a:prstGeom prst="line">
              <a:avLst/>
            </a:prstGeom>
            <a:noFill/>
            <a:ln w="4763">
              <a:solidFill>
                <a:schemeClr val="bg1"/>
              </a:solidFill>
              <a:round/>
              <a:headEnd/>
              <a:tailEnd/>
            </a:ln>
          </p:spPr>
          <p:txBody>
            <a:bodyPr/>
            <a:lstStyle/>
            <a:p>
              <a:endParaRPr lang="en-US"/>
            </a:p>
          </p:txBody>
        </p:sp>
        <p:sp>
          <p:nvSpPr>
            <p:cNvPr id="146467" name="Rectangle 35"/>
            <p:cNvSpPr>
              <a:spLocks noChangeArrowheads="1"/>
            </p:cNvSpPr>
            <p:nvPr/>
          </p:nvSpPr>
          <p:spPr bwMode="auto">
            <a:xfrm rot="-5398815">
              <a:off x="-88" y="623"/>
              <a:ext cx="1272" cy="199"/>
            </a:xfrm>
            <a:prstGeom prst="rect">
              <a:avLst/>
            </a:prstGeom>
            <a:noFill/>
            <a:ln w="9525">
              <a:noFill/>
              <a:miter lim="800000"/>
              <a:headEnd/>
              <a:tailEnd/>
            </a:ln>
          </p:spPr>
          <p:txBody>
            <a:bodyPr wrap="none" lIns="0" tIns="0" rIns="0" bIns="0">
              <a:spAutoFit/>
            </a:bodyPr>
            <a:lstStyle/>
            <a:p>
              <a:r>
                <a:rPr lang="en-US" sz="1800">
                  <a:solidFill>
                    <a:schemeClr val="bg1"/>
                  </a:solidFill>
                  <a:latin typeface="Arial" charset="0"/>
                </a:rPr>
                <a:t>Biomass </a:t>
              </a:r>
              <a:r>
                <a:rPr lang="en-US" sz="1800" b="0">
                  <a:solidFill>
                    <a:schemeClr val="bg1"/>
                  </a:solidFill>
                  <a:latin typeface="Arial" charset="0"/>
                </a:rPr>
                <a:t>(g/m</a:t>
              </a:r>
              <a:r>
                <a:rPr lang="en-US" sz="1800" b="0" baseline="30000">
                  <a:solidFill>
                    <a:schemeClr val="bg1"/>
                  </a:solidFill>
                  <a:latin typeface="Arial" charset="0"/>
                </a:rPr>
                <a:t>2</a:t>
              </a:r>
              <a:r>
                <a:rPr lang="en-US" sz="1800" b="0">
                  <a:solidFill>
                    <a:schemeClr val="bg1"/>
                  </a:solidFill>
                  <a:latin typeface="Arial" charset="0"/>
                </a:rPr>
                <a:t>)</a:t>
              </a:r>
            </a:p>
          </p:txBody>
        </p:sp>
        <p:sp>
          <p:nvSpPr>
            <p:cNvPr id="146468" name="Line 36"/>
            <p:cNvSpPr>
              <a:spLocks noChangeShapeType="1"/>
            </p:cNvSpPr>
            <p:nvPr/>
          </p:nvSpPr>
          <p:spPr bwMode="auto">
            <a:xfrm flipV="1">
              <a:off x="1047" y="278"/>
              <a:ext cx="1" cy="1223"/>
            </a:xfrm>
            <a:prstGeom prst="line">
              <a:avLst/>
            </a:prstGeom>
            <a:noFill/>
            <a:ln w="4763">
              <a:solidFill>
                <a:schemeClr val="bg1"/>
              </a:solidFill>
              <a:round/>
              <a:headEnd/>
              <a:tailEnd/>
            </a:ln>
          </p:spPr>
          <p:txBody>
            <a:bodyPr/>
            <a:lstStyle/>
            <a:p>
              <a:endParaRPr lang="en-US"/>
            </a:p>
          </p:txBody>
        </p:sp>
        <p:sp>
          <p:nvSpPr>
            <p:cNvPr id="146469" name="Line 37"/>
            <p:cNvSpPr>
              <a:spLocks noChangeShapeType="1"/>
            </p:cNvSpPr>
            <p:nvPr/>
          </p:nvSpPr>
          <p:spPr bwMode="auto">
            <a:xfrm>
              <a:off x="1022" y="1501"/>
              <a:ext cx="25" cy="1"/>
            </a:xfrm>
            <a:prstGeom prst="line">
              <a:avLst/>
            </a:prstGeom>
            <a:noFill/>
            <a:ln w="4763">
              <a:solidFill>
                <a:schemeClr val="bg1"/>
              </a:solidFill>
              <a:round/>
              <a:headEnd/>
              <a:tailEnd/>
            </a:ln>
          </p:spPr>
          <p:txBody>
            <a:bodyPr/>
            <a:lstStyle/>
            <a:p>
              <a:endParaRPr lang="en-US"/>
            </a:p>
          </p:txBody>
        </p:sp>
        <p:sp>
          <p:nvSpPr>
            <p:cNvPr id="146470" name="Line 38"/>
            <p:cNvSpPr>
              <a:spLocks noChangeShapeType="1"/>
            </p:cNvSpPr>
            <p:nvPr/>
          </p:nvSpPr>
          <p:spPr bwMode="auto">
            <a:xfrm>
              <a:off x="1022" y="1257"/>
              <a:ext cx="25" cy="1"/>
            </a:xfrm>
            <a:prstGeom prst="line">
              <a:avLst/>
            </a:prstGeom>
            <a:noFill/>
            <a:ln w="4763">
              <a:solidFill>
                <a:schemeClr val="bg1"/>
              </a:solidFill>
              <a:round/>
              <a:headEnd/>
              <a:tailEnd/>
            </a:ln>
          </p:spPr>
          <p:txBody>
            <a:bodyPr/>
            <a:lstStyle/>
            <a:p>
              <a:endParaRPr lang="en-US"/>
            </a:p>
          </p:txBody>
        </p:sp>
        <p:sp>
          <p:nvSpPr>
            <p:cNvPr id="146471" name="Line 39"/>
            <p:cNvSpPr>
              <a:spLocks noChangeShapeType="1"/>
            </p:cNvSpPr>
            <p:nvPr/>
          </p:nvSpPr>
          <p:spPr bwMode="auto">
            <a:xfrm>
              <a:off x="1022" y="1012"/>
              <a:ext cx="25" cy="1"/>
            </a:xfrm>
            <a:prstGeom prst="line">
              <a:avLst/>
            </a:prstGeom>
            <a:noFill/>
            <a:ln w="4763">
              <a:solidFill>
                <a:schemeClr val="bg1"/>
              </a:solidFill>
              <a:round/>
              <a:headEnd/>
              <a:tailEnd/>
            </a:ln>
          </p:spPr>
          <p:txBody>
            <a:bodyPr/>
            <a:lstStyle/>
            <a:p>
              <a:endParaRPr lang="en-US"/>
            </a:p>
          </p:txBody>
        </p:sp>
        <p:sp>
          <p:nvSpPr>
            <p:cNvPr id="146472" name="Line 40"/>
            <p:cNvSpPr>
              <a:spLocks noChangeShapeType="1"/>
            </p:cNvSpPr>
            <p:nvPr/>
          </p:nvSpPr>
          <p:spPr bwMode="auto">
            <a:xfrm>
              <a:off x="1022" y="768"/>
              <a:ext cx="25" cy="1"/>
            </a:xfrm>
            <a:prstGeom prst="line">
              <a:avLst/>
            </a:prstGeom>
            <a:noFill/>
            <a:ln w="4763">
              <a:solidFill>
                <a:schemeClr val="bg1"/>
              </a:solidFill>
              <a:round/>
              <a:headEnd/>
              <a:tailEnd/>
            </a:ln>
          </p:spPr>
          <p:txBody>
            <a:bodyPr/>
            <a:lstStyle/>
            <a:p>
              <a:endParaRPr lang="en-US"/>
            </a:p>
          </p:txBody>
        </p:sp>
        <p:sp>
          <p:nvSpPr>
            <p:cNvPr id="146473" name="Line 41"/>
            <p:cNvSpPr>
              <a:spLocks noChangeShapeType="1"/>
            </p:cNvSpPr>
            <p:nvPr/>
          </p:nvSpPr>
          <p:spPr bwMode="auto">
            <a:xfrm>
              <a:off x="1022" y="523"/>
              <a:ext cx="25" cy="1"/>
            </a:xfrm>
            <a:prstGeom prst="line">
              <a:avLst/>
            </a:prstGeom>
            <a:noFill/>
            <a:ln w="4763">
              <a:solidFill>
                <a:schemeClr val="bg1"/>
              </a:solidFill>
              <a:round/>
              <a:headEnd/>
              <a:tailEnd/>
            </a:ln>
          </p:spPr>
          <p:txBody>
            <a:bodyPr/>
            <a:lstStyle/>
            <a:p>
              <a:endParaRPr lang="en-US"/>
            </a:p>
          </p:txBody>
        </p:sp>
        <p:sp>
          <p:nvSpPr>
            <p:cNvPr id="146474" name="Line 42"/>
            <p:cNvSpPr>
              <a:spLocks noChangeShapeType="1"/>
            </p:cNvSpPr>
            <p:nvPr/>
          </p:nvSpPr>
          <p:spPr bwMode="auto">
            <a:xfrm>
              <a:off x="1022" y="278"/>
              <a:ext cx="25" cy="1"/>
            </a:xfrm>
            <a:prstGeom prst="line">
              <a:avLst/>
            </a:prstGeom>
            <a:noFill/>
            <a:ln w="4763">
              <a:solidFill>
                <a:schemeClr val="bg1"/>
              </a:solidFill>
              <a:round/>
              <a:headEnd/>
              <a:tailEnd/>
            </a:ln>
          </p:spPr>
          <p:txBody>
            <a:bodyPr/>
            <a:lstStyle/>
            <a:p>
              <a:endParaRPr lang="en-US"/>
            </a:p>
          </p:txBody>
        </p:sp>
        <p:sp>
          <p:nvSpPr>
            <p:cNvPr id="146475" name="Rectangle 43"/>
            <p:cNvSpPr>
              <a:spLocks noChangeArrowheads="1"/>
            </p:cNvSpPr>
            <p:nvPr/>
          </p:nvSpPr>
          <p:spPr bwMode="auto">
            <a:xfrm>
              <a:off x="892" y="1390"/>
              <a:ext cx="71" cy="165"/>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0</a:t>
              </a:r>
            </a:p>
          </p:txBody>
        </p:sp>
        <p:sp>
          <p:nvSpPr>
            <p:cNvPr id="146476" name="Rectangle 44"/>
            <p:cNvSpPr>
              <a:spLocks noChangeArrowheads="1"/>
            </p:cNvSpPr>
            <p:nvPr/>
          </p:nvSpPr>
          <p:spPr bwMode="auto">
            <a:xfrm>
              <a:off x="892" y="1144"/>
              <a:ext cx="71" cy="165"/>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1</a:t>
              </a:r>
            </a:p>
          </p:txBody>
        </p:sp>
        <p:sp>
          <p:nvSpPr>
            <p:cNvPr id="146477" name="Rectangle 45"/>
            <p:cNvSpPr>
              <a:spLocks noChangeArrowheads="1"/>
            </p:cNvSpPr>
            <p:nvPr/>
          </p:nvSpPr>
          <p:spPr bwMode="auto">
            <a:xfrm>
              <a:off x="892" y="899"/>
              <a:ext cx="71" cy="165"/>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2</a:t>
              </a:r>
            </a:p>
          </p:txBody>
        </p:sp>
        <p:sp>
          <p:nvSpPr>
            <p:cNvPr id="146478" name="Rectangle 46"/>
            <p:cNvSpPr>
              <a:spLocks noChangeArrowheads="1"/>
            </p:cNvSpPr>
            <p:nvPr/>
          </p:nvSpPr>
          <p:spPr bwMode="auto">
            <a:xfrm>
              <a:off x="892" y="655"/>
              <a:ext cx="71" cy="166"/>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3</a:t>
              </a:r>
            </a:p>
          </p:txBody>
        </p:sp>
        <p:sp>
          <p:nvSpPr>
            <p:cNvPr id="146479" name="Rectangle 47"/>
            <p:cNvSpPr>
              <a:spLocks noChangeArrowheads="1"/>
            </p:cNvSpPr>
            <p:nvPr/>
          </p:nvSpPr>
          <p:spPr bwMode="auto">
            <a:xfrm>
              <a:off x="892" y="409"/>
              <a:ext cx="71" cy="166"/>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4</a:t>
              </a:r>
            </a:p>
          </p:txBody>
        </p:sp>
        <p:sp>
          <p:nvSpPr>
            <p:cNvPr id="146480" name="Rectangle 48"/>
            <p:cNvSpPr>
              <a:spLocks noChangeArrowheads="1"/>
            </p:cNvSpPr>
            <p:nvPr/>
          </p:nvSpPr>
          <p:spPr bwMode="auto">
            <a:xfrm>
              <a:off x="892" y="166"/>
              <a:ext cx="71" cy="166"/>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5</a:t>
              </a:r>
            </a:p>
          </p:txBody>
        </p:sp>
        <p:sp>
          <p:nvSpPr>
            <p:cNvPr id="146481" name="Line 49"/>
            <p:cNvSpPr>
              <a:spLocks noChangeShapeType="1"/>
            </p:cNvSpPr>
            <p:nvPr/>
          </p:nvSpPr>
          <p:spPr bwMode="auto">
            <a:xfrm>
              <a:off x="1204" y="1500"/>
              <a:ext cx="1" cy="1"/>
            </a:xfrm>
            <a:prstGeom prst="line">
              <a:avLst/>
            </a:prstGeom>
            <a:noFill/>
            <a:ln w="4763">
              <a:solidFill>
                <a:schemeClr val="bg1"/>
              </a:solidFill>
              <a:round/>
              <a:headEnd/>
              <a:tailEnd/>
            </a:ln>
          </p:spPr>
          <p:txBody>
            <a:bodyPr/>
            <a:lstStyle/>
            <a:p>
              <a:endParaRPr lang="en-US"/>
            </a:p>
          </p:txBody>
        </p:sp>
        <p:sp>
          <p:nvSpPr>
            <p:cNvPr id="146482" name="Line 50"/>
            <p:cNvSpPr>
              <a:spLocks noChangeShapeType="1"/>
            </p:cNvSpPr>
            <p:nvPr/>
          </p:nvSpPr>
          <p:spPr bwMode="auto">
            <a:xfrm>
              <a:off x="1180" y="1500"/>
              <a:ext cx="49" cy="1"/>
            </a:xfrm>
            <a:prstGeom prst="line">
              <a:avLst/>
            </a:prstGeom>
            <a:noFill/>
            <a:ln w="4763">
              <a:solidFill>
                <a:schemeClr val="bg1"/>
              </a:solidFill>
              <a:round/>
              <a:headEnd/>
              <a:tailEnd/>
            </a:ln>
          </p:spPr>
          <p:txBody>
            <a:bodyPr/>
            <a:lstStyle/>
            <a:p>
              <a:endParaRPr lang="en-US"/>
            </a:p>
          </p:txBody>
        </p:sp>
        <p:sp>
          <p:nvSpPr>
            <p:cNvPr id="146483" name="Line 51"/>
            <p:cNvSpPr>
              <a:spLocks noChangeShapeType="1"/>
            </p:cNvSpPr>
            <p:nvPr/>
          </p:nvSpPr>
          <p:spPr bwMode="auto">
            <a:xfrm flipV="1">
              <a:off x="1362" y="1500"/>
              <a:ext cx="1" cy="1"/>
            </a:xfrm>
            <a:prstGeom prst="line">
              <a:avLst/>
            </a:prstGeom>
            <a:noFill/>
            <a:ln w="4763">
              <a:solidFill>
                <a:schemeClr val="bg1"/>
              </a:solidFill>
              <a:round/>
              <a:headEnd/>
              <a:tailEnd/>
            </a:ln>
          </p:spPr>
          <p:txBody>
            <a:bodyPr/>
            <a:lstStyle/>
            <a:p>
              <a:endParaRPr lang="en-US"/>
            </a:p>
          </p:txBody>
        </p:sp>
        <p:sp>
          <p:nvSpPr>
            <p:cNvPr id="146484" name="Line 52"/>
            <p:cNvSpPr>
              <a:spLocks noChangeShapeType="1"/>
            </p:cNvSpPr>
            <p:nvPr/>
          </p:nvSpPr>
          <p:spPr bwMode="auto">
            <a:xfrm>
              <a:off x="1338" y="1500"/>
              <a:ext cx="49" cy="1"/>
            </a:xfrm>
            <a:prstGeom prst="line">
              <a:avLst/>
            </a:prstGeom>
            <a:noFill/>
            <a:ln w="4763">
              <a:solidFill>
                <a:schemeClr val="bg1"/>
              </a:solidFill>
              <a:round/>
              <a:headEnd/>
              <a:tailEnd/>
            </a:ln>
          </p:spPr>
          <p:txBody>
            <a:bodyPr/>
            <a:lstStyle/>
            <a:p>
              <a:endParaRPr lang="en-US"/>
            </a:p>
          </p:txBody>
        </p:sp>
        <p:sp>
          <p:nvSpPr>
            <p:cNvPr id="146485" name="Rectangle 53"/>
            <p:cNvSpPr>
              <a:spLocks noChangeArrowheads="1"/>
            </p:cNvSpPr>
            <p:nvPr/>
          </p:nvSpPr>
          <p:spPr bwMode="auto">
            <a:xfrm>
              <a:off x="1473" y="1486"/>
              <a:ext cx="95" cy="14"/>
            </a:xfrm>
            <a:prstGeom prst="rect">
              <a:avLst/>
            </a:prstGeom>
            <a:solidFill>
              <a:srgbClr val="FFCC00"/>
            </a:solidFill>
            <a:ln w="9525">
              <a:solidFill>
                <a:srgbClr val="FFCC00"/>
              </a:solidFill>
              <a:miter lim="800000"/>
              <a:headEnd/>
              <a:tailEnd/>
            </a:ln>
          </p:spPr>
          <p:txBody>
            <a:bodyPr/>
            <a:lstStyle/>
            <a:p>
              <a:endParaRPr lang="en-US"/>
            </a:p>
          </p:txBody>
        </p:sp>
        <p:sp>
          <p:nvSpPr>
            <p:cNvPr id="146486" name="Line 54"/>
            <p:cNvSpPr>
              <a:spLocks noChangeShapeType="1"/>
            </p:cNvSpPr>
            <p:nvPr/>
          </p:nvSpPr>
          <p:spPr bwMode="auto">
            <a:xfrm flipV="1">
              <a:off x="1520" y="1483"/>
              <a:ext cx="1" cy="3"/>
            </a:xfrm>
            <a:prstGeom prst="line">
              <a:avLst/>
            </a:prstGeom>
            <a:noFill/>
            <a:ln w="4763">
              <a:solidFill>
                <a:schemeClr val="bg1"/>
              </a:solidFill>
              <a:round/>
              <a:headEnd/>
              <a:tailEnd/>
            </a:ln>
          </p:spPr>
          <p:txBody>
            <a:bodyPr/>
            <a:lstStyle/>
            <a:p>
              <a:endParaRPr lang="en-US"/>
            </a:p>
          </p:txBody>
        </p:sp>
        <p:sp>
          <p:nvSpPr>
            <p:cNvPr id="146487" name="Line 55"/>
            <p:cNvSpPr>
              <a:spLocks noChangeShapeType="1"/>
            </p:cNvSpPr>
            <p:nvPr/>
          </p:nvSpPr>
          <p:spPr bwMode="auto">
            <a:xfrm>
              <a:off x="1495" y="1483"/>
              <a:ext cx="50" cy="1"/>
            </a:xfrm>
            <a:prstGeom prst="line">
              <a:avLst/>
            </a:prstGeom>
            <a:noFill/>
            <a:ln w="4763">
              <a:solidFill>
                <a:schemeClr val="bg1"/>
              </a:solidFill>
              <a:round/>
              <a:headEnd/>
              <a:tailEnd/>
            </a:ln>
          </p:spPr>
          <p:txBody>
            <a:bodyPr/>
            <a:lstStyle/>
            <a:p>
              <a:endParaRPr lang="en-US"/>
            </a:p>
          </p:txBody>
        </p:sp>
        <p:sp>
          <p:nvSpPr>
            <p:cNvPr id="146488" name="Rectangle 56"/>
            <p:cNvSpPr>
              <a:spLocks noChangeArrowheads="1"/>
            </p:cNvSpPr>
            <p:nvPr/>
          </p:nvSpPr>
          <p:spPr bwMode="auto">
            <a:xfrm>
              <a:off x="1631" y="1477"/>
              <a:ext cx="94" cy="23"/>
            </a:xfrm>
            <a:prstGeom prst="rect">
              <a:avLst/>
            </a:prstGeom>
            <a:solidFill>
              <a:srgbClr val="FFCC00"/>
            </a:solidFill>
            <a:ln w="9525">
              <a:solidFill>
                <a:srgbClr val="FFCC00"/>
              </a:solidFill>
              <a:miter lim="800000"/>
              <a:headEnd/>
              <a:tailEnd/>
            </a:ln>
          </p:spPr>
          <p:txBody>
            <a:bodyPr/>
            <a:lstStyle/>
            <a:p>
              <a:endParaRPr lang="en-US"/>
            </a:p>
          </p:txBody>
        </p:sp>
        <p:sp>
          <p:nvSpPr>
            <p:cNvPr id="146489" name="Line 57"/>
            <p:cNvSpPr>
              <a:spLocks noChangeShapeType="1"/>
            </p:cNvSpPr>
            <p:nvPr/>
          </p:nvSpPr>
          <p:spPr bwMode="auto">
            <a:xfrm flipV="1">
              <a:off x="1678" y="1466"/>
              <a:ext cx="1" cy="11"/>
            </a:xfrm>
            <a:prstGeom prst="line">
              <a:avLst/>
            </a:prstGeom>
            <a:noFill/>
            <a:ln w="4763">
              <a:solidFill>
                <a:schemeClr val="bg1"/>
              </a:solidFill>
              <a:round/>
              <a:headEnd/>
              <a:tailEnd/>
            </a:ln>
          </p:spPr>
          <p:txBody>
            <a:bodyPr/>
            <a:lstStyle/>
            <a:p>
              <a:endParaRPr lang="en-US"/>
            </a:p>
          </p:txBody>
        </p:sp>
        <p:sp>
          <p:nvSpPr>
            <p:cNvPr id="146490" name="Line 58"/>
            <p:cNvSpPr>
              <a:spLocks noChangeShapeType="1"/>
            </p:cNvSpPr>
            <p:nvPr/>
          </p:nvSpPr>
          <p:spPr bwMode="auto">
            <a:xfrm>
              <a:off x="1653" y="1466"/>
              <a:ext cx="50" cy="1"/>
            </a:xfrm>
            <a:prstGeom prst="line">
              <a:avLst/>
            </a:prstGeom>
            <a:noFill/>
            <a:ln w="4763">
              <a:solidFill>
                <a:schemeClr val="bg1"/>
              </a:solidFill>
              <a:round/>
              <a:headEnd/>
              <a:tailEnd/>
            </a:ln>
          </p:spPr>
          <p:txBody>
            <a:bodyPr/>
            <a:lstStyle/>
            <a:p>
              <a:endParaRPr lang="en-US"/>
            </a:p>
          </p:txBody>
        </p:sp>
        <p:sp>
          <p:nvSpPr>
            <p:cNvPr id="146491" name="Rectangle 59"/>
            <p:cNvSpPr>
              <a:spLocks noChangeArrowheads="1"/>
            </p:cNvSpPr>
            <p:nvPr/>
          </p:nvSpPr>
          <p:spPr bwMode="auto">
            <a:xfrm>
              <a:off x="1789" y="1483"/>
              <a:ext cx="94" cy="17"/>
            </a:xfrm>
            <a:prstGeom prst="rect">
              <a:avLst/>
            </a:prstGeom>
            <a:solidFill>
              <a:srgbClr val="FFCC00"/>
            </a:solidFill>
            <a:ln w="9525">
              <a:solidFill>
                <a:srgbClr val="FFCC00"/>
              </a:solidFill>
              <a:miter lim="800000"/>
              <a:headEnd/>
              <a:tailEnd/>
            </a:ln>
          </p:spPr>
          <p:txBody>
            <a:bodyPr/>
            <a:lstStyle/>
            <a:p>
              <a:endParaRPr lang="en-US"/>
            </a:p>
          </p:txBody>
        </p:sp>
        <p:sp>
          <p:nvSpPr>
            <p:cNvPr id="146492" name="Line 60"/>
            <p:cNvSpPr>
              <a:spLocks noChangeShapeType="1"/>
            </p:cNvSpPr>
            <p:nvPr/>
          </p:nvSpPr>
          <p:spPr bwMode="auto">
            <a:xfrm flipV="1">
              <a:off x="1836" y="1472"/>
              <a:ext cx="1" cy="11"/>
            </a:xfrm>
            <a:prstGeom prst="line">
              <a:avLst/>
            </a:prstGeom>
            <a:noFill/>
            <a:ln w="4763">
              <a:solidFill>
                <a:schemeClr val="bg1"/>
              </a:solidFill>
              <a:round/>
              <a:headEnd/>
              <a:tailEnd/>
            </a:ln>
          </p:spPr>
          <p:txBody>
            <a:bodyPr/>
            <a:lstStyle/>
            <a:p>
              <a:endParaRPr lang="en-US"/>
            </a:p>
          </p:txBody>
        </p:sp>
        <p:sp>
          <p:nvSpPr>
            <p:cNvPr id="146493" name="Line 61"/>
            <p:cNvSpPr>
              <a:spLocks noChangeShapeType="1"/>
            </p:cNvSpPr>
            <p:nvPr/>
          </p:nvSpPr>
          <p:spPr bwMode="auto">
            <a:xfrm>
              <a:off x="1811" y="1472"/>
              <a:ext cx="50" cy="1"/>
            </a:xfrm>
            <a:prstGeom prst="line">
              <a:avLst/>
            </a:prstGeom>
            <a:noFill/>
            <a:ln w="4763">
              <a:solidFill>
                <a:schemeClr val="bg1"/>
              </a:solidFill>
              <a:round/>
              <a:headEnd/>
              <a:tailEnd/>
            </a:ln>
          </p:spPr>
          <p:txBody>
            <a:bodyPr/>
            <a:lstStyle/>
            <a:p>
              <a:endParaRPr lang="en-US"/>
            </a:p>
          </p:txBody>
        </p:sp>
        <p:sp>
          <p:nvSpPr>
            <p:cNvPr id="146494" name="Line 62"/>
            <p:cNvSpPr>
              <a:spLocks noChangeShapeType="1"/>
            </p:cNvSpPr>
            <p:nvPr/>
          </p:nvSpPr>
          <p:spPr bwMode="auto">
            <a:xfrm>
              <a:off x="1993" y="1500"/>
              <a:ext cx="1" cy="1"/>
            </a:xfrm>
            <a:prstGeom prst="line">
              <a:avLst/>
            </a:prstGeom>
            <a:noFill/>
            <a:ln w="4763">
              <a:solidFill>
                <a:schemeClr val="bg1"/>
              </a:solidFill>
              <a:round/>
              <a:headEnd/>
              <a:tailEnd/>
            </a:ln>
          </p:spPr>
          <p:txBody>
            <a:bodyPr/>
            <a:lstStyle/>
            <a:p>
              <a:endParaRPr lang="en-US"/>
            </a:p>
          </p:txBody>
        </p:sp>
        <p:sp>
          <p:nvSpPr>
            <p:cNvPr id="146495" name="Line 63"/>
            <p:cNvSpPr>
              <a:spLocks noChangeShapeType="1"/>
            </p:cNvSpPr>
            <p:nvPr/>
          </p:nvSpPr>
          <p:spPr bwMode="auto">
            <a:xfrm>
              <a:off x="1969" y="1500"/>
              <a:ext cx="50" cy="1"/>
            </a:xfrm>
            <a:prstGeom prst="line">
              <a:avLst/>
            </a:prstGeom>
            <a:noFill/>
            <a:ln w="4763">
              <a:solidFill>
                <a:schemeClr val="bg1"/>
              </a:solidFill>
              <a:round/>
              <a:headEnd/>
              <a:tailEnd/>
            </a:ln>
          </p:spPr>
          <p:txBody>
            <a:bodyPr/>
            <a:lstStyle/>
            <a:p>
              <a:endParaRPr lang="en-US"/>
            </a:p>
          </p:txBody>
        </p:sp>
        <p:sp>
          <p:nvSpPr>
            <p:cNvPr id="146496" name="Line 64"/>
            <p:cNvSpPr>
              <a:spLocks noChangeShapeType="1"/>
            </p:cNvSpPr>
            <p:nvPr/>
          </p:nvSpPr>
          <p:spPr bwMode="auto">
            <a:xfrm>
              <a:off x="2152" y="1501"/>
              <a:ext cx="1" cy="1"/>
            </a:xfrm>
            <a:prstGeom prst="line">
              <a:avLst/>
            </a:prstGeom>
            <a:noFill/>
            <a:ln w="4763">
              <a:solidFill>
                <a:schemeClr val="bg1"/>
              </a:solidFill>
              <a:round/>
              <a:headEnd/>
              <a:tailEnd/>
            </a:ln>
          </p:spPr>
          <p:txBody>
            <a:bodyPr/>
            <a:lstStyle/>
            <a:p>
              <a:endParaRPr lang="en-US"/>
            </a:p>
          </p:txBody>
        </p:sp>
        <p:sp>
          <p:nvSpPr>
            <p:cNvPr id="146497" name="Line 65"/>
            <p:cNvSpPr>
              <a:spLocks noChangeShapeType="1"/>
            </p:cNvSpPr>
            <p:nvPr/>
          </p:nvSpPr>
          <p:spPr bwMode="auto">
            <a:xfrm>
              <a:off x="2127" y="1501"/>
              <a:ext cx="50" cy="1"/>
            </a:xfrm>
            <a:prstGeom prst="line">
              <a:avLst/>
            </a:prstGeom>
            <a:noFill/>
            <a:ln w="4763">
              <a:solidFill>
                <a:schemeClr val="bg1"/>
              </a:solidFill>
              <a:round/>
              <a:headEnd/>
              <a:tailEnd/>
            </a:ln>
          </p:spPr>
          <p:txBody>
            <a:bodyPr/>
            <a:lstStyle/>
            <a:p>
              <a:endParaRPr lang="en-US"/>
            </a:p>
          </p:txBody>
        </p:sp>
        <p:sp>
          <p:nvSpPr>
            <p:cNvPr id="146498" name="Rectangle 66"/>
            <p:cNvSpPr>
              <a:spLocks noChangeArrowheads="1"/>
            </p:cNvSpPr>
            <p:nvPr/>
          </p:nvSpPr>
          <p:spPr bwMode="auto">
            <a:xfrm>
              <a:off x="2262" y="1202"/>
              <a:ext cx="95" cy="298"/>
            </a:xfrm>
            <a:prstGeom prst="rect">
              <a:avLst/>
            </a:prstGeom>
            <a:solidFill>
              <a:srgbClr val="FFCC00"/>
            </a:solidFill>
            <a:ln w="9525">
              <a:solidFill>
                <a:srgbClr val="FFCC00"/>
              </a:solidFill>
              <a:miter lim="800000"/>
              <a:headEnd/>
              <a:tailEnd/>
            </a:ln>
          </p:spPr>
          <p:txBody>
            <a:bodyPr/>
            <a:lstStyle/>
            <a:p>
              <a:endParaRPr lang="en-US"/>
            </a:p>
          </p:txBody>
        </p:sp>
        <p:sp>
          <p:nvSpPr>
            <p:cNvPr id="146499" name="Line 67"/>
            <p:cNvSpPr>
              <a:spLocks noChangeShapeType="1"/>
            </p:cNvSpPr>
            <p:nvPr/>
          </p:nvSpPr>
          <p:spPr bwMode="auto">
            <a:xfrm flipV="1">
              <a:off x="2310" y="1070"/>
              <a:ext cx="1" cy="132"/>
            </a:xfrm>
            <a:prstGeom prst="line">
              <a:avLst/>
            </a:prstGeom>
            <a:noFill/>
            <a:ln w="4763">
              <a:solidFill>
                <a:schemeClr val="bg1"/>
              </a:solidFill>
              <a:round/>
              <a:headEnd/>
              <a:tailEnd/>
            </a:ln>
          </p:spPr>
          <p:txBody>
            <a:bodyPr/>
            <a:lstStyle/>
            <a:p>
              <a:endParaRPr lang="en-US"/>
            </a:p>
          </p:txBody>
        </p:sp>
        <p:sp>
          <p:nvSpPr>
            <p:cNvPr id="146500" name="Line 68"/>
            <p:cNvSpPr>
              <a:spLocks noChangeShapeType="1"/>
            </p:cNvSpPr>
            <p:nvPr/>
          </p:nvSpPr>
          <p:spPr bwMode="auto">
            <a:xfrm>
              <a:off x="2285" y="1070"/>
              <a:ext cx="50" cy="1"/>
            </a:xfrm>
            <a:prstGeom prst="line">
              <a:avLst/>
            </a:prstGeom>
            <a:noFill/>
            <a:ln w="4763">
              <a:solidFill>
                <a:schemeClr val="bg1"/>
              </a:solidFill>
              <a:round/>
              <a:headEnd/>
              <a:tailEnd/>
            </a:ln>
          </p:spPr>
          <p:txBody>
            <a:bodyPr/>
            <a:lstStyle/>
            <a:p>
              <a:endParaRPr lang="en-US"/>
            </a:p>
          </p:txBody>
        </p:sp>
        <p:sp>
          <p:nvSpPr>
            <p:cNvPr id="146501" name="Rectangle 69"/>
            <p:cNvSpPr>
              <a:spLocks noChangeArrowheads="1"/>
            </p:cNvSpPr>
            <p:nvPr/>
          </p:nvSpPr>
          <p:spPr bwMode="auto">
            <a:xfrm>
              <a:off x="2420" y="1496"/>
              <a:ext cx="95" cy="4"/>
            </a:xfrm>
            <a:prstGeom prst="rect">
              <a:avLst/>
            </a:prstGeom>
            <a:solidFill>
              <a:srgbClr val="0000FF"/>
            </a:solidFill>
            <a:ln w="9525">
              <a:solidFill>
                <a:srgbClr val="FFCC00"/>
              </a:solidFill>
              <a:miter lim="800000"/>
              <a:headEnd/>
              <a:tailEnd/>
            </a:ln>
          </p:spPr>
          <p:txBody>
            <a:bodyPr/>
            <a:lstStyle/>
            <a:p>
              <a:endParaRPr lang="en-US"/>
            </a:p>
          </p:txBody>
        </p:sp>
        <p:sp>
          <p:nvSpPr>
            <p:cNvPr id="146502" name="Line 70"/>
            <p:cNvSpPr>
              <a:spLocks noChangeShapeType="1"/>
            </p:cNvSpPr>
            <p:nvPr/>
          </p:nvSpPr>
          <p:spPr bwMode="auto">
            <a:xfrm flipV="1">
              <a:off x="2467" y="1494"/>
              <a:ext cx="1" cy="2"/>
            </a:xfrm>
            <a:prstGeom prst="line">
              <a:avLst/>
            </a:prstGeom>
            <a:noFill/>
            <a:ln w="4763">
              <a:solidFill>
                <a:schemeClr val="bg1"/>
              </a:solidFill>
              <a:round/>
              <a:headEnd/>
              <a:tailEnd/>
            </a:ln>
          </p:spPr>
          <p:txBody>
            <a:bodyPr/>
            <a:lstStyle/>
            <a:p>
              <a:endParaRPr lang="en-US"/>
            </a:p>
          </p:txBody>
        </p:sp>
        <p:sp>
          <p:nvSpPr>
            <p:cNvPr id="146503" name="Line 71"/>
            <p:cNvSpPr>
              <a:spLocks noChangeShapeType="1"/>
            </p:cNvSpPr>
            <p:nvPr/>
          </p:nvSpPr>
          <p:spPr bwMode="auto">
            <a:xfrm>
              <a:off x="2443" y="1494"/>
              <a:ext cx="49" cy="1"/>
            </a:xfrm>
            <a:prstGeom prst="line">
              <a:avLst/>
            </a:prstGeom>
            <a:noFill/>
            <a:ln w="4763">
              <a:solidFill>
                <a:schemeClr val="bg1"/>
              </a:solidFill>
              <a:round/>
              <a:headEnd/>
              <a:tailEnd/>
            </a:ln>
          </p:spPr>
          <p:txBody>
            <a:bodyPr/>
            <a:lstStyle/>
            <a:p>
              <a:endParaRPr lang="en-US"/>
            </a:p>
          </p:txBody>
        </p:sp>
        <p:sp>
          <p:nvSpPr>
            <p:cNvPr id="146504" name="Rectangle 72"/>
            <p:cNvSpPr>
              <a:spLocks noChangeArrowheads="1"/>
            </p:cNvSpPr>
            <p:nvPr/>
          </p:nvSpPr>
          <p:spPr bwMode="auto">
            <a:xfrm>
              <a:off x="2578" y="1360"/>
              <a:ext cx="94" cy="140"/>
            </a:xfrm>
            <a:prstGeom prst="rect">
              <a:avLst/>
            </a:prstGeom>
            <a:solidFill>
              <a:srgbClr val="FFCC00"/>
            </a:solidFill>
            <a:ln w="9525">
              <a:solidFill>
                <a:srgbClr val="FFCC00"/>
              </a:solidFill>
              <a:miter lim="800000"/>
              <a:headEnd/>
              <a:tailEnd/>
            </a:ln>
          </p:spPr>
          <p:txBody>
            <a:bodyPr/>
            <a:lstStyle/>
            <a:p>
              <a:endParaRPr lang="en-US"/>
            </a:p>
          </p:txBody>
        </p:sp>
        <p:sp>
          <p:nvSpPr>
            <p:cNvPr id="146505" name="Line 73"/>
            <p:cNvSpPr>
              <a:spLocks noChangeShapeType="1"/>
            </p:cNvSpPr>
            <p:nvPr/>
          </p:nvSpPr>
          <p:spPr bwMode="auto">
            <a:xfrm flipV="1">
              <a:off x="2625" y="1226"/>
              <a:ext cx="1" cy="134"/>
            </a:xfrm>
            <a:prstGeom prst="line">
              <a:avLst/>
            </a:prstGeom>
            <a:noFill/>
            <a:ln w="4763">
              <a:solidFill>
                <a:schemeClr val="bg1"/>
              </a:solidFill>
              <a:round/>
              <a:headEnd/>
              <a:tailEnd/>
            </a:ln>
          </p:spPr>
          <p:txBody>
            <a:bodyPr/>
            <a:lstStyle/>
            <a:p>
              <a:endParaRPr lang="en-US"/>
            </a:p>
          </p:txBody>
        </p:sp>
        <p:sp>
          <p:nvSpPr>
            <p:cNvPr id="146506" name="Line 74"/>
            <p:cNvSpPr>
              <a:spLocks noChangeShapeType="1"/>
            </p:cNvSpPr>
            <p:nvPr/>
          </p:nvSpPr>
          <p:spPr bwMode="auto">
            <a:xfrm>
              <a:off x="2601" y="1226"/>
              <a:ext cx="49" cy="1"/>
            </a:xfrm>
            <a:prstGeom prst="line">
              <a:avLst/>
            </a:prstGeom>
            <a:noFill/>
            <a:ln w="4763">
              <a:solidFill>
                <a:schemeClr val="bg1"/>
              </a:solidFill>
              <a:round/>
              <a:headEnd/>
              <a:tailEnd/>
            </a:ln>
          </p:spPr>
          <p:txBody>
            <a:bodyPr/>
            <a:lstStyle/>
            <a:p>
              <a:endParaRPr lang="en-US"/>
            </a:p>
          </p:txBody>
        </p:sp>
        <p:sp>
          <p:nvSpPr>
            <p:cNvPr id="146507" name="Rectangle 75"/>
            <p:cNvSpPr>
              <a:spLocks noChangeArrowheads="1"/>
            </p:cNvSpPr>
            <p:nvPr/>
          </p:nvSpPr>
          <p:spPr bwMode="auto">
            <a:xfrm>
              <a:off x="2736" y="1491"/>
              <a:ext cx="95" cy="9"/>
            </a:xfrm>
            <a:prstGeom prst="rect">
              <a:avLst/>
            </a:prstGeom>
            <a:solidFill>
              <a:srgbClr val="FFCC00"/>
            </a:solidFill>
            <a:ln w="9525">
              <a:solidFill>
                <a:srgbClr val="FFCC00"/>
              </a:solidFill>
              <a:miter lim="800000"/>
              <a:headEnd/>
              <a:tailEnd/>
            </a:ln>
          </p:spPr>
          <p:txBody>
            <a:bodyPr/>
            <a:lstStyle/>
            <a:p>
              <a:endParaRPr lang="en-US"/>
            </a:p>
          </p:txBody>
        </p:sp>
        <p:sp>
          <p:nvSpPr>
            <p:cNvPr id="146508" name="Line 76"/>
            <p:cNvSpPr>
              <a:spLocks noChangeShapeType="1"/>
            </p:cNvSpPr>
            <p:nvPr/>
          </p:nvSpPr>
          <p:spPr bwMode="auto">
            <a:xfrm flipV="1">
              <a:off x="2783" y="1484"/>
              <a:ext cx="1" cy="7"/>
            </a:xfrm>
            <a:prstGeom prst="line">
              <a:avLst/>
            </a:prstGeom>
            <a:noFill/>
            <a:ln w="4763">
              <a:solidFill>
                <a:schemeClr val="bg1"/>
              </a:solidFill>
              <a:round/>
              <a:headEnd/>
              <a:tailEnd/>
            </a:ln>
          </p:spPr>
          <p:txBody>
            <a:bodyPr/>
            <a:lstStyle/>
            <a:p>
              <a:endParaRPr lang="en-US"/>
            </a:p>
          </p:txBody>
        </p:sp>
        <p:sp>
          <p:nvSpPr>
            <p:cNvPr id="146509" name="Line 77"/>
            <p:cNvSpPr>
              <a:spLocks noChangeShapeType="1"/>
            </p:cNvSpPr>
            <p:nvPr/>
          </p:nvSpPr>
          <p:spPr bwMode="auto">
            <a:xfrm>
              <a:off x="2759" y="1484"/>
              <a:ext cx="49" cy="1"/>
            </a:xfrm>
            <a:prstGeom prst="line">
              <a:avLst/>
            </a:prstGeom>
            <a:noFill/>
            <a:ln w="4763">
              <a:solidFill>
                <a:schemeClr val="bg1"/>
              </a:solidFill>
              <a:round/>
              <a:headEnd/>
              <a:tailEnd/>
            </a:ln>
          </p:spPr>
          <p:txBody>
            <a:bodyPr/>
            <a:lstStyle/>
            <a:p>
              <a:endParaRPr lang="en-US"/>
            </a:p>
          </p:txBody>
        </p:sp>
        <p:sp>
          <p:nvSpPr>
            <p:cNvPr id="146510" name="Rectangle 78"/>
            <p:cNvSpPr>
              <a:spLocks noChangeArrowheads="1"/>
            </p:cNvSpPr>
            <p:nvPr/>
          </p:nvSpPr>
          <p:spPr bwMode="auto">
            <a:xfrm>
              <a:off x="2894" y="1477"/>
              <a:ext cx="95" cy="23"/>
            </a:xfrm>
            <a:prstGeom prst="rect">
              <a:avLst/>
            </a:prstGeom>
            <a:solidFill>
              <a:srgbClr val="FFCC00"/>
            </a:solidFill>
            <a:ln w="9525">
              <a:solidFill>
                <a:srgbClr val="FFCC00"/>
              </a:solidFill>
              <a:miter lim="800000"/>
              <a:headEnd/>
              <a:tailEnd/>
            </a:ln>
          </p:spPr>
          <p:txBody>
            <a:bodyPr/>
            <a:lstStyle/>
            <a:p>
              <a:endParaRPr lang="en-US"/>
            </a:p>
          </p:txBody>
        </p:sp>
        <p:sp>
          <p:nvSpPr>
            <p:cNvPr id="146511" name="Line 79"/>
            <p:cNvSpPr>
              <a:spLocks noChangeShapeType="1"/>
            </p:cNvSpPr>
            <p:nvPr/>
          </p:nvSpPr>
          <p:spPr bwMode="auto">
            <a:xfrm flipV="1">
              <a:off x="2941" y="1466"/>
              <a:ext cx="1" cy="11"/>
            </a:xfrm>
            <a:prstGeom prst="line">
              <a:avLst/>
            </a:prstGeom>
            <a:noFill/>
            <a:ln w="4763">
              <a:solidFill>
                <a:schemeClr val="bg1"/>
              </a:solidFill>
              <a:round/>
              <a:headEnd/>
              <a:tailEnd/>
            </a:ln>
          </p:spPr>
          <p:txBody>
            <a:bodyPr/>
            <a:lstStyle/>
            <a:p>
              <a:endParaRPr lang="en-US"/>
            </a:p>
          </p:txBody>
        </p:sp>
        <p:sp>
          <p:nvSpPr>
            <p:cNvPr id="146512" name="Line 80"/>
            <p:cNvSpPr>
              <a:spLocks noChangeShapeType="1"/>
            </p:cNvSpPr>
            <p:nvPr/>
          </p:nvSpPr>
          <p:spPr bwMode="auto">
            <a:xfrm>
              <a:off x="2916" y="1466"/>
              <a:ext cx="50" cy="1"/>
            </a:xfrm>
            <a:prstGeom prst="line">
              <a:avLst/>
            </a:prstGeom>
            <a:noFill/>
            <a:ln w="4763">
              <a:solidFill>
                <a:schemeClr val="bg1"/>
              </a:solidFill>
              <a:round/>
              <a:headEnd/>
              <a:tailEnd/>
            </a:ln>
          </p:spPr>
          <p:txBody>
            <a:bodyPr/>
            <a:lstStyle/>
            <a:p>
              <a:endParaRPr lang="en-US"/>
            </a:p>
          </p:txBody>
        </p:sp>
        <p:sp>
          <p:nvSpPr>
            <p:cNvPr id="146513" name="Rectangle 81"/>
            <p:cNvSpPr>
              <a:spLocks noChangeArrowheads="1"/>
            </p:cNvSpPr>
            <p:nvPr/>
          </p:nvSpPr>
          <p:spPr bwMode="auto">
            <a:xfrm>
              <a:off x="3052" y="1500"/>
              <a:ext cx="95" cy="0"/>
            </a:xfrm>
            <a:prstGeom prst="rect">
              <a:avLst/>
            </a:prstGeom>
            <a:noFill/>
            <a:ln w="4763">
              <a:solidFill>
                <a:schemeClr val="bg1"/>
              </a:solidFill>
              <a:miter lim="800000"/>
              <a:headEnd/>
              <a:tailEnd/>
            </a:ln>
          </p:spPr>
          <p:txBody>
            <a:bodyPr/>
            <a:lstStyle/>
            <a:p>
              <a:endParaRPr lang="en-US"/>
            </a:p>
          </p:txBody>
        </p:sp>
        <p:sp>
          <p:nvSpPr>
            <p:cNvPr id="146514" name="Line 82"/>
            <p:cNvSpPr>
              <a:spLocks noChangeShapeType="1"/>
            </p:cNvSpPr>
            <p:nvPr/>
          </p:nvSpPr>
          <p:spPr bwMode="auto">
            <a:xfrm flipV="1">
              <a:off x="3099" y="1498"/>
              <a:ext cx="1" cy="1"/>
            </a:xfrm>
            <a:prstGeom prst="line">
              <a:avLst/>
            </a:prstGeom>
            <a:noFill/>
            <a:ln w="4763">
              <a:solidFill>
                <a:schemeClr val="bg1"/>
              </a:solidFill>
              <a:round/>
              <a:headEnd/>
              <a:tailEnd/>
            </a:ln>
          </p:spPr>
          <p:txBody>
            <a:bodyPr/>
            <a:lstStyle/>
            <a:p>
              <a:endParaRPr lang="en-US"/>
            </a:p>
          </p:txBody>
        </p:sp>
        <p:sp>
          <p:nvSpPr>
            <p:cNvPr id="146515" name="Line 83"/>
            <p:cNvSpPr>
              <a:spLocks noChangeShapeType="1"/>
            </p:cNvSpPr>
            <p:nvPr/>
          </p:nvSpPr>
          <p:spPr bwMode="auto">
            <a:xfrm>
              <a:off x="3074" y="1498"/>
              <a:ext cx="50" cy="1"/>
            </a:xfrm>
            <a:prstGeom prst="line">
              <a:avLst/>
            </a:prstGeom>
            <a:noFill/>
            <a:ln w="4763">
              <a:solidFill>
                <a:schemeClr val="bg1"/>
              </a:solidFill>
              <a:round/>
              <a:headEnd/>
              <a:tailEnd/>
            </a:ln>
          </p:spPr>
          <p:txBody>
            <a:bodyPr/>
            <a:lstStyle/>
            <a:p>
              <a:endParaRPr lang="en-US"/>
            </a:p>
          </p:txBody>
        </p:sp>
        <p:sp>
          <p:nvSpPr>
            <p:cNvPr id="146516" name="Line 84"/>
            <p:cNvSpPr>
              <a:spLocks noChangeShapeType="1"/>
            </p:cNvSpPr>
            <p:nvPr/>
          </p:nvSpPr>
          <p:spPr bwMode="auto">
            <a:xfrm>
              <a:off x="3232" y="1501"/>
              <a:ext cx="50" cy="1"/>
            </a:xfrm>
            <a:prstGeom prst="line">
              <a:avLst/>
            </a:prstGeom>
            <a:noFill/>
            <a:ln w="4763">
              <a:solidFill>
                <a:schemeClr val="bg1"/>
              </a:solidFill>
              <a:round/>
              <a:headEnd/>
              <a:tailEnd/>
            </a:ln>
          </p:spPr>
          <p:txBody>
            <a:bodyPr/>
            <a:lstStyle/>
            <a:p>
              <a:endParaRPr lang="en-US"/>
            </a:p>
          </p:txBody>
        </p:sp>
        <p:sp>
          <p:nvSpPr>
            <p:cNvPr id="146517" name="Rectangle 85"/>
            <p:cNvSpPr>
              <a:spLocks noChangeArrowheads="1"/>
            </p:cNvSpPr>
            <p:nvPr/>
          </p:nvSpPr>
          <p:spPr bwMode="auto">
            <a:xfrm>
              <a:off x="3367" y="1481"/>
              <a:ext cx="95" cy="19"/>
            </a:xfrm>
            <a:prstGeom prst="rect">
              <a:avLst/>
            </a:prstGeom>
            <a:solidFill>
              <a:srgbClr val="FFCC00"/>
            </a:solidFill>
            <a:ln w="9525">
              <a:solidFill>
                <a:srgbClr val="FFCC00"/>
              </a:solidFill>
              <a:miter lim="800000"/>
              <a:headEnd/>
              <a:tailEnd/>
            </a:ln>
          </p:spPr>
          <p:txBody>
            <a:bodyPr/>
            <a:lstStyle/>
            <a:p>
              <a:endParaRPr lang="en-US"/>
            </a:p>
          </p:txBody>
        </p:sp>
        <p:sp>
          <p:nvSpPr>
            <p:cNvPr id="146518" name="Line 86"/>
            <p:cNvSpPr>
              <a:spLocks noChangeShapeType="1"/>
            </p:cNvSpPr>
            <p:nvPr/>
          </p:nvSpPr>
          <p:spPr bwMode="auto">
            <a:xfrm flipV="1">
              <a:off x="3415" y="1472"/>
              <a:ext cx="1" cy="9"/>
            </a:xfrm>
            <a:prstGeom prst="line">
              <a:avLst/>
            </a:prstGeom>
            <a:noFill/>
            <a:ln w="4763">
              <a:solidFill>
                <a:schemeClr val="bg1"/>
              </a:solidFill>
              <a:round/>
              <a:headEnd/>
              <a:tailEnd/>
            </a:ln>
          </p:spPr>
          <p:txBody>
            <a:bodyPr/>
            <a:lstStyle/>
            <a:p>
              <a:endParaRPr lang="en-US"/>
            </a:p>
          </p:txBody>
        </p:sp>
        <p:sp>
          <p:nvSpPr>
            <p:cNvPr id="146519" name="Line 87"/>
            <p:cNvSpPr>
              <a:spLocks noChangeShapeType="1"/>
            </p:cNvSpPr>
            <p:nvPr/>
          </p:nvSpPr>
          <p:spPr bwMode="auto">
            <a:xfrm>
              <a:off x="3390" y="1472"/>
              <a:ext cx="50" cy="1"/>
            </a:xfrm>
            <a:prstGeom prst="line">
              <a:avLst/>
            </a:prstGeom>
            <a:noFill/>
            <a:ln w="4763">
              <a:solidFill>
                <a:schemeClr val="bg1"/>
              </a:solidFill>
              <a:round/>
              <a:headEnd/>
              <a:tailEnd/>
            </a:ln>
          </p:spPr>
          <p:txBody>
            <a:bodyPr/>
            <a:lstStyle/>
            <a:p>
              <a:endParaRPr lang="en-US"/>
            </a:p>
          </p:txBody>
        </p:sp>
        <p:sp>
          <p:nvSpPr>
            <p:cNvPr id="146520" name="Rectangle 88"/>
            <p:cNvSpPr>
              <a:spLocks noChangeArrowheads="1"/>
            </p:cNvSpPr>
            <p:nvPr/>
          </p:nvSpPr>
          <p:spPr bwMode="auto">
            <a:xfrm>
              <a:off x="3525" y="1320"/>
              <a:ext cx="95" cy="180"/>
            </a:xfrm>
            <a:prstGeom prst="rect">
              <a:avLst/>
            </a:prstGeom>
            <a:solidFill>
              <a:srgbClr val="FFCC00"/>
            </a:solidFill>
            <a:ln w="9525">
              <a:solidFill>
                <a:srgbClr val="FFCC00"/>
              </a:solidFill>
              <a:miter lim="800000"/>
              <a:headEnd/>
              <a:tailEnd/>
            </a:ln>
          </p:spPr>
          <p:txBody>
            <a:bodyPr/>
            <a:lstStyle/>
            <a:p>
              <a:endParaRPr lang="en-US"/>
            </a:p>
          </p:txBody>
        </p:sp>
        <p:sp>
          <p:nvSpPr>
            <p:cNvPr id="146521" name="Line 89"/>
            <p:cNvSpPr>
              <a:spLocks noChangeShapeType="1"/>
            </p:cNvSpPr>
            <p:nvPr/>
          </p:nvSpPr>
          <p:spPr bwMode="auto">
            <a:xfrm flipV="1">
              <a:off x="3573" y="1247"/>
              <a:ext cx="1" cy="73"/>
            </a:xfrm>
            <a:prstGeom prst="line">
              <a:avLst/>
            </a:prstGeom>
            <a:noFill/>
            <a:ln w="4763">
              <a:solidFill>
                <a:schemeClr val="bg1"/>
              </a:solidFill>
              <a:round/>
              <a:headEnd/>
              <a:tailEnd/>
            </a:ln>
          </p:spPr>
          <p:txBody>
            <a:bodyPr/>
            <a:lstStyle/>
            <a:p>
              <a:endParaRPr lang="en-US"/>
            </a:p>
          </p:txBody>
        </p:sp>
        <p:sp>
          <p:nvSpPr>
            <p:cNvPr id="146522" name="Line 90"/>
            <p:cNvSpPr>
              <a:spLocks noChangeShapeType="1"/>
            </p:cNvSpPr>
            <p:nvPr/>
          </p:nvSpPr>
          <p:spPr bwMode="auto">
            <a:xfrm>
              <a:off x="3548" y="1247"/>
              <a:ext cx="50" cy="1"/>
            </a:xfrm>
            <a:prstGeom prst="line">
              <a:avLst/>
            </a:prstGeom>
            <a:noFill/>
            <a:ln w="4763">
              <a:solidFill>
                <a:schemeClr val="bg1"/>
              </a:solidFill>
              <a:round/>
              <a:headEnd/>
              <a:tailEnd/>
            </a:ln>
          </p:spPr>
          <p:txBody>
            <a:bodyPr/>
            <a:lstStyle/>
            <a:p>
              <a:endParaRPr lang="en-US"/>
            </a:p>
          </p:txBody>
        </p:sp>
        <p:sp>
          <p:nvSpPr>
            <p:cNvPr id="146523" name="Rectangle 91"/>
            <p:cNvSpPr>
              <a:spLocks noChangeArrowheads="1"/>
            </p:cNvSpPr>
            <p:nvPr/>
          </p:nvSpPr>
          <p:spPr bwMode="auto">
            <a:xfrm>
              <a:off x="3683" y="1497"/>
              <a:ext cx="95" cy="3"/>
            </a:xfrm>
            <a:prstGeom prst="rect">
              <a:avLst/>
            </a:prstGeom>
            <a:solidFill>
              <a:srgbClr val="FFCC00"/>
            </a:solidFill>
            <a:ln w="9525">
              <a:solidFill>
                <a:srgbClr val="FFCC00"/>
              </a:solidFill>
              <a:miter lim="800000"/>
              <a:headEnd/>
              <a:tailEnd/>
            </a:ln>
          </p:spPr>
          <p:txBody>
            <a:bodyPr/>
            <a:lstStyle/>
            <a:p>
              <a:endParaRPr lang="en-US"/>
            </a:p>
          </p:txBody>
        </p:sp>
        <p:sp>
          <p:nvSpPr>
            <p:cNvPr id="146524" name="Line 92"/>
            <p:cNvSpPr>
              <a:spLocks noChangeShapeType="1"/>
            </p:cNvSpPr>
            <p:nvPr/>
          </p:nvSpPr>
          <p:spPr bwMode="auto">
            <a:xfrm flipV="1">
              <a:off x="3731" y="1495"/>
              <a:ext cx="1" cy="2"/>
            </a:xfrm>
            <a:prstGeom prst="line">
              <a:avLst/>
            </a:prstGeom>
            <a:noFill/>
            <a:ln w="4763">
              <a:solidFill>
                <a:schemeClr val="bg1"/>
              </a:solidFill>
              <a:round/>
              <a:headEnd/>
              <a:tailEnd/>
            </a:ln>
          </p:spPr>
          <p:txBody>
            <a:bodyPr/>
            <a:lstStyle/>
            <a:p>
              <a:endParaRPr lang="en-US"/>
            </a:p>
          </p:txBody>
        </p:sp>
        <p:sp>
          <p:nvSpPr>
            <p:cNvPr id="146525" name="Line 93"/>
            <p:cNvSpPr>
              <a:spLocks noChangeShapeType="1"/>
            </p:cNvSpPr>
            <p:nvPr/>
          </p:nvSpPr>
          <p:spPr bwMode="auto">
            <a:xfrm>
              <a:off x="3706" y="1495"/>
              <a:ext cx="50" cy="1"/>
            </a:xfrm>
            <a:prstGeom prst="line">
              <a:avLst/>
            </a:prstGeom>
            <a:noFill/>
            <a:ln w="4763">
              <a:solidFill>
                <a:schemeClr val="bg1"/>
              </a:solidFill>
              <a:round/>
              <a:headEnd/>
              <a:tailEnd/>
            </a:ln>
          </p:spPr>
          <p:txBody>
            <a:bodyPr/>
            <a:lstStyle/>
            <a:p>
              <a:endParaRPr lang="en-US"/>
            </a:p>
          </p:txBody>
        </p:sp>
        <p:sp>
          <p:nvSpPr>
            <p:cNvPr id="146526" name="Rectangle 94"/>
            <p:cNvSpPr>
              <a:spLocks noChangeArrowheads="1"/>
            </p:cNvSpPr>
            <p:nvPr/>
          </p:nvSpPr>
          <p:spPr bwMode="auto">
            <a:xfrm>
              <a:off x="3841" y="1454"/>
              <a:ext cx="95" cy="46"/>
            </a:xfrm>
            <a:prstGeom prst="rect">
              <a:avLst/>
            </a:prstGeom>
            <a:solidFill>
              <a:srgbClr val="FFCC00"/>
            </a:solidFill>
            <a:ln w="9525">
              <a:solidFill>
                <a:srgbClr val="FFCC00"/>
              </a:solidFill>
              <a:miter lim="800000"/>
              <a:headEnd/>
              <a:tailEnd/>
            </a:ln>
          </p:spPr>
          <p:txBody>
            <a:bodyPr/>
            <a:lstStyle/>
            <a:p>
              <a:endParaRPr lang="en-US"/>
            </a:p>
          </p:txBody>
        </p:sp>
        <p:sp>
          <p:nvSpPr>
            <p:cNvPr id="146527" name="Line 95"/>
            <p:cNvSpPr>
              <a:spLocks noChangeShapeType="1"/>
            </p:cNvSpPr>
            <p:nvPr/>
          </p:nvSpPr>
          <p:spPr bwMode="auto">
            <a:xfrm flipV="1">
              <a:off x="3889" y="1426"/>
              <a:ext cx="1" cy="28"/>
            </a:xfrm>
            <a:prstGeom prst="line">
              <a:avLst/>
            </a:prstGeom>
            <a:noFill/>
            <a:ln w="4763">
              <a:solidFill>
                <a:schemeClr val="bg1"/>
              </a:solidFill>
              <a:round/>
              <a:headEnd/>
              <a:tailEnd/>
            </a:ln>
          </p:spPr>
          <p:txBody>
            <a:bodyPr/>
            <a:lstStyle/>
            <a:p>
              <a:endParaRPr lang="en-US"/>
            </a:p>
          </p:txBody>
        </p:sp>
        <p:sp>
          <p:nvSpPr>
            <p:cNvPr id="146528" name="Line 96"/>
            <p:cNvSpPr>
              <a:spLocks noChangeShapeType="1"/>
            </p:cNvSpPr>
            <p:nvPr/>
          </p:nvSpPr>
          <p:spPr bwMode="auto">
            <a:xfrm>
              <a:off x="3864" y="1426"/>
              <a:ext cx="50" cy="1"/>
            </a:xfrm>
            <a:prstGeom prst="line">
              <a:avLst/>
            </a:prstGeom>
            <a:noFill/>
            <a:ln w="4763">
              <a:solidFill>
                <a:schemeClr val="bg1"/>
              </a:solidFill>
              <a:round/>
              <a:headEnd/>
              <a:tailEnd/>
            </a:ln>
          </p:spPr>
          <p:txBody>
            <a:bodyPr/>
            <a:lstStyle/>
            <a:p>
              <a:endParaRPr lang="en-US"/>
            </a:p>
          </p:txBody>
        </p:sp>
        <p:sp>
          <p:nvSpPr>
            <p:cNvPr id="146529" name="Rectangle 97"/>
            <p:cNvSpPr>
              <a:spLocks noChangeArrowheads="1"/>
            </p:cNvSpPr>
            <p:nvPr/>
          </p:nvSpPr>
          <p:spPr bwMode="auto">
            <a:xfrm>
              <a:off x="3999" y="1489"/>
              <a:ext cx="95" cy="11"/>
            </a:xfrm>
            <a:prstGeom prst="rect">
              <a:avLst/>
            </a:prstGeom>
            <a:solidFill>
              <a:srgbClr val="FFCC00"/>
            </a:solidFill>
            <a:ln w="9525">
              <a:solidFill>
                <a:srgbClr val="FFCC00"/>
              </a:solidFill>
              <a:miter lim="800000"/>
              <a:headEnd/>
              <a:tailEnd/>
            </a:ln>
          </p:spPr>
          <p:txBody>
            <a:bodyPr/>
            <a:lstStyle/>
            <a:p>
              <a:endParaRPr lang="en-US"/>
            </a:p>
          </p:txBody>
        </p:sp>
        <p:sp>
          <p:nvSpPr>
            <p:cNvPr id="146530" name="Line 98"/>
            <p:cNvSpPr>
              <a:spLocks noChangeShapeType="1"/>
            </p:cNvSpPr>
            <p:nvPr/>
          </p:nvSpPr>
          <p:spPr bwMode="auto">
            <a:xfrm flipV="1">
              <a:off x="4046" y="1485"/>
              <a:ext cx="1" cy="4"/>
            </a:xfrm>
            <a:prstGeom prst="line">
              <a:avLst/>
            </a:prstGeom>
            <a:noFill/>
            <a:ln w="4763">
              <a:solidFill>
                <a:schemeClr val="bg1"/>
              </a:solidFill>
              <a:round/>
              <a:headEnd/>
              <a:tailEnd/>
            </a:ln>
          </p:spPr>
          <p:txBody>
            <a:bodyPr/>
            <a:lstStyle/>
            <a:p>
              <a:endParaRPr lang="en-US"/>
            </a:p>
          </p:txBody>
        </p:sp>
        <p:sp>
          <p:nvSpPr>
            <p:cNvPr id="146531" name="Line 99"/>
            <p:cNvSpPr>
              <a:spLocks noChangeShapeType="1"/>
            </p:cNvSpPr>
            <p:nvPr/>
          </p:nvSpPr>
          <p:spPr bwMode="auto">
            <a:xfrm>
              <a:off x="4022" y="1485"/>
              <a:ext cx="49" cy="1"/>
            </a:xfrm>
            <a:prstGeom prst="line">
              <a:avLst/>
            </a:prstGeom>
            <a:noFill/>
            <a:ln w="4763">
              <a:solidFill>
                <a:schemeClr val="bg1"/>
              </a:solidFill>
              <a:round/>
              <a:headEnd/>
              <a:tailEnd/>
            </a:ln>
          </p:spPr>
          <p:txBody>
            <a:bodyPr/>
            <a:lstStyle/>
            <a:p>
              <a:endParaRPr lang="en-US"/>
            </a:p>
          </p:txBody>
        </p:sp>
        <p:sp>
          <p:nvSpPr>
            <p:cNvPr id="146532" name="Rectangle 100"/>
            <p:cNvSpPr>
              <a:spLocks noChangeArrowheads="1"/>
            </p:cNvSpPr>
            <p:nvPr/>
          </p:nvSpPr>
          <p:spPr bwMode="auto">
            <a:xfrm>
              <a:off x="4157" y="1493"/>
              <a:ext cx="95" cy="7"/>
            </a:xfrm>
            <a:prstGeom prst="rect">
              <a:avLst/>
            </a:prstGeom>
            <a:solidFill>
              <a:srgbClr val="FFCC00"/>
            </a:solidFill>
            <a:ln w="9525">
              <a:solidFill>
                <a:srgbClr val="FFCC00"/>
              </a:solidFill>
              <a:miter lim="800000"/>
              <a:headEnd/>
              <a:tailEnd/>
            </a:ln>
          </p:spPr>
          <p:txBody>
            <a:bodyPr/>
            <a:lstStyle/>
            <a:p>
              <a:endParaRPr lang="en-US"/>
            </a:p>
          </p:txBody>
        </p:sp>
        <p:sp>
          <p:nvSpPr>
            <p:cNvPr id="146533" name="Line 101"/>
            <p:cNvSpPr>
              <a:spLocks noChangeShapeType="1"/>
            </p:cNvSpPr>
            <p:nvPr/>
          </p:nvSpPr>
          <p:spPr bwMode="auto">
            <a:xfrm flipV="1">
              <a:off x="4204" y="1491"/>
              <a:ext cx="1" cy="2"/>
            </a:xfrm>
            <a:prstGeom prst="line">
              <a:avLst/>
            </a:prstGeom>
            <a:noFill/>
            <a:ln w="4763">
              <a:solidFill>
                <a:schemeClr val="bg1"/>
              </a:solidFill>
              <a:round/>
              <a:headEnd/>
              <a:tailEnd/>
            </a:ln>
          </p:spPr>
          <p:txBody>
            <a:bodyPr/>
            <a:lstStyle/>
            <a:p>
              <a:endParaRPr lang="en-US"/>
            </a:p>
          </p:txBody>
        </p:sp>
        <p:sp>
          <p:nvSpPr>
            <p:cNvPr id="146534" name="Line 102"/>
            <p:cNvSpPr>
              <a:spLocks noChangeShapeType="1"/>
            </p:cNvSpPr>
            <p:nvPr/>
          </p:nvSpPr>
          <p:spPr bwMode="auto">
            <a:xfrm>
              <a:off x="4180" y="1491"/>
              <a:ext cx="49" cy="1"/>
            </a:xfrm>
            <a:prstGeom prst="line">
              <a:avLst/>
            </a:prstGeom>
            <a:noFill/>
            <a:ln w="4763">
              <a:solidFill>
                <a:schemeClr val="bg1"/>
              </a:solidFill>
              <a:round/>
              <a:headEnd/>
              <a:tailEnd/>
            </a:ln>
          </p:spPr>
          <p:txBody>
            <a:bodyPr/>
            <a:lstStyle/>
            <a:p>
              <a:endParaRPr lang="en-US"/>
            </a:p>
          </p:txBody>
        </p:sp>
        <p:sp>
          <p:nvSpPr>
            <p:cNvPr id="146535" name="Rectangle 103"/>
            <p:cNvSpPr>
              <a:spLocks noChangeArrowheads="1"/>
            </p:cNvSpPr>
            <p:nvPr/>
          </p:nvSpPr>
          <p:spPr bwMode="auto">
            <a:xfrm>
              <a:off x="4315" y="1490"/>
              <a:ext cx="95" cy="10"/>
            </a:xfrm>
            <a:prstGeom prst="rect">
              <a:avLst/>
            </a:prstGeom>
            <a:solidFill>
              <a:srgbClr val="FFCC00"/>
            </a:solidFill>
            <a:ln w="9525">
              <a:solidFill>
                <a:srgbClr val="FFCC00"/>
              </a:solidFill>
              <a:miter lim="800000"/>
              <a:headEnd/>
              <a:tailEnd/>
            </a:ln>
          </p:spPr>
          <p:txBody>
            <a:bodyPr/>
            <a:lstStyle/>
            <a:p>
              <a:endParaRPr lang="en-US"/>
            </a:p>
          </p:txBody>
        </p:sp>
        <p:sp>
          <p:nvSpPr>
            <p:cNvPr id="146536" name="Line 104"/>
            <p:cNvSpPr>
              <a:spLocks noChangeShapeType="1"/>
            </p:cNvSpPr>
            <p:nvPr/>
          </p:nvSpPr>
          <p:spPr bwMode="auto">
            <a:xfrm flipV="1">
              <a:off x="4362" y="1486"/>
              <a:ext cx="1" cy="4"/>
            </a:xfrm>
            <a:prstGeom prst="line">
              <a:avLst/>
            </a:prstGeom>
            <a:noFill/>
            <a:ln w="4763">
              <a:solidFill>
                <a:schemeClr val="bg1"/>
              </a:solidFill>
              <a:round/>
              <a:headEnd/>
              <a:tailEnd/>
            </a:ln>
          </p:spPr>
          <p:txBody>
            <a:bodyPr/>
            <a:lstStyle/>
            <a:p>
              <a:endParaRPr lang="en-US"/>
            </a:p>
          </p:txBody>
        </p:sp>
        <p:sp>
          <p:nvSpPr>
            <p:cNvPr id="146537" name="Line 105"/>
            <p:cNvSpPr>
              <a:spLocks noChangeShapeType="1"/>
            </p:cNvSpPr>
            <p:nvPr/>
          </p:nvSpPr>
          <p:spPr bwMode="auto">
            <a:xfrm>
              <a:off x="4338" y="1486"/>
              <a:ext cx="49" cy="1"/>
            </a:xfrm>
            <a:prstGeom prst="line">
              <a:avLst/>
            </a:prstGeom>
            <a:noFill/>
            <a:ln w="4763">
              <a:solidFill>
                <a:schemeClr val="bg1"/>
              </a:solidFill>
              <a:round/>
              <a:headEnd/>
              <a:tailEnd/>
            </a:ln>
          </p:spPr>
          <p:txBody>
            <a:bodyPr/>
            <a:lstStyle/>
            <a:p>
              <a:endParaRPr lang="en-US"/>
            </a:p>
          </p:txBody>
        </p:sp>
        <p:sp>
          <p:nvSpPr>
            <p:cNvPr id="146538" name="Rectangle 106"/>
            <p:cNvSpPr>
              <a:spLocks noChangeArrowheads="1"/>
            </p:cNvSpPr>
            <p:nvPr/>
          </p:nvSpPr>
          <p:spPr bwMode="auto">
            <a:xfrm>
              <a:off x="4473" y="784"/>
              <a:ext cx="95" cy="716"/>
            </a:xfrm>
            <a:prstGeom prst="rect">
              <a:avLst/>
            </a:prstGeom>
            <a:solidFill>
              <a:srgbClr val="FFCC00"/>
            </a:solidFill>
            <a:ln w="9525">
              <a:solidFill>
                <a:srgbClr val="FFCC00"/>
              </a:solidFill>
              <a:miter lim="800000"/>
              <a:headEnd/>
              <a:tailEnd/>
            </a:ln>
          </p:spPr>
          <p:txBody>
            <a:bodyPr/>
            <a:lstStyle/>
            <a:p>
              <a:endParaRPr lang="en-US"/>
            </a:p>
          </p:txBody>
        </p:sp>
        <p:sp>
          <p:nvSpPr>
            <p:cNvPr id="146539" name="Line 107"/>
            <p:cNvSpPr>
              <a:spLocks noChangeShapeType="1"/>
            </p:cNvSpPr>
            <p:nvPr/>
          </p:nvSpPr>
          <p:spPr bwMode="auto">
            <a:xfrm flipV="1">
              <a:off x="4520" y="397"/>
              <a:ext cx="1" cy="387"/>
            </a:xfrm>
            <a:prstGeom prst="line">
              <a:avLst/>
            </a:prstGeom>
            <a:noFill/>
            <a:ln w="4763">
              <a:solidFill>
                <a:schemeClr val="bg1"/>
              </a:solidFill>
              <a:round/>
              <a:headEnd/>
              <a:tailEnd/>
            </a:ln>
          </p:spPr>
          <p:txBody>
            <a:bodyPr/>
            <a:lstStyle/>
            <a:p>
              <a:endParaRPr lang="en-US"/>
            </a:p>
          </p:txBody>
        </p:sp>
        <p:sp>
          <p:nvSpPr>
            <p:cNvPr id="146540" name="Line 108"/>
            <p:cNvSpPr>
              <a:spLocks noChangeShapeType="1"/>
            </p:cNvSpPr>
            <p:nvPr/>
          </p:nvSpPr>
          <p:spPr bwMode="auto">
            <a:xfrm>
              <a:off x="4495" y="397"/>
              <a:ext cx="50" cy="1"/>
            </a:xfrm>
            <a:prstGeom prst="line">
              <a:avLst/>
            </a:prstGeom>
            <a:noFill/>
            <a:ln w="4763">
              <a:solidFill>
                <a:schemeClr val="bg1"/>
              </a:solidFill>
              <a:round/>
              <a:headEnd/>
              <a:tailEnd/>
            </a:ln>
          </p:spPr>
          <p:txBody>
            <a:bodyPr/>
            <a:lstStyle/>
            <a:p>
              <a:endParaRPr lang="en-US"/>
            </a:p>
          </p:txBody>
        </p:sp>
        <p:sp>
          <p:nvSpPr>
            <p:cNvPr id="146541" name="Rectangle 109"/>
            <p:cNvSpPr>
              <a:spLocks noChangeArrowheads="1"/>
            </p:cNvSpPr>
            <p:nvPr/>
          </p:nvSpPr>
          <p:spPr bwMode="auto">
            <a:xfrm>
              <a:off x="4631" y="1500"/>
              <a:ext cx="94" cy="0"/>
            </a:xfrm>
            <a:prstGeom prst="rect">
              <a:avLst/>
            </a:prstGeom>
            <a:noFill/>
            <a:ln w="4763">
              <a:solidFill>
                <a:schemeClr val="bg1"/>
              </a:solidFill>
              <a:miter lim="800000"/>
              <a:headEnd/>
              <a:tailEnd/>
            </a:ln>
          </p:spPr>
          <p:txBody>
            <a:bodyPr/>
            <a:lstStyle/>
            <a:p>
              <a:endParaRPr lang="en-US"/>
            </a:p>
          </p:txBody>
        </p:sp>
        <p:sp>
          <p:nvSpPr>
            <p:cNvPr id="146542" name="Line 110"/>
            <p:cNvSpPr>
              <a:spLocks noChangeShapeType="1"/>
            </p:cNvSpPr>
            <p:nvPr/>
          </p:nvSpPr>
          <p:spPr bwMode="auto">
            <a:xfrm flipV="1">
              <a:off x="4678" y="1496"/>
              <a:ext cx="1" cy="2"/>
            </a:xfrm>
            <a:prstGeom prst="line">
              <a:avLst/>
            </a:prstGeom>
            <a:noFill/>
            <a:ln w="4763">
              <a:solidFill>
                <a:schemeClr val="bg1"/>
              </a:solidFill>
              <a:round/>
              <a:headEnd/>
              <a:tailEnd/>
            </a:ln>
          </p:spPr>
          <p:txBody>
            <a:bodyPr/>
            <a:lstStyle/>
            <a:p>
              <a:endParaRPr lang="en-US"/>
            </a:p>
          </p:txBody>
        </p:sp>
        <p:sp>
          <p:nvSpPr>
            <p:cNvPr id="146543" name="Line 111"/>
            <p:cNvSpPr>
              <a:spLocks noChangeShapeType="1"/>
            </p:cNvSpPr>
            <p:nvPr/>
          </p:nvSpPr>
          <p:spPr bwMode="auto">
            <a:xfrm>
              <a:off x="4653" y="1496"/>
              <a:ext cx="50" cy="1"/>
            </a:xfrm>
            <a:prstGeom prst="line">
              <a:avLst/>
            </a:prstGeom>
            <a:noFill/>
            <a:ln w="4763">
              <a:solidFill>
                <a:schemeClr val="bg1"/>
              </a:solidFill>
              <a:round/>
              <a:headEnd/>
              <a:tailEnd/>
            </a:ln>
          </p:spPr>
          <p:txBody>
            <a:bodyPr/>
            <a:lstStyle/>
            <a:p>
              <a:endParaRPr lang="en-US"/>
            </a:p>
          </p:txBody>
        </p:sp>
        <p:sp>
          <p:nvSpPr>
            <p:cNvPr id="146544" name="Rectangle 112"/>
            <p:cNvSpPr>
              <a:spLocks noChangeArrowheads="1"/>
            </p:cNvSpPr>
            <p:nvPr/>
          </p:nvSpPr>
          <p:spPr bwMode="auto">
            <a:xfrm>
              <a:off x="4789" y="1454"/>
              <a:ext cx="94" cy="46"/>
            </a:xfrm>
            <a:prstGeom prst="rect">
              <a:avLst/>
            </a:prstGeom>
            <a:solidFill>
              <a:srgbClr val="FFCC00"/>
            </a:solidFill>
            <a:ln w="9525">
              <a:solidFill>
                <a:srgbClr val="FFCC00"/>
              </a:solidFill>
              <a:miter lim="800000"/>
              <a:headEnd/>
              <a:tailEnd/>
            </a:ln>
          </p:spPr>
          <p:txBody>
            <a:bodyPr/>
            <a:lstStyle/>
            <a:p>
              <a:endParaRPr lang="en-US"/>
            </a:p>
          </p:txBody>
        </p:sp>
        <p:sp>
          <p:nvSpPr>
            <p:cNvPr id="146545" name="Line 113"/>
            <p:cNvSpPr>
              <a:spLocks noChangeShapeType="1"/>
            </p:cNvSpPr>
            <p:nvPr/>
          </p:nvSpPr>
          <p:spPr bwMode="auto">
            <a:xfrm flipV="1">
              <a:off x="4836" y="1428"/>
              <a:ext cx="1" cy="26"/>
            </a:xfrm>
            <a:prstGeom prst="line">
              <a:avLst/>
            </a:prstGeom>
            <a:noFill/>
            <a:ln w="4763">
              <a:solidFill>
                <a:schemeClr val="bg1"/>
              </a:solidFill>
              <a:round/>
              <a:headEnd/>
              <a:tailEnd/>
            </a:ln>
          </p:spPr>
          <p:txBody>
            <a:bodyPr/>
            <a:lstStyle/>
            <a:p>
              <a:endParaRPr lang="en-US"/>
            </a:p>
          </p:txBody>
        </p:sp>
        <p:sp>
          <p:nvSpPr>
            <p:cNvPr id="146546" name="Line 114"/>
            <p:cNvSpPr>
              <a:spLocks noChangeShapeType="1"/>
            </p:cNvSpPr>
            <p:nvPr/>
          </p:nvSpPr>
          <p:spPr bwMode="auto">
            <a:xfrm>
              <a:off x="4811" y="1428"/>
              <a:ext cx="50" cy="1"/>
            </a:xfrm>
            <a:prstGeom prst="line">
              <a:avLst/>
            </a:prstGeom>
            <a:noFill/>
            <a:ln w="4763">
              <a:solidFill>
                <a:schemeClr val="bg1"/>
              </a:solidFill>
              <a:round/>
              <a:headEnd/>
              <a:tailEnd/>
            </a:ln>
          </p:spPr>
          <p:txBody>
            <a:bodyPr/>
            <a:lstStyle/>
            <a:p>
              <a:endParaRPr lang="en-US"/>
            </a:p>
          </p:txBody>
        </p:sp>
        <p:sp>
          <p:nvSpPr>
            <p:cNvPr id="146547" name="Rectangle 115"/>
            <p:cNvSpPr>
              <a:spLocks noChangeArrowheads="1"/>
            </p:cNvSpPr>
            <p:nvPr/>
          </p:nvSpPr>
          <p:spPr bwMode="auto">
            <a:xfrm>
              <a:off x="4946" y="1500"/>
              <a:ext cx="95" cy="0"/>
            </a:xfrm>
            <a:prstGeom prst="rect">
              <a:avLst/>
            </a:prstGeom>
            <a:noFill/>
            <a:ln w="4763">
              <a:solidFill>
                <a:schemeClr val="bg1"/>
              </a:solidFill>
              <a:miter lim="800000"/>
              <a:headEnd/>
              <a:tailEnd/>
            </a:ln>
          </p:spPr>
          <p:txBody>
            <a:bodyPr/>
            <a:lstStyle/>
            <a:p>
              <a:endParaRPr lang="en-US"/>
            </a:p>
          </p:txBody>
        </p:sp>
        <p:sp>
          <p:nvSpPr>
            <p:cNvPr id="146548" name="Line 116"/>
            <p:cNvSpPr>
              <a:spLocks noChangeShapeType="1"/>
            </p:cNvSpPr>
            <p:nvPr/>
          </p:nvSpPr>
          <p:spPr bwMode="auto">
            <a:xfrm flipV="1">
              <a:off x="4994" y="1494"/>
              <a:ext cx="1" cy="4"/>
            </a:xfrm>
            <a:prstGeom prst="line">
              <a:avLst/>
            </a:prstGeom>
            <a:noFill/>
            <a:ln w="4763">
              <a:solidFill>
                <a:schemeClr val="bg1"/>
              </a:solidFill>
              <a:round/>
              <a:headEnd/>
              <a:tailEnd/>
            </a:ln>
          </p:spPr>
          <p:txBody>
            <a:bodyPr/>
            <a:lstStyle/>
            <a:p>
              <a:endParaRPr lang="en-US"/>
            </a:p>
          </p:txBody>
        </p:sp>
        <p:sp>
          <p:nvSpPr>
            <p:cNvPr id="146549" name="Line 117"/>
            <p:cNvSpPr>
              <a:spLocks noChangeShapeType="1"/>
            </p:cNvSpPr>
            <p:nvPr/>
          </p:nvSpPr>
          <p:spPr bwMode="auto">
            <a:xfrm>
              <a:off x="4969" y="1494"/>
              <a:ext cx="50" cy="1"/>
            </a:xfrm>
            <a:prstGeom prst="line">
              <a:avLst/>
            </a:prstGeom>
            <a:noFill/>
            <a:ln w="4763">
              <a:solidFill>
                <a:schemeClr val="bg1"/>
              </a:solidFill>
              <a:round/>
              <a:headEnd/>
              <a:tailEnd/>
            </a:ln>
          </p:spPr>
          <p:txBody>
            <a:bodyPr/>
            <a:lstStyle/>
            <a:p>
              <a:endParaRPr lang="en-US"/>
            </a:p>
          </p:txBody>
        </p:sp>
        <p:sp>
          <p:nvSpPr>
            <p:cNvPr id="146550" name="Rectangle 118"/>
            <p:cNvSpPr>
              <a:spLocks noChangeArrowheads="1"/>
            </p:cNvSpPr>
            <p:nvPr/>
          </p:nvSpPr>
          <p:spPr bwMode="auto">
            <a:xfrm>
              <a:off x="5104" y="1497"/>
              <a:ext cx="95" cy="3"/>
            </a:xfrm>
            <a:prstGeom prst="rect">
              <a:avLst/>
            </a:prstGeom>
            <a:solidFill>
              <a:srgbClr val="FFCC00"/>
            </a:solidFill>
            <a:ln w="9525">
              <a:solidFill>
                <a:srgbClr val="FFCC00"/>
              </a:solidFill>
              <a:miter lim="800000"/>
              <a:headEnd/>
              <a:tailEnd/>
            </a:ln>
          </p:spPr>
          <p:txBody>
            <a:bodyPr/>
            <a:lstStyle/>
            <a:p>
              <a:endParaRPr lang="en-US"/>
            </a:p>
          </p:txBody>
        </p:sp>
        <p:sp>
          <p:nvSpPr>
            <p:cNvPr id="146551" name="Line 119"/>
            <p:cNvSpPr>
              <a:spLocks noChangeShapeType="1"/>
            </p:cNvSpPr>
            <p:nvPr/>
          </p:nvSpPr>
          <p:spPr bwMode="auto">
            <a:xfrm flipV="1">
              <a:off x="5152" y="1494"/>
              <a:ext cx="1" cy="3"/>
            </a:xfrm>
            <a:prstGeom prst="line">
              <a:avLst/>
            </a:prstGeom>
            <a:noFill/>
            <a:ln w="4763">
              <a:solidFill>
                <a:schemeClr val="bg1"/>
              </a:solidFill>
              <a:round/>
              <a:headEnd/>
              <a:tailEnd/>
            </a:ln>
          </p:spPr>
          <p:txBody>
            <a:bodyPr/>
            <a:lstStyle/>
            <a:p>
              <a:endParaRPr lang="en-US"/>
            </a:p>
          </p:txBody>
        </p:sp>
        <p:sp>
          <p:nvSpPr>
            <p:cNvPr id="146552" name="Line 120"/>
            <p:cNvSpPr>
              <a:spLocks noChangeShapeType="1"/>
            </p:cNvSpPr>
            <p:nvPr/>
          </p:nvSpPr>
          <p:spPr bwMode="auto">
            <a:xfrm>
              <a:off x="5127" y="1494"/>
              <a:ext cx="50" cy="1"/>
            </a:xfrm>
            <a:prstGeom prst="line">
              <a:avLst/>
            </a:prstGeom>
            <a:noFill/>
            <a:ln w="4763">
              <a:solidFill>
                <a:schemeClr val="bg1"/>
              </a:solidFill>
              <a:round/>
              <a:headEnd/>
              <a:tailEnd/>
            </a:ln>
          </p:spPr>
          <p:txBody>
            <a:bodyPr/>
            <a:lstStyle/>
            <a:p>
              <a:endParaRPr lang="en-US"/>
            </a:p>
          </p:txBody>
        </p:sp>
        <p:sp>
          <p:nvSpPr>
            <p:cNvPr id="146553" name="Line 121"/>
            <p:cNvSpPr>
              <a:spLocks noChangeShapeType="1"/>
            </p:cNvSpPr>
            <p:nvPr/>
          </p:nvSpPr>
          <p:spPr bwMode="auto">
            <a:xfrm flipV="1">
              <a:off x="5310" y="1499"/>
              <a:ext cx="1" cy="1"/>
            </a:xfrm>
            <a:prstGeom prst="line">
              <a:avLst/>
            </a:prstGeom>
            <a:noFill/>
            <a:ln w="4763">
              <a:solidFill>
                <a:schemeClr val="bg1"/>
              </a:solidFill>
              <a:round/>
              <a:headEnd/>
              <a:tailEnd/>
            </a:ln>
          </p:spPr>
          <p:txBody>
            <a:bodyPr/>
            <a:lstStyle/>
            <a:p>
              <a:endParaRPr lang="en-US"/>
            </a:p>
          </p:txBody>
        </p:sp>
        <p:sp>
          <p:nvSpPr>
            <p:cNvPr id="146554" name="Line 122"/>
            <p:cNvSpPr>
              <a:spLocks noChangeShapeType="1"/>
            </p:cNvSpPr>
            <p:nvPr/>
          </p:nvSpPr>
          <p:spPr bwMode="auto">
            <a:xfrm>
              <a:off x="5285" y="1499"/>
              <a:ext cx="50" cy="1"/>
            </a:xfrm>
            <a:prstGeom prst="line">
              <a:avLst/>
            </a:prstGeom>
            <a:noFill/>
            <a:ln w="4763">
              <a:solidFill>
                <a:schemeClr val="bg1"/>
              </a:solidFill>
              <a:round/>
              <a:headEnd/>
              <a:tailEnd/>
            </a:ln>
          </p:spPr>
          <p:txBody>
            <a:bodyPr/>
            <a:lstStyle/>
            <a:p>
              <a:endParaRPr lang="en-US"/>
            </a:p>
          </p:txBody>
        </p:sp>
      </p:grpSp>
      <p:sp>
        <p:nvSpPr>
          <p:cNvPr id="146555" name="Rectangle 123"/>
          <p:cNvSpPr>
            <a:spLocks noChangeArrowheads="1"/>
          </p:cNvSpPr>
          <p:nvPr/>
        </p:nvSpPr>
        <p:spPr bwMode="auto">
          <a:xfrm>
            <a:off x="749300" y="57150"/>
            <a:ext cx="4462463" cy="487363"/>
          </a:xfrm>
          <a:prstGeom prst="rect">
            <a:avLst/>
          </a:prstGeom>
          <a:noFill/>
          <a:ln w="9525">
            <a:noFill/>
            <a:miter lim="800000"/>
            <a:headEnd/>
            <a:tailEnd/>
          </a:ln>
        </p:spPr>
        <p:txBody>
          <a:bodyPr wrap="none" lIns="0" tIns="0" rIns="0" bIns="0">
            <a:spAutoFit/>
          </a:bodyPr>
          <a:lstStyle/>
          <a:p>
            <a:r>
              <a:rPr lang="en-US" sz="3200">
                <a:solidFill>
                  <a:srgbClr val="FFCC00"/>
                </a:solidFill>
                <a:latin typeface="Arial" charset="0"/>
              </a:rPr>
              <a:t>Polychaete Abundance</a:t>
            </a:r>
            <a:endParaRPr lang="en-US" sz="3200" b="0">
              <a:solidFill>
                <a:srgbClr val="FFCC00"/>
              </a:solidFill>
              <a:latin typeface="Arial" charset="0"/>
            </a:endParaRPr>
          </a:p>
        </p:txBody>
      </p:sp>
      <p:sp>
        <p:nvSpPr>
          <p:cNvPr id="146556" name="Rectangle 124"/>
          <p:cNvSpPr>
            <a:spLocks noChangeArrowheads="1"/>
          </p:cNvSpPr>
          <p:nvPr/>
        </p:nvSpPr>
        <p:spPr bwMode="auto">
          <a:xfrm>
            <a:off x="4641850" y="5165725"/>
            <a:ext cx="150813" cy="1588"/>
          </a:xfrm>
          <a:prstGeom prst="rect">
            <a:avLst/>
          </a:prstGeom>
          <a:solidFill>
            <a:srgbClr val="FF0000"/>
          </a:solidFill>
          <a:ln w="9525">
            <a:noFill/>
            <a:miter lim="800000"/>
            <a:headEnd/>
            <a:tailEnd/>
          </a:ln>
        </p:spPr>
        <p:txBody>
          <a:bodyPr/>
          <a:lstStyle/>
          <a:p>
            <a:endParaRPr lang="en-US"/>
          </a:p>
        </p:txBody>
      </p:sp>
      <p:sp>
        <p:nvSpPr>
          <p:cNvPr id="146558" name="Line 126"/>
          <p:cNvSpPr>
            <a:spLocks noChangeShapeType="1"/>
          </p:cNvSpPr>
          <p:nvPr/>
        </p:nvSpPr>
        <p:spPr bwMode="auto">
          <a:xfrm>
            <a:off x="1737159" y="4990743"/>
            <a:ext cx="6090804" cy="1284"/>
          </a:xfrm>
          <a:prstGeom prst="line">
            <a:avLst/>
          </a:prstGeom>
          <a:noFill/>
          <a:ln w="4763">
            <a:solidFill>
              <a:schemeClr val="bg1"/>
            </a:solidFill>
            <a:round/>
            <a:headEnd/>
            <a:tailEnd/>
          </a:ln>
        </p:spPr>
        <p:txBody>
          <a:bodyPr/>
          <a:lstStyle/>
          <a:p>
            <a:endParaRPr lang="en-US"/>
          </a:p>
        </p:txBody>
      </p:sp>
      <p:sp>
        <p:nvSpPr>
          <p:cNvPr id="146559" name="Line 127"/>
          <p:cNvSpPr>
            <a:spLocks noChangeShapeType="1"/>
          </p:cNvSpPr>
          <p:nvPr/>
        </p:nvSpPr>
        <p:spPr bwMode="auto">
          <a:xfrm flipV="1">
            <a:off x="1954835" y="4986890"/>
            <a:ext cx="1378" cy="26970"/>
          </a:xfrm>
          <a:prstGeom prst="line">
            <a:avLst/>
          </a:prstGeom>
          <a:noFill/>
          <a:ln w="4763">
            <a:solidFill>
              <a:schemeClr val="bg1"/>
            </a:solidFill>
            <a:round/>
            <a:headEnd/>
            <a:tailEnd/>
          </a:ln>
        </p:spPr>
        <p:txBody>
          <a:bodyPr/>
          <a:lstStyle/>
          <a:p>
            <a:endParaRPr lang="en-US"/>
          </a:p>
        </p:txBody>
      </p:sp>
      <p:sp>
        <p:nvSpPr>
          <p:cNvPr id="146560" name="Line 128"/>
          <p:cNvSpPr>
            <a:spLocks noChangeShapeType="1"/>
          </p:cNvSpPr>
          <p:nvPr/>
        </p:nvSpPr>
        <p:spPr bwMode="auto">
          <a:xfrm flipV="1">
            <a:off x="2172512" y="4986890"/>
            <a:ext cx="1378" cy="16696"/>
          </a:xfrm>
          <a:prstGeom prst="line">
            <a:avLst/>
          </a:prstGeom>
          <a:noFill/>
          <a:ln w="4763">
            <a:solidFill>
              <a:schemeClr val="bg1"/>
            </a:solidFill>
            <a:round/>
            <a:headEnd/>
            <a:tailEnd/>
          </a:ln>
        </p:spPr>
        <p:txBody>
          <a:bodyPr/>
          <a:lstStyle/>
          <a:p>
            <a:endParaRPr lang="en-US"/>
          </a:p>
        </p:txBody>
      </p:sp>
      <p:sp>
        <p:nvSpPr>
          <p:cNvPr id="146561" name="Line 129"/>
          <p:cNvSpPr>
            <a:spLocks noChangeShapeType="1"/>
          </p:cNvSpPr>
          <p:nvPr/>
        </p:nvSpPr>
        <p:spPr bwMode="auto">
          <a:xfrm flipV="1">
            <a:off x="2388810" y="4986890"/>
            <a:ext cx="1378" cy="26970"/>
          </a:xfrm>
          <a:prstGeom prst="line">
            <a:avLst/>
          </a:prstGeom>
          <a:noFill/>
          <a:ln w="4763">
            <a:solidFill>
              <a:schemeClr val="bg1"/>
            </a:solidFill>
            <a:round/>
            <a:headEnd/>
            <a:tailEnd/>
          </a:ln>
        </p:spPr>
        <p:txBody>
          <a:bodyPr/>
          <a:lstStyle/>
          <a:p>
            <a:endParaRPr lang="en-US"/>
          </a:p>
        </p:txBody>
      </p:sp>
      <p:sp>
        <p:nvSpPr>
          <p:cNvPr id="146562" name="Line 130"/>
          <p:cNvSpPr>
            <a:spLocks noChangeShapeType="1"/>
          </p:cNvSpPr>
          <p:nvPr/>
        </p:nvSpPr>
        <p:spPr bwMode="auto">
          <a:xfrm flipV="1">
            <a:off x="2606487" y="4986890"/>
            <a:ext cx="1378" cy="26970"/>
          </a:xfrm>
          <a:prstGeom prst="line">
            <a:avLst/>
          </a:prstGeom>
          <a:noFill/>
          <a:ln w="4763">
            <a:solidFill>
              <a:schemeClr val="bg1"/>
            </a:solidFill>
            <a:round/>
            <a:headEnd/>
            <a:tailEnd/>
          </a:ln>
        </p:spPr>
        <p:txBody>
          <a:bodyPr/>
          <a:lstStyle/>
          <a:p>
            <a:endParaRPr lang="en-US"/>
          </a:p>
        </p:txBody>
      </p:sp>
      <p:sp>
        <p:nvSpPr>
          <p:cNvPr id="146563" name="Line 131"/>
          <p:cNvSpPr>
            <a:spLocks noChangeShapeType="1"/>
          </p:cNvSpPr>
          <p:nvPr/>
        </p:nvSpPr>
        <p:spPr bwMode="auto">
          <a:xfrm flipV="1">
            <a:off x="2824163" y="4986890"/>
            <a:ext cx="1378" cy="26970"/>
          </a:xfrm>
          <a:prstGeom prst="line">
            <a:avLst/>
          </a:prstGeom>
          <a:noFill/>
          <a:ln w="4763">
            <a:solidFill>
              <a:schemeClr val="bg1"/>
            </a:solidFill>
            <a:round/>
            <a:headEnd/>
            <a:tailEnd/>
          </a:ln>
        </p:spPr>
        <p:txBody>
          <a:bodyPr/>
          <a:lstStyle/>
          <a:p>
            <a:endParaRPr lang="en-US"/>
          </a:p>
        </p:txBody>
      </p:sp>
      <p:sp>
        <p:nvSpPr>
          <p:cNvPr id="146564" name="Line 132"/>
          <p:cNvSpPr>
            <a:spLocks noChangeShapeType="1"/>
          </p:cNvSpPr>
          <p:nvPr/>
        </p:nvSpPr>
        <p:spPr bwMode="auto">
          <a:xfrm flipV="1">
            <a:off x="3041839" y="4986890"/>
            <a:ext cx="1378" cy="26970"/>
          </a:xfrm>
          <a:prstGeom prst="line">
            <a:avLst/>
          </a:prstGeom>
          <a:noFill/>
          <a:ln w="4763">
            <a:solidFill>
              <a:schemeClr val="bg1"/>
            </a:solidFill>
            <a:round/>
            <a:headEnd/>
            <a:tailEnd/>
          </a:ln>
        </p:spPr>
        <p:txBody>
          <a:bodyPr/>
          <a:lstStyle/>
          <a:p>
            <a:endParaRPr lang="en-US"/>
          </a:p>
        </p:txBody>
      </p:sp>
      <p:sp>
        <p:nvSpPr>
          <p:cNvPr id="146565" name="Line 133"/>
          <p:cNvSpPr>
            <a:spLocks noChangeShapeType="1"/>
          </p:cNvSpPr>
          <p:nvPr/>
        </p:nvSpPr>
        <p:spPr bwMode="auto">
          <a:xfrm flipV="1">
            <a:off x="3259516" y="4986890"/>
            <a:ext cx="1378" cy="26970"/>
          </a:xfrm>
          <a:prstGeom prst="line">
            <a:avLst/>
          </a:prstGeom>
          <a:noFill/>
          <a:ln w="4763">
            <a:solidFill>
              <a:schemeClr val="bg1"/>
            </a:solidFill>
            <a:round/>
            <a:headEnd/>
            <a:tailEnd/>
          </a:ln>
        </p:spPr>
        <p:txBody>
          <a:bodyPr/>
          <a:lstStyle/>
          <a:p>
            <a:endParaRPr lang="en-US"/>
          </a:p>
        </p:txBody>
      </p:sp>
      <p:sp>
        <p:nvSpPr>
          <p:cNvPr id="146566" name="Line 134"/>
          <p:cNvSpPr>
            <a:spLocks noChangeShapeType="1"/>
          </p:cNvSpPr>
          <p:nvPr/>
        </p:nvSpPr>
        <p:spPr bwMode="auto">
          <a:xfrm flipV="1">
            <a:off x="3477192" y="4986890"/>
            <a:ext cx="1378" cy="26970"/>
          </a:xfrm>
          <a:prstGeom prst="line">
            <a:avLst/>
          </a:prstGeom>
          <a:noFill/>
          <a:ln w="4763">
            <a:solidFill>
              <a:schemeClr val="bg1"/>
            </a:solidFill>
            <a:round/>
            <a:headEnd/>
            <a:tailEnd/>
          </a:ln>
        </p:spPr>
        <p:txBody>
          <a:bodyPr/>
          <a:lstStyle/>
          <a:p>
            <a:endParaRPr lang="en-US"/>
          </a:p>
        </p:txBody>
      </p:sp>
      <p:sp>
        <p:nvSpPr>
          <p:cNvPr id="146567" name="Line 135"/>
          <p:cNvSpPr>
            <a:spLocks noChangeShapeType="1"/>
          </p:cNvSpPr>
          <p:nvPr/>
        </p:nvSpPr>
        <p:spPr bwMode="auto">
          <a:xfrm flipV="1">
            <a:off x="3694868" y="4986890"/>
            <a:ext cx="1378" cy="26970"/>
          </a:xfrm>
          <a:prstGeom prst="line">
            <a:avLst/>
          </a:prstGeom>
          <a:noFill/>
          <a:ln w="4763">
            <a:solidFill>
              <a:schemeClr val="bg1"/>
            </a:solidFill>
            <a:round/>
            <a:headEnd/>
            <a:tailEnd/>
          </a:ln>
        </p:spPr>
        <p:txBody>
          <a:bodyPr/>
          <a:lstStyle/>
          <a:p>
            <a:endParaRPr lang="en-US"/>
          </a:p>
        </p:txBody>
      </p:sp>
      <p:sp>
        <p:nvSpPr>
          <p:cNvPr id="146568" name="Line 136"/>
          <p:cNvSpPr>
            <a:spLocks noChangeShapeType="1"/>
          </p:cNvSpPr>
          <p:nvPr/>
        </p:nvSpPr>
        <p:spPr bwMode="auto">
          <a:xfrm flipV="1">
            <a:off x="3912545" y="4986890"/>
            <a:ext cx="1378" cy="26970"/>
          </a:xfrm>
          <a:prstGeom prst="line">
            <a:avLst/>
          </a:prstGeom>
          <a:noFill/>
          <a:ln w="4763">
            <a:solidFill>
              <a:schemeClr val="bg1"/>
            </a:solidFill>
            <a:round/>
            <a:headEnd/>
            <a:tailEnd/>
          </a:ln>
        </p:spPr>
        <p:txBody>
          <a:bodyPr/>
          <a:lstStyle/>
          <a:p>
            <a:endParaRPr lang="en-US"/>
          </a:p>
        </p:txBody>
      </p:sp>
      <p:sp>
        <p:nvSpPr>
          <p:cNvPr id="146569" name="Line 137"/>
          <p:cNvSpPr>
            <a:spLocks noChangeShapeType="1"/>
          </p:cNvSpPr>
          <p:nvPr/>
        </p:nvSpPr>
        <p:spPr bwMode="auto">
          <a:xfrm flipV="1">
            <a:off x="4130221" y="4986890"/>
            <a:ext cx="1378" cy="26970"/>
          </a:xfrm>
          <a:prstGeom prst="line">
            <a:avLst/>
          </a:prstGeom>
          <a:noFill/>
          <a:ln w="4763">
            <a:solidFill>
              <a:schemeClr val="bg1"/>
            </a:solidFill>
            <a:round/>
            <a:headEnd/>
            <a:tailEnd/>
          </a:ln>
        </p:spPr>
        <p:txBody>
          <a:bodyPr/>
          <a:lstStyle/>
          <a:p>
            <a:endParaRPr lang="en-US"/>
          </a:p>
        </p:txBody>
      </p:sp>
      <p:sp>
        <p:nvSpPr>
          <p:cNvPr id="146570" name="Line 138"/>
          <p:cNvSpPr>
            <a:spLocks noChangeShapeType="1"/>
          </p:cNvSpPr>
          <p:nvPr/>
        </p:nvSpPr>
        <p:spPr bwMode="auto">
          <a:xfrm flipV="1">
            <a:off x="4346520" y="4986890"/>
            <a:ext cx="1378" cy="26970"/>
          </a:xfrm>
          <a:prstGeom prst="line">
            <a:avLst/>
          </a:prstGeom>
          <a:noFill/>
          <a:ln w="4763">
            <a:solidFill>
              <a:schemeClr val="bg1"/>
            </a:solidFill>
            <a:round/>
            <a:headEnd/>
            <a:tailEnd/>
          </a:ln>
        </p:spPr>
        <p:txBody>
          <a:bodyPr/>
          <a:lstStyle/>
          <a:p>
            <a:endParaRPr lang="en-US"/>
          </a:p>
        </p:txBody>
      </p:sp>
      <p:sp>
        <p:nvSpPr>
          <p:cNvPr id="146571" name="Line 139"/>
          <p:cNvSpPr>
            <a:spLocks noChangeShapeType="1"/>
          </p:cNvSpPr>
          <p:nvPr/>
        </p:nvSpPr>
        <p:spPr bwMode="auto">
          <a:xfrm flipV="1">
            <a:off x="4564196" y="4986890"/>
            <a:ext cx="1378" cy="26970"/>
          </a:xfrm>
          <a:prstGeom prst="line">
            <a:avLst/>
          </a:prstGeom>
          <a:noFill/>
          <a:ln w="4763">
            <a:solidFill>
              <a:schemeClr val="bg1"/>
            </a:solidFill>
            <a:round/>
            <a:headEnd/>
            <a:tailEnd/>
          </a:ln>
        </p:spPr>
        <p:txBody>
          <a:bodyPr/>
          <a:lstStyle/>
          <a:p>
            <a:endParaRPr lang="en-US"/>
          </a:p>
        </p:txBody>
      </p:sp>
      <p:sp>
        <p:nvSpPr>
          <p:cNvPr id="146572" name="Line 140"/>
          <p:cNvSpPr>
            <a:spLocks noChangeShapeType="1"/>
          </p:cNvSpPr>
          <p:nvPr/>
        </p:nvSpPr>
        <p:spPr bwMode="auto">
          <a:xfrm flipV="1">
            <a:off x="4781872" y="4986890"/>
            <a:ext cx="1378" cy="26970"/>
          </a:xfrm>
          <a:prstGeom prst="line">
            <a:avLst/>
          </a:prstGeom>
          <a:noFill/>
          <a:ln w="4763">
            <a:solidFill>
              <a:schemeClr val="bg1"/>
            </a:solidFill>
            <a:round/>
            <a:headEnd/>
            <a:tailEnd/>
          </a:ln>
        </p:spPr>
        <p:txBody>
          <a:bodyPr/>
          <a:lstStyle/>
          <a:p>
            <a:endParaRPr lang="en-US"/>
          </a:p>
        </p:txBody>
      </p:sp>
      <p:sp>
        <p:nvSpPr>
          <p:cNvPr id="146573" name="Line 141"/>
          <p:cNvSpPr>
            <a:spLocks noChangeShapeType="1"/>
          </p:cNvSpPr>
          <p:nvPr/>
        </p:nvSpPr>
        <p:spPr bwMode="auto">
          <a:xfrm flipV="1">
            <a:off x="4999549" y="4986890"/>
            <a:ext cx="1378" cy="26970"/>
          </a:xfrm>
          <a:prstGeom prst="line">
            <a:avLst/>
          </a:prstGeom>
          <a:noFill/>
          <a:ln w="4763">
            <a:solidFill>
              <a:schemeClr val="bg1"/>
            </a:solidFill>
            <a:round/>
            <a:headEnd/>
            <a:tailEnd/>
          </a:ln>
        </p:spPr>
        <p:txBody>
          <a:bodyPr/>
          <a:lstStyle/>
          <a:p>
            <a:endParaRPr lang="en-US"/>
          </a:p>
        </p:txBody>
      </p:sp>
      <p:sp>
        <p:nvSpPr>
          <p:cNvPr id="146574" name="Line 142"/>
          <p:cNvSpPr>
            <a:spLocks noChangeShapeType="1"/>
          </p:cNvSpPr>
          <p:nvPr/>
        </p:nvSpPr>
        <p:spPr bwMode="auto">
          <a:xfrm flipV="1">
            <a:off x="5217225" y="4986890"/>
            <a:ext cx="1378" cy="26970"/>
          </a:xfrm>
          <a:prstGeom prst="line">
            <a:avLst/>
          </a:prstGeom>
          <a:noFill/>
          <a:ln w="4763">
            <a:solidFill>
              <a:schemeClr val="bg1"/>
            </a:solidFill>
            <a:round/>
            <a:headEnd/>
            <a:tailEnd/>
          </a:ln>
        </p:spPr>
        <p:txBody>
          <a:bodyPr/>
          <a:lstStyle/>
          <a:p>
            <a:endParaRPr lang="en-US"/>
          </a:p>
        </p:txBody>
      </p:sp>
      <p:sp>
        <p:nvSpPr>
          <p:cNvPr id="146575" name="Line 143"/>
          <p:cNvSpPr>
            <a:spLocks noChangeShapeType="1"/>
          </p:cNvSpPr>
          <p:nvPr/>
        </p:nvSpPr>
        <p:spPr bwMode="auto">
          <a:xfrm flipV="1">
            <a:off x="5434901" y="4986890"/>
            <a:ext cx="1378" cy="26970"/>
          </a:xfrm>
          <a:prstGeom prst="line">
            <a:avLst/>
          </a:prstGeom>
          <a:noFill/>
          <a:ln w="4763">
            <a:solidFill>
              <a:schemeClr val="bg1"/>
            </a:solidFill>
            <a:round/>
            <a:headEnd/>
            <a:tailEnd/>
          </a:ln>
        </p:spPr>
        <p:txBody>
          <a:bodyPr/>
          <a:lstStyle/>
          <a:p>
            <a:endParaRPr lang="en-US"/>
          </a:p>
        </p:txBody>
      </p:sp>
      <p:sp>
        <p:nvSpPr>
          <p:cNvPr id="146576" name="Line 144"/>
          <p:cNvSpPr>
            <a:spLocks noChangeShapeType="1"/>
          </p:cNvSpPr>
          <p:nvPr/>
        </p:nvSpPr>
        <p:spPr bwMode="auto">
          <a:xfrm flipV="1">
            <a:off x="5652577" y="4986890"/>
            <a:ext cx="1378" cy="26970"/>
          </a:xfrm>
          <a:prstGeom prst="line">
            <a:avLst/>
          </a:prstGeom>
          <a:noFill/>
          <a:ln w="4763">
            <a:solidFill>
              <a:schemeClr val="bg1"/>
            </a:solidFill>
            <a:round/>
            <a:headEnd/>
            <a:tailEnd/>
          </a:ln>
        </p:spPr>
        <p:txBody>
          <a:bodyPr/>
          <a:lstStyle/>
          <a:p>
            <a:endParaRPr lang="en-US"/>
          </a:p>
        </p:txBody>
      </p:sp>
      <p:sp>
        <p:nvSpPr>
          <p:cNvPr id="146577" name="Line 145"/>
          <p:cNvSpPr>
            <a:spLocks noChangeShapeType="1"/>
          </p:cNvSpPr>
          <p:nvPr/>
        </p:nvSpPr>
        <p:spPr bwMode="auto">
          <a:xfrm flipV="1">
            <a:off x="5870254" y="4986890"/>
            <a:ext cx="1378" cy="26970"/>
          </a:xfrm>
          <a:prstGeom prst="line">
            <a:avLst/>
          </a:prstGeom>
          <a:noFill/>
          <a:ln w="4763">
            <a:solidFill>
              <a:schemeClr val="bg1"/>
            </a:solidFill>
            <a:round/>
            <a:headEnd/>
            <a:tailEnd/>
          </a:ln>
        </p:spPr>
        <p:txBody>
          <a:bodyPr/>
          <a:lstStyle/>
          <a:p>
            <a:endParaRPr lang="en-US"/>
          </a:p>
        </p:txBody>
      </p:sp>
      <p:sp>
        <p:nvSpPr>
          <p:cNvPr id="146578" name="Line 146"/>
          <p:cNvSpPr>
            <a:spLocks noChangeShapeType="1"/>
          </p:cNvSpPr>
          <p:nvPr/>
        </p:nvSpPr>
        <p:spPr bwMode="auto">
          <a:xfrm flipV="1">
            <a:off x="6086552" y="4986890"/>
            <a:ext cx="1378" cy="26970"/>
          </a:xfrm>
          <a:prstGeom prst="line">
            <a:avLst/>
          </a:prstGeom>
          <a:noFill/>
          <a:ln w="4763">
            <a:solidFill>
              <a:schemeClr val="bg1"/>
            </a:solidFill>
            <a:round/>
            <a:headEnd/>
            <a:tailEnd/>
          </a:ln>
        </p:spPr>
        <p:txBody>
          <a:bodyPr/>
          <a:lstStyle/>
          <a:p>
            <a:endParaRPr lang="en-US"/>
          </a:p>
        </p:txBody>
      </p:sp>
      <p:sp>
        <p:nvSpPr>
          <p:cNvPr id="146579" name="Line 147"/>
          <p:cNvSpPr>
            <a:spLocks noChangeShapeType="1"/>
          </p:cNvSpPr>
          <p:nvPr/>
        </p:nvSpPr>
        <p:spPr bwMode="auto">
          <a:xfrm flipV="1">
            <a:off x="6304229" y="4986890"/>
            <a:ext cx="1378" cy="26970"/>
          </a:xfrm>
          <a:prstGeom prst="line">
            <a:avLst/>
          </a:prstGeom>
          <a:noFill/>
          <a:ln w="4763">
            <a:solidFill>
              <a:schemeClr val="bg1"/>
            </a:solidFill>
            <a:round/>
            <a:headEnd/>
            <a:tailEnd/>
          </a:ln>
        </p:spPr>
        <p:txBody>
          <a:bodyPr/>
          <a:lstStyle/>
          <a:p>
            <a:endParaRPr lang="en-US"/>
          </a:p>
        </p:txBody>
      </p:sp>
      <p:sp>
        <p:nvSpPr>
          <p:cNvPr id="146580" name="Line 148"/>
          <p:cNvSpPr>
            <a:spLocks noChangeShapeType="1"/>
          </p:cNvSpPr>
          <p:nvPr/>
        </p:nvSpPr>
        <p:spPr bwMode="auto">
          <a:xfrm flipV="1">
            <a:off x="6521905" y="4986890"/>
            <a:ext cx="1378" cy="26970"/>
          </a:xfrm>
          <a:prstGeom prst="line">
            <a:avLst/>
          </a:prstGeom>
          <a:noFill/>
          <a:ln w="4763">
            <a:solidFill>
              <a:schemeClr val="bg1"/>
            </a:solidFill>
            <a:round/>
            <a:headEnd/>
            <a:tailEnd/>
          </a:ln>
        </p:spPr>
        <p:txBody>
          <a:bodyPr/>
          <a:lstStyle/>
          <a:p>
            <a:endParaRPr lang="en-US"/>
          </a:p>
        </p:txBody>
      </p:sp>
      <p:sp>
        <p:nvSpPr>
          <p:cNvPr id="146581" name="Line 149"/>
          <p:cNvSpPr>
            <a:spLocks noChangeShapeType="1"/>
          </p:cNvSpPr>
          <p:nvPr/>
        </p:nvSpPr>
        <p:spPr bwMode="auto">
          <a:xfrm flipV="1">
            <a:off x="6739581" y="4986890"/>
            <a:ext cx="1378" cy="26970"/>
          </a:xfrm>
          <a:prstGeom prst="line">
            <a:avLst/>
          </a:prstGeom>
          <a:noFill/>
          <a:ln w="4763">
            <a:solidFill>
              <a:schemeClr val="bg1"/>
            </a:solidFill>
            <a:round/>
            <a:headEnd/>
            <a:tailEnd/>
          </a:ln>
        </p:spPr>
        <p:txBody>
          <a:bodyPr/>
          <a:lstStyle/>
          <a:p>
            <a:endParaRPr lang="en-US"/>
          </a:p>
        </p:txBody>
      </p:sp>
      <p:sp>
        <p:nvSpPr>
          <p:cNvPr id="146582" name="Line 150"/>
          <p:cNvSpPr>
            <a:spLocks noChangeShapeType="1"/>
          </p:cNvSpPr>
          <p:nvPr/>
        </p:nvSpPr>
        <p:spPr bwMode="auto">
          <a:xfrm flipV="1">
            <a:off x="6957258" y="4986890"/>
            <a:ext cx="1378" cy="26970"/>
          </a:xfrm>
          <a:prstGeom prst="line">
            <a:avLst/>
          </a:prstGeom>
          <a:noFill/>
          <a:ln w="4763">
            <a:solidFill>
              <a:schemeClr val="bg1"/>
            </a:solidFill>
            <a:round/>
            <a:headEnd/>
            <a:tailEnd/>
          </a:ln>
        </p:spPr>
        <p:txBody>
          <a:bodyPr/>
          <a:lstStyle/>
          <a:p>
            <a:endParaRPr lang="en-US"/>
          </a:p>
        </p:txBody>
      </p:sp>
      <p:sp>
        <p:nvSpPr>
          <p:cNvPr id="146583" name="Line 151"/>
          <p:cNvSpPr>
            <a:spLocks noChangeShapeType="1"/>
          </p:cNvSpPr>
          <p:nvPr/>
        </p:nvSpPr>
        <p:spPr bwMode="auto">
          <a:xfrm flipV="1">
            <a:off x="7174934" y="4986890"/>
            <a:ext cx="1378" cy="26970"/>
          </a:xfrm>
          <a:prstGeom prst="line">
            <a:avLst/>
          </a:prstGeom>
          <a:noFill/>
          <a:ln w="4763">
            <a:solidFill>
              <a:schemeClr val="bg1"/>
            </a:solidFill>
            <a:round/>
            <a:headEnd/>
            <a:tailEnd/>
          </a:ln>
        </p:spPr>
        <p:txBody>
          <a:bodyPr/>
          <a:lstStyle/>
          <a:p>
            <a:endParaRPr lang="en-US"/>
          </a:p>
        </p:txBody>
      </p:sp>
      <p:sp>
        <p:nvSpPr>
          <p:cNvPr id="146584" name="Line 152"/>
          <p:cNvSpPr>
            <a:spLocks noChangeShapeType="1"/>
          </p:cNvSpPr>
          <p:nvPr/>
        </p:nvSpPr>
        <p:spPr bwMode="auto">
          <a:xfrm flipV="1">
            <a:off x="7392610" y="4986890"/>
            <a:ext cx="1378" cy="26970"/>
          </a:xfrm>
          <a:prstGeom prst="line">
            <a:avLst/>
          </a:prstGeom>
          <a:noFill/>
          <a:ln w="4763">
            <a:solidFill>
              <a:schemeClr val="bg1"/>
            </a:solidFill>
            <a:round/>
            <a:headEnd/>
            <a:tailEnd/>
          </a:ln>
        </p:spPr>
        <p:txBody>
          <a:bodyPr/>
          <a:lstStyle/>
          <a:p>
            <a:endParaRPr lang="en-US"/>
          </a:p>
        </p:txBody>
      </p:sp>
      <p:sp>
        <p:nvSpPr>
          <p:cNvPr id="146585" name="Line 153"/>
          <p:cNvSpPr>
            <a:spLocks noChangeShapeType="1"/>
          </p:cNvSpPr>
          <p:nvPr/>
        </p:nvSpPr>
        <p:spPr bwMode="auto">
          <a:xfrm flipV="1">
            <a:off x="7610287" y="4986890"/>
            <a:ext cx="1378" cy="26970"/>
          </a:xfrm>
          <a:prstGeom prst="line">
            <a:avLst/>
          </a:prstGeom>
          <a:noFill/>
          <a:ln w="4763">
            <a:solidFill>
              <a:schemeClr val="bg1"/>
            </a:solidFill>
            <a:round/>
            <a:headEnd/>
            <a:tailEnd/>
          </a:ln>
        </p:spPr>
        <p:txBody>
          <a:bodyPr/>
          <a:lstStyle/>
          <a:p>
            <a:endParaRPr lang="en-US"/>
          </a:p>
        </p:txBody>
      </p:sp>
      <p:grpSp>
        <p:nvGrpSpPr>
          <p:cNvPr id="282" name="Group 281"/>
          <p:cNvGrpSpPr/>
          <p:nvPr/>
        </p:nvGrpSpPr>
        <p:grpSpPr>
          <a:xfrm>
            <a:off x="1841650" y="5113415"/>
            <a:ext cx="5866240" cy="1270549"/>
            <a:chOff x="1841650" y="5113415"/>
            <a:chExt cx="5866240" cy="1270549"/>
          </a:xfrm>
        </p:grpSpPr>
        <p:sp>
          <p:nvSpPr>
            <p:cNvPr id="146586" name="Rectangle 154"/>
            <p:cNvSpPr>
              <a:spLocks noChangeArrowheads="1"/>
            </p:cNvSpPr>
            <p:nvPr/>
          </p:nvSpPr>
          <p:spPr bwMode="auto">
            <a:xfrm rot="16152967">
              <a:off x="1543870" y="5411823"/>
              <a:ext cx="809104" cy="213543"/>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Orbiniidae</a:t>
              </a:r>
            </a:p>
          </p:txBody>
        </p:sp>
        <p:sp>
          <p:nvSpPr>
            <p:cNvPr id="146587" name="Rectangle 155"/>
            <p:cNvSpPr>
              <a:spLocks noChangeArrowheads="1"/>
            </p:cNvSpPr>
            <p:nvPr/>
          </p:nvSpPr>
          <p:spPr bwMode="auto">
            <a:xfrm rot="16158560">
              <a:off x="1716876" y="5461137"/>
              <a:ext cx="906710" cy="212166"/>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Paraonidae</a:t>
              </a:r>
            </a:p>
          </p:txBody>
        </p:sp>
        <p:sp>
          <p:nvSpPr>
            <p:cNvPr id="146588" name="Rectangle 156"/>
            <p:cNvSpPr>
              <a:spLocks noChangeArrowheads="1"/>
            </p:cNvSpPr>
            <p:nvPr/>
          </p:nvSpPr>
          <p:spPr bwMode="auto">
            <a:xfrm rot="16154812">
              <a:off x="1985364" y="5402174"/>
              <a:ext cx="788555" cy="212166"/>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Spionidae</a:t>
              </a:r>
            </a:p>
          </p:txBody>
        </p:sp>
        <p:sp>
          <p:nvSpPr>
            <p:cNvPr id="146589" name="Rectangle 157"/>
            <p:cNvSpPr>
              <a:spLocks noChangeArrowheads="1"/>
            </p:cNvSpPr>
            <p:nvPr/>
          </p:nvSpPr>
          <p:spPr bwMode="auto">
            <a:xfrm rot="16151231">
              <a:off x="1991085" y="5613524"/>
              <a:ext cx="1211087" cy="212166"/>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Chaetopteridae</a:t>
              </a:r>
            </a:p>
          </p:txBody>
        </p:sp>
        <p:sp>
          <p:nvSpPr>
            <p:cNvPr id="146590" name="Rectangle 158"/>
            <p:cNvSpPr>
              <a:spLocks noChangeArrowheads="1"/>
            </p:cNvSpPr>
            <p:nvPr/>
          </p:nvSpPr>
          <p:spPr bwMode="auto">
            <a:xfrm rot="16167220">
              <a:off x="2365772" y="5460882"/>
              <a:ext cx="906710" cy="212166"/>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Cirratulidae</a:t>
              </a:r>
            </a:p>
          </p:txBody>
        </p:sp>
        <p:sp>
          <p:nvSpPr>
            <p:cNvPr id="146591" name="Rectangle 159"/>
            <p:cNvSpPr>
              <a:spLocks noChangeArrowheads="1"/>
            </p:cNvSpPr>
            <p:nvPr/>
          </p:nvSpPr>
          <p:spPr bwMode="auto">
            <a:xfrm rot="16161643">
              <a:off x="2553162" y="5480310"/>
              <a:ext cx="945239" cy="212166"/>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Acrocirridae</a:t>
              </a:r>
            </a:p>
          </p:txBody>
        </p:sp>
        <p:sp>
          <p:nvSpPr>
            <p:cNvPr id="146592" name="Rectangle 160"/>
            <p:cNvSpPr>
              <a:spLocks noChangeArrowheads="1"/>
            </p:cNvSpPr>
            <p:nvPr/>
          </p:nvSpPr>
          <p:spPr bwMode="auto">
            <a:xfrm rot="16164492">
              <a:off x="2792228" y="5471237"/>
              <a:ext cx="927259" cy="212166"/>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Capitellidae</a:t>
              </a:r>
            </a:p>
          </p:txBody>
        </p:sp>
        <p:sp>
          <p:nvSpPr>
            <p:cNvPr id="146593" name="Rectangle 161"/>
            <p:cNvSpPr>
              <a:spLocks noChangeArrowheads="1"/>
            </p:cNvSpPr>
            <p:nvPr/>
          </p:nvSpPr>
          <p:spPr bwMode="auto">
            <a:xfrm rot="16153349">
              <a:off x="2999887" y="5465747"/>
              <a:ext cx="916984" cy="213543"/>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Maldanidae</a:t>
              </a:r>
            </a:p>
          </p:txBody>
        </p:sp>
        <p:sp>
          <p:nvSpPr>
            <p:cNvPr id="146594" name="Rectangle 162"/>
            <p:cNvSpPr>
              <a:spLocks noChangeArrowheads="1"/>
            </p:cNvSpPr>
            <p:nvPr/>
          </p:nvSpPr>
          <p:spPr bwMode="auto">
            <a:xfrm rot="16161769">
              <a:off x="3257750" y="5431506"/>
              <a:ext cx="847632" cy="212166"/>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Opheliidae</a:t>
              </a:r>
            </a:p>
          </p:txBody>
        </p:sp>
        <p:sp>
          <p:nvSpPr>
            <p:cNvPr id="146595" name="Rectangle 163"/>
            <p:cNvSpPr>
              <a:spLocks noChangeArrowheads="1"/>
            </p:cNvSpPr>
            <p:nvPr/>
          </p:nvSpPr>
          <p:spPr bwMode="auto">
            <a:xfrm rot="16156468">
              <a:off x="3256542" y="5617832"/>
              <a:ext cx="1221361" cy="213543"/>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Scalibregmidae</a:t>
              </a:r>
            </a:p>
          </p:txBody>
        </p:sp>
        <p:sp>
          <p:nvSpPr>
            <p:cNvPr id="146596" name="Rectangle 164"/>
            <p:cNvSpPr>
              <a:spLocks noChangeArrowheads="1"/>
            </p:cNvSpPr>
            <p:nvPr/>
          </p:nvSpPr>
          <p:spPr bwMode="auto">
            <a:xfrm rot="16156804">
              <a:off x="3526454" y="5559391"/>
              <a:ext cx="1104491" cy="213543"/>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Phyllodocidae</a:t>
              </a:r>
            </a:p>
          </p:txBody>
        </p:sp>
        <p:sp>
          <p:nvSpPr>
            <p:cNvPr id="146597" name="Rectangle 165"/>
            <p:cNvSpPr>
              <a:spLocks noChangeArrowheads="1"/>
            </p:cNvSpPr>
            <p:nvPr/>
          </p:nvSpPr>
          <p:spPr bwMode="auto">
            <a:xfrm rot="16146255">
              <a:off x="3855771" y="5446691"/>
              <a:ext cx="878455" cy="213543"/>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Polynoidae</a:t>
              </a:r>
            </a:p>
          </p:txBody>
        </p:sp>
        <p:sp>
          <p:nvSpPr>
            <p:cNvPr id="146598" name="Rectangle 166"/>
            <p:cNvSpPr>
              <a:spLocks noChangeArrowheads="1"/>
            </p:cNvSpPr>
            <p:nvPr/>
          </p:nvSpPr>
          <p:spPr bwMode="auto">
            <a:xfrm rot="16153539">
              <a:off x="4204631" y="5318061"/>
              <a:ext cx="621597" cy="213543"/>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Syllidae</a:t>
              </a:r>
            </a:p>
          </p:txBody>
        </p:sp>
        <p:sp>
          <p:nvSpPr>
            <p:cNvPr id="146599" name="Rectangle 167"/>
            <p:cNvSpPr>
              <a:spLocks noChangeArrowheads="1"/>
            </p:cNvSpPr>
            <p:nvPr/>
          </p:nvSpPr>
          <p:spPr bwMode="auto">
            <a:xfrm rot="16174072">
              <a:off x="4354217" y="5366245"/>
              <a:ext cx="719203" cy="213543"/>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Nereidae</a:t>
              </a:r>
            </a:p>
          </p:txBody>
        </p:sp>
        <p:sp>
          <p:nvSpPr>
            <p:cNvPr id="146600" name="Rectangle 168"/>
            <p:cNvSpPr>
              <a:spLocks noChangeArrowheads="1"/>
            </p:cNvSpPr>
            <p:nvPr/>
          </p:nvSpPr>
          <p:spPr bwMode="auto">
            <a:xfrm rot="16161769">
              <a:off x="4522833" y="5431506"/>
              <a:ext cx="847632" cy="212166"/>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Glyceridae</a:t>
              </a:r>
            </a:p>
          </p:txBody>
        </p:sp>
        <p:sp>
          <p:nvSpPr>
            <p:cNvPr id="146601" name="Rectangle 169"/>
            <p:cNvSpPr>
              <a:spLocks noChangeArrowheads="1"/>
            </p:cNvSpPr>
            <p:nvPr/>
          </p:nvSpPr>
          <p:spPr bwMode="auto">
            <a:xfrm rot="16160674">
              <a:off x="4735396" y="5455258"/>
              <a:ext cx="896436" cy="213543"/>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Nephtyidae</a:t>
              </a:r>
            </a:p>
          </p:txBody>
        </p:sp>
        <p:sp>
          <p:nvSpPr>
            <p:cNvPr id="146602" name="Rectangle 170"/>
            <p:cNvSpPr>
              <a:spLocks noChangeArrowheads="1"/>
            </p:cNvSpPr>
            <p:nvPr/>
          </p:nvSpPr>
          <p:spPr bwMode="auto">
            <a:xfrm rot="16153357">
              <a:off x="4782618" y="5589064"/>
              <a:ext cx="1162284" cy="212166"/>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Spaerodoridae</a:t>
              </a:r>
            </a:p>
          </p:txBody>
        </p:sp>
        <p:sp>
          <p:nvSpPr>
            <p:cNvPr id="146603" name="Rectangle 171"/>
            <p:cNvSpPr>
              <a:spLocks noChangeArrowheads="1"/>
            </p:cNvSpPr>
            <p:nvPr/>
          </p:nvSpPr>
          <p:spPr bwMode="auto">
            <a:xfrm rot="16155175">
              <a:off x="5018461" y="5573602"/>
              <a:ext cx="1131461" cy="212166"/>
            </a:xfrm>
            <a:prstGeom prst="rect">
              <a:avLst/>
            </a:prstGeom>
            <a:noFill/>
            <a:ln w="9525">
              <a:noFill/>
              <a:miter lim="800000"/>
              <a:headEnd/>
              <a:tailEnd/>
            </a:ln>
          </p:spPr>
          <p:txBody>
            <a:bodyPr wrap="none" lIns="0" tIns="0" rIns="0" bIns="0">
              <a:spAutoFit/>
            </a:bodyPr>
            <a:lstStyle/>
            <a:p>
              <a:r>
                <a:rPr lang="en-US" sz="1400" b="0" dirty="0" err="1">
                  <a:solidFill>
                    <a:schemeClr val="bg1"/>
                  </a:solidFill>
                  <a:latin typeface="Arial" charset="0"/>
                </a:rPr>
                <a:t>Lumbrineridae</a:t>
              </a:r>
              <a:endParaRPr lang="en-US" sz="1400" b="0" dirty="0">
                <a:solidFill>
                  <a:schemeClr val="bg1"/>
                </a:solidFill>
                <a:latin typeface="Arial" charset="0"/>
              </a:endParaRPr>
            </a:p>
          </p:txBody>
        </p:sp>
        <p:sp>
          <p:nvSpPr>
            <p:cNvPr id="146604" name="Rectangle 172"/>
            <p:cNvSpPr>
              <a:spLocks noChangeArrowheads="1"/>
            </p:cNvSpPr>
            <p:nvPr/>
          </p:nvSpPr>
          <p:spPr bwMode="auto">
            <a:xfrm rot="16165811">
              <a:off x="5382547" y="5426892"/>
              <a:ext cx="838642" cy="212166"/>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Oweniidae</a:t>
              </a:r>
            </a:p>
          </p:txBody>
        </p:sp>
        <p:sp>
          <p:nvSpPr>
            <p:cNvPr id="146605" name="Rectangle 173"/>
            <p:cNvSpPr>
              <a:spLocks noChangeArrowheads="1"/>
            </p:cNvSpPr>
            <p:nvPr/>
          </p:nvSpPr>
          <p:spPr bwMode="auto">
            <a:xfrm rot="16149509">
              <a:off x="5427077" y="5603942"/>
              <a:ext cx="1191823" cy="212166"/>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Fauveliopsidae</a:t>
              </a:r>
            </a:p>
          </p:txBody>
        </p:sp>
        <p:sp>
          <p:nvSpPr>
            <p:cNvPr id="146606" name="Rectangle 174"/>
            <p:cNvSpPr>
              <a:spLocks noChangeArrowheads="1"/>
            </p:cNvSpPr>
            <p:nvPr/>
          </p:nvSpPr>
          <p:spPr bwMode="auto">
            <a:xfrm rot="16160730">
              <a:off x="5698017" y="5559315"/>
              <a:ext cx="1103206" cy="212166"/>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Ampharetidae</a:t>
              </a:r>
            </a:p>
          </p:txBody>
        </p:sp>
        <p:sp>
          <p:nvSpPr>
            <p:cNvPr id="146607" name="Rectangle 175"/>
            <p:cNvSpPr>
              <a:spLocks noChangeArrowheads="1"/>
            </p:cNvSpPr>
            <p:nvPr/>
          </p:nvSpPr>
          <p:spPr bwMode="auto">
            <a:xfrm rot="16163238">
              <a:off x="5963375" y="5495032"/>
              <a:ext cx="974777" cy="212166"/>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Terebellidae</a:t>
              </a:r>
            </a:p>
          </p:txBody>
        </p:sp>
        <p:sp>
          <p:nvSpPr>
            <p:cNvPr id="146608" name="Rectangle 176"/>
            <p:cNvSpPr>
              <a:spLocks noChangeArrowheads="1"/>
            </p:cNvSpPr>
            <p:nvPr/>
          </p:nvSpPr>
          <p:spPr bwMode="auto">
            <a:xfrm rot="16160661">
              <a:off x="6029226" y="5642110"/>
              <a:ext cx="1270164" cy="213543"/>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Trichobranchida</a:t>
              </a:r>
            </a:p>
          </p:txBody>
        </p:sp>
        <p:sp>
          <p:nvSpPr>
            <p:cNvPr id="146609" name="Rectangle 177"/>
            <p:cNvSpPr>
              <a:spLocks noChangeArrowheads="1"/>
            </p:cNvSpPr>
            <p:nvPr/>
          </p:nvSpPr>
          <p:spPr bwMode="auto">
            <a:xfrm rot="16158941">
              <a:off x="6463667" y="5421958"/>
              <a:ext cx="828368" cy="212166"/>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Sabellidae</a:t>
              </a:r>
            </a:p>
          </p:txBody>
        </p:sp>
        <p:sp>
          <p:nvSpPr>
            <p:cNvPr id="146610" name="Rectangle 178"/>
            <p:cNvSpPr>
              <a:spLocks noChangeArrowheads="1"/>
            </p:cNvSpPr>
            <p:nvPr/>
          </p:nvSpPr>
          <p:spPr bwMode="auto">
            <a:xfrm rot="16150779">
              <a:off x="6679289" y="5431149"/>
              <a:ext cx="847632" cy="213543"/>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Serpulidae</a:t>
              </a:r>
            </a:p>
          </p:txBody>
        </p:sp>
        <p:sp>
          <p:nvSpPr>
            <p:cNvPr id="146611" name="Rectangle 179"/>
            <p:cNvSpPr>
              <a:spLocks noChangeArrowheads="1"/>
            </p:cNvSpPr>
            <p:nvPr/>
          </p:nvSpPr>
          <p:spPr bwMode="auto">
            <a:xfrm rot="16159146">
              <a:off x="6942639" y="5376967"/>
              <a:ext cx="739752" cy="213543"/>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Unknown</a:t>
              </a:r>
            </a:p>
          </p:txBody>
        </p:sp>
        <p:sp>
          <p:nvSpPr>
            <p:cNvPr id="146612" name="Rectangle 180"/>
            <p:cNvSpPr>
              <a:spLocks noChangeArrowheads="1"/>
            </p:cNvSpPr>
            <p:nvPr/>
          </p:nvSpPr>
          <p:spPr bwMode="auto">
            <a:xfrm rot="16160674">
              <a:off x="7128545" y="5480981"/>
              <a:ext cx="946523" cy="212166"/>
            </a:xfrm>
            <a:prstGeom prst="rect">
              <a:avLst/>
            </a:prstGeom>
            <a:noFill/>
            <a:ln w="9525">
              <a:noFill/>
              <a:miter lim="800000"/>
              <a:headEnd/>
              <a:tailEnd/>
            </a:ln>
          </p:spPr>
          <p:txBody>
            <a:bodyPr wrap="none" lIns="0" tIns="0" rIns="0" bIns="0">
              <a:spAutoFit/>
            </a:bodyPr>
            <a:lstStyle/>
            <a:p>
              <a:r>
                <a:rPr lang="en-US" sz="1400" b="0" dirty="0" err="1">
                  <a:solidFill>
                    <a:schemeClr val="bg1"/>
                  </a:solidFill>
                  <a:latin typeface="Arial" charset="0"/>
                </a:rPr>
                <a:t>Oligochaeta</a:t>
              </a:r>
              <a:endParaRPr lang="en-US" sz="1400" b="0" dirty="0">
                <a:solidFill>
                  <a:schemeClr val="bg1"/>
                </a:solidFill>
                <a:latin typeface="Arial" charset="0"/>
              </a:endParaRPr>
            </a:p>
          </p:txBody>
        </p:sp>
      </p:grpSp>
      <p:sp>
        <p:nvSpPr>
          <p:cNvPr id="146613" name="Rectangle 181"/>
          <p:cNvSpPr>
            <a:spLocks noChangeArrowheads="1"/>
          </p:cNvSpPr>
          <p:nvPr/>
        </p:nvSpPr>
        <p:spPr bwMode="auto">
          <a:xfrm rot="16200000">
            <a:off x="-138469" y="3997682"/>
            <a:ext cx="2446575" cy="274162"/>
          </a:xfrm>
          <a:prstGeom prst="rect">
            <a:avLst/>
          </a:prstGeom>
          <a:noFill/>
          <a:ln w="9525">
            <a:noFill/>
            <a:miter lim="800000"/>
            <a:headEnd/>
            <a:tailEnd/>
          </a:ln>
        </p:spPr>
        <p:txBody>
          <a:bodyPr wrap="none" lIns="0" tIns="0" rIns="0" bIns="0">
            <a:spAutoFit/>
          </a:bodyPr>
          <a:lstStyle/>
          <a:p>
            <a:r>
              <a:rPr lang="en-US" sz="1800">
                <a:solidFill>
                  <a:schemeClr val="bg1"/>
                </a:solidFill>
                <a:latin typeface="Arial" charset="0"/>
              </a:rPr>
              <a:t>Density</a:t>
            </a:r>
            <a:r>
              <a:rPr lang="en-US" sz="1800" b="0">
                <a:solidFill>
                  <a:schemeClr val="bg1"/>
                </a:solidFill>
                <a:latin typeface="Arial" charset="0"/>
              </a:rPr>
              <a:t> (individuals/m</a:t>
            </a:r>
            <a:r>
              <a:rPr lang="en-US" sz="1800" b="0" baseline="30000">
                <a:solidFill>
                  <a:schemeClr val="bg1"/>
                </a:solidFill>
                <a:latin typeface="Arial" charset="0"/>
              </a:rPr>
              <a:t>2</a:t>
            </a:r>
            <a:r>
              <a:rPr lang="en-US" sz="1800" b="0">
                <a:solidFill>
                  <a:schemeClr val="bg1"/>
                </a:solidFill>
                <a:latin typeface="Arial" charset="0"/>
              </a:rPr>
              <a:t>)</a:t>
            </a:r>
          </a:p>
        </p:txBody>
      </p:sp>
      <p:sp>
        <p:nvSpPr>
          <p:cNvPr id="146614" name="Line 182"/>
          <p:cNvSpPr>
            <a:spLocks noChangeShapeType="1"/>
          </p:cNvSpPr>
          <p:nvPr/>
        </p:nvSpPr>
        <p:spPr bwMode="auto">
          <a:xfrm flipV="1">
            <a:off x="1737159" y="3382810"/>
            <a:ext cx="1378" cy="1604080"/>
          </a:xfrm>
          <a:prstGeom prst="line">
            <a:avLst/>
          </a:prstGeom>
          <a:noFill/>
          <a:ln w="4763">
            <a:solidFill>
              <a:schemeClr val="bg1"/>
            </a:solidFill>
            <a:round/>
            <a:headEnd/>
            <a:tailEnd/>
          </a:ln>
        </p:spPr>
        <p:txBody>
          <a:bodyPr/>
          <a:lstStyle/>
          <a:p>
            <a:endParaRPr lang="en-US"/>
          </a:p>
        </p:txBody>
      </p:sp>
      <p:sp>
        <p:nvSpPr>
          <p:cNvPr id="146615" name="Line 183"/>
          <p:cNvSpPr>
            <a:spLocks noChangeShapeType="1"/>
          </p:cNvSpPr>
          <p:nvPr/>
        </p:nvSpPr>
        <p:spPr bwMode="auto">
          <a:xfrm>
            <a:off x="1704094" y="4986890"/>
            <a:ext cx="33065" cy="1284"/>
          </a:xfrm>
          <a:prstGeom prst="line">
            <a:avLst/>
          </a:prstGeom>
          <a:noFill/>
          <a:ln w="4763">
            <a:solidFill>
              <a:schemeClr val="bg1"/>
            </a:solidFill>
            <a:round/>
            <a:headEnd/>
            <a:tailEnd/>
          </a:ln>
        </p:spPr>
        <p:txBody>
          <a:bodyPr/>
          <a:lstStyle/>
          <a:p>
            <a:endParaRPr lang="en-US"/>
          </a:p>
        </p:txBody>
      </p:sp>
      <p:sp>
        <p:nvSpPr>
          <p:cNvPr id="146616" name="Line 184"/>
          <p:cNvSpPr>
            <a:spLocks noChangeShapeType="1"/>
          </p:cNvSpPr>
          <p:nvPr/>
        </p:nvSpPr>
        <p:spPr bwMode="auto">
          <a:xfrm>
            <a:off x="1704094" y="4719758"/>
            <a:ext cx="33065" cy="1284"/>
          </a:xfrm>
          <a:prstGeom prst="line">
            <a:avLst/>
          </a:prstGeom>
          <a:noFill/>
          <a:ln w="4763">
            <a:solidFill>
              <a:schemeClr val="bg1"/>
            </a:solidFill>
            <a:round/>
            <a:headEnd/>
            <a:tailEnd/>
          </a:ln>
        </p:spPr>
        <p:txBody>
          <a:bodyPr/>
          <a:lstStyle/>
          <a:p>
            <a:endParaRPr lang="en-US"/>
          </a:p>
        </p:txBody>
      </p:sp>
      <p:sp>
        <p:nvSpPr>
          <p:cNvPr id="146617" name="Line 185"/>
          <p:cNvSpPr>
            <a:spLocks noChangeShapeType="1"/>
          </p:cNvSpPr>
          <p:nvPr/>
        </p:nvSpPr>
        <p:spPr bwMode="auto">
          <a:xfrm>
            <a:off x="1704094" y="4451341"/>
            <a:ext cx="33065" cy="1284"/>
          </a:xfrm>
          <a:prstGeom prst="line">
            <a:avLst/>
          </a:prstGeom>
          <a:noFill/>
          <a:ln w="4763">
            <a:solidFill>
              <a:schemeClr val="bg1"/>
            </a:solidFill>
            <a:round/>
            <a:headEnd/>
            <a:tailEnd/>
          </a:ln>
        </p:spPr>
        <p:txBody>
          <a:bodyPr/>
          <a:lstStyle/>
          <a:p>
            <a:endParaRPr lang="en-US"/>
          </a:p>
        </p:txBody>
      </p:sp>
      <p:sp>
        <p:nvSpPr>
          <p:cNvPr id="146618" name="Line 186"/>
          <p:cNvSpPr>
            <a:spLocks noChangeShapeType="1"/>
          </p:cNvSpPr>
          <p:nvPr/>
        </p:nvSpPr>
        <p:spPr bwMode="auto">
          <a:xfrm>
            <a:off x="1704094" y="4184208"/>
            <a:ext cx="33065" cy="1284"/>
          </a:xfrm>
          <a:prstGeom prst="line">
            <a:avLst/>
          </a:prstGeom>
          <a:noFill/>
          <a:ln w="4763">
            <a:solidFill>
              <a:schemeClr val="bg1"/>
            </a:solidFill>
            <a:round/>
            <a:headEnd/>
            <a:tailEnd/>
          </a:ln>
        </p:spPr>
        <p:txBody>
          <a:bodyPr/>
          <a:lstStyle/>
          <a:p>
            <a:endParaRPr lang="en-US"/>
          </a:p>
        </p:txBody>
      </p:sp>
      <p:sp>
        <p:nvSpPr>
          <p:cNvPr id="146619" name="Line 187"/>
          <p:cNvSpPr>
            <a:spLocks noChangeShapeType="1"/>
          </p:cNvSpPr>
          <p:nvPr/>
        </p:nvSpPr>
        <p:spPr bwMode="auto">
          <a:xfrm>
            <a:off x="1704094" y="3917075"/>
            <a:ext cx="33065" cy="1284"/>
          </a:xfrm>
          <a:prstGeom prst="line">
            <a:avLst/>
          </a:prstGeom>
          <a:noFill/>
          <a:ln w="4763">
            <a:solidFill>
              <a:schemeClr val="bg1"/>
            </a:solidFill>
            <a:round/>
            <a:headEnd/>
            <a:tailEnd/>
          </a:ln>
        </p:spPr>
        <p:txBody>
          <a:bodyPr/>
          <a:lstStyle/>
          <a:p>
            <a:endParaRPr lang="en-US"/>
          </a:p>
        </p:txBody>
      </p:sp>
      <p:sp>
        <p:nvSpPr>
          <p:cNvPr id="146620" name="Line 188"/>
          <p:cNvSpPr>
            <a:spLocks noChangeShapeType="1"/>
          </p:cNvSpPr>
          <p:nvPr/>
        </p:nvSpPr>
        <p:spPr bwMode="auto">
          <a:xfrm>
            <a:off x="1704094" y="3649943"/>
            <a:ext cx="33065" cy="1284"/>
          </a:xfrm>
          <a:prstGeom prst="line">
            <a:avLst/>
          </a:prstGeom>
          <a:noFill/>
          <a:ln w="4763">
            <a:solidFill>
              <a:schemeClr val="bg1"/>
            </a:solidFill>
            <a:round/>
            <a:headEnd/>
            <a:tailEnd/>
          </a:ln>
        </p:spPr>
        <p:txBody>
          <a:bodyPr/>
          <a:lstStyle/>
          <a:p>
            <a:endParaRPr lang="en-US"/>
          </a:p>
        </p:txBody>
      </p:sp>
      <p:sp>
        <p:nvSpPr>
          <p:cNvPr id="146621" name="Line 189"/>
          <p:cNvSpPr>
            <a:spLocks noChangeShapeType="1"/>
          </p:cNvSpPr>
          <p:nvPr/>
        </p:nvSpPr>
        <p:spPr bwMode="auto">
          <a:xfrm>
            <a:off x="1704094" y="3382810"/>
            <a:ext cx="33065" cy="1284"/>
          </a:xfrm>
          <a:prstGeom prst="line">
            <a:avLst/>
          </a:prstGeom>
          <a:noFill/>
          <a:ln w="4763">
            <a:solidFill>
              <a:schemeClr val="bg1"/>
            </a:solidFill>
            <a:round/>
            <a:headEnd/>
            <a:tailEnd/>
          </a:ln>
        </p:spPr>
        <p:txBody>
          <a:bodyPr/>
          <a:lstStyle/>
          <a:p>
            <a:endParaRPr lang="en-US"/>
          </a:p>
        </p:txBody>
      </p:sp>
      <p:sp>
        <p:nvSpPr>
          <p:cNvPr id="146622" name="Rectangle 190"/>
          <p:cNvSpPr>
            <a:spLocks noChangeArrowheads="1"/>
          </p:cNvSpPr>
          <p:nvPr/>
        </p:nvSpPr>
        <p:spPr bwMode="auto">
          <a:xfrm>
            <a:off x="1468508" y="4900843"/>
            <a:ext cx="97817" cy="211908"/>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0</a:t>
            </a:r>
          </a:p>
        </p:txBody>
      </p:sp>
      <p:sp>
        <p:nvSpPr>
          <p:cNvPr id="146623" name="Rectangle 191"/>
          <p:cNvSpPr>
            <a:spLocks noChangeArrowheads="1"/>
          </p:cNvSpPr>
          <p:nvPr/>
        </p:nvSpPr>
        <p:spPr bwMode="auto">
          <a:xfrm>
            <a:off x="1423044" y="4633710"/>
            <a:ext cx="195633" cy="211908"/>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20</a:t>
            </a:r>
          </a:p>
        </p:txBody>
      </p:sp>
      <p:sp>
        <p:nvSpPr>
          <p:cNvPr id="146624" name="Rectangle 192"/>
          <p:cNvSpPr>
            <a:spLocks noChangeArrowheads="1"/>
          </p:cNvSpPr>
          <p:nvPr/>
        </p:nvSpPr>
        <p:spPr bwMode="auto">
          <a:xfrm>
            <a:off x="1423044" y="4366577"/>
            <a:ext cx="195633" cy="213192"/>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40</a:t>
            </a:r>
          </a:p>
        </p:txBody>
      </p:sp>
      <p:sp>
        <p:nvSpPr>
          <p:cNvPr id="146625" name="Rectangle 193"/>
          <p:cNvSpPr>
            <a:spLocks noChangeArrowheads="1"/>
          </p:cNvSpPr>
          <p:nvPr/>
        </p:nvSpPr>
        <p:spPr bwMode="auto">
          <a:xfrm>
            <a:off x="1423044" y="4098160"/>
            <a:ext cx="195633" cy="213192"/>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60</a:t>
            </a:r>
          </a:p>
        </p:txBody>
      </p:sp>
      <p:sp>
        <p:nvSpPr>
          <p:cNvPr id="146626" name="Rectangle 194"/>
          <p:cNvSpPr>
            <a:spLocks noChangeArrowheads="1"/>
          </p:cNvSpPr>
          <p:nvPr/>
        </p:nvSpPr>
        <p:spPr bwMode="auto">
          <a:xfrm>
            <a:off x="1423044" y="3832312"/>
            <a:ext cx="195633" cy="211908"/>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80</a:t>
            </a:r>
          </a:p>
        </p:txBody>
      </p:sp>
      <p:sp>
        <p:nvSpPr>
          <p:cNvPr id="146627" name="Rectangle 195"/>
          <p:cNvSpPr>
            <a:spLocks noChangeArrowheads="1"/>
          </p:cNvSpPr>
          <p:nvPr/>
        </p:nvSpPr>
        <p:spPr bwMode="auto">
          <a:xfrm>
            <a:off x="1373447" y="3563895"/>
            <a:ext cx="294827" cy="211908"/>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100</a:t>
            </a:r>
          </a:p>
        </p:txBody>
      </p:sp>
      <p:sp>
        <p:nvSpPr>
          <p:cNvPr id="146628" name="Rectangle 196"/>
          <p:cNvSpPr>
            <a:spLocks noChangeArrowheads="1"/>
          </p:cNvSpPr>
          <p:nvPr/>
        </p:nvSpPr>
        <p:spPr bwMode="auto">
          <a:xfrm>
            <a:off x="1373447" y="3296762"/>
            <a:ext cx="294827" cy="213192"/>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120</a:t>
            </a:r>
          </a:p>
        </p:txBody>
      </p:sp>
      <p:sp>
        <p:nvSpPr>
          <p:cNvPr id="146629" name="Rectangle 197"/>
          <p:cNvSpPr>
            <a:spLocks noChangeArrowheads="1"/>
          </p:cNvSpPr>
          <p:nvPr/>
        </p:nvSpPr>
        <p:spPr bwMode="auto">
          <a:xfrm>
            <a:off x="1888706" y="4940656"/>
            <a:ext cx="130881" cy="43666"/>
          </a:xfrm>
          <a:prstGeom prst="rect">
            <a:avLst/>
          </a:prstGeom>
          <a:solidFill>
            <a:srgbClr val="FF0000"/>
          </a:solidFill>
          <a:ln w="9525">
            <a:solidFill>
              <a:srgbClr val="FF3300"/>
            </a:solidFill>
            <a:miter lim="800000"/>
            <a:headEnd/>
            <a:tailEnd/>
          </a:ln>
        </p:spPr>
        <p:txBody>
          <a:bodyPr/>
          <a:lstStyle/>
          <a:p>
            <a:endParaRPr lang="en-US"/>
          </a:p>
        </p:txBody>
      </p:sp>
      <p:sp>
        <p:nvSpPr>
          <p:cNvPr id="146630" name="Line 198"/>
          <p:cNvSpPr>
            <a:spLocks noChangeShapeType="1"/>
          </p:cNvSpPr>
          <p:nvPr/>
        </p:nvSpPr>
        <p:spPr bwMode="auto">
          <a:xfrm flipV="1">
            <a:off x="1954835" y="4916254"/>
            <a:ext cx="1378" cy="24402"/>
          </a:xfrm>
          <a:prstGeom prst="line">
            <a:avLst/>
          </a:prstGeom>
          <a:noFill/>
          <a:ln w="4763">
            <a:solidFill>
              <a:schemeClr val="bg1"/>
            </a:solidFill>
            <a:round/>
            <a:headEnd/>
            <a:tailEnd/>
          </a:ln>
        </p:spPr>
        <p:txBody>
          <a:bodyPr/>
          <a:lstStyle/>
          <a:p>
            <a:endParaRPr lang="en-US"/>
          </a:p>
        </p:txBody>
      </p:sp>
      <p:sp>
        <p:nvSpPr>
          <p:cNvPr id="146631" name="Line 199"/>
          <p:cNvSpPr>
            <a:spLocks noChangeShapeType="1"/>
          </p:cNvSpPr>
          <p:nvPr/>
        </p:nvSpPr>
        <p:spPr bwMode="auto">
          <a:xfrm>
            <a:off x="1920393" y="4916254"/>
            <a:ext cx="68885" cy="1284"/>
          </a:xfrm>
          <a:prstGeom prst="line">
            <a:avLst/>
          </a:prstGeom>
          <a:noFill/>
          <a:ln w="4763">
            <a:solidFill>
              <a:schemeClr val="bg1"/>
            </a:solidFill>
            <a:round/>
            <a:headEnd/>
            <a:tailEnd/>
          </a:ln>
        </p:spPr>
        <p:txBody>
          <a:bodyPr/>
          <a:lstStyle/>
          <a:p>
            <a:endParaRPr lang="en-US"/>
          </a:p>
        </p:txBody>
      </p:sp>
      <p:sp>
        <p:nvSpPr>
          <p:cNvPr id="146632" name="Rectangle 200"/>
          <p:cNvSpPr>
            <a:spLocks noChangeArrowheads="1"/>
          </p:cNvSpPr>
          <p:nvPr/>
        </p:nvSpPr>
        <p:spPr bwMode="auto">
          <a:xfrm>
            <a:off x="2106382" y="4956067"/>
            <a:ext cx="130881" cy="28254"/>
          </a:xfrm>
          <a:prstGeom prst="rect">
            <a:avLst/>
          </a:prstGeom>
          <a:solidFill>
            <a:srgbClr val="FF0000"/>
          </a:solidFill>
          <a:ln w="9525">
            <a:solidFill>
              <a:srgbClr val="FF3300"/>
            </a:solidFill>
            <a:miter lim="800000"/>
            <a:headEnd/>
            <a:tailEnd/>
          </a:ln>
        </p:spPr>
        <p:txBody>
          <a:bodyPr/>
          <a:lstStyle/>
          <a:p>
            <a:endParaRPr lang="en-US"/>
          </a:p>
        </p:txBody>
      </p:sp>
      <p:sp>
        <p:nvSpPr>
          <p:cNvPr id="146633" name="Line 201"/>
          <p:cNvSpPr>
            <a:spLocks noChangeShapeType="1"/>
          </p:cNvSpPr>
          <p:nvPr/>
        </p:nvSpPr>
        <p:spPr bwMode="auto">
          <a:xfrm flipV="1">
            <a:off x="2172512" y="4935519"/>
            <a:ext cx="1378" cy="20549"/>
          </a:xfrm>
          <a:prstGeom prst="line">
            <a:avLst/>
          </a:prstGeom>
          <a:noFill/>
          <a:ln w="4763">
            <a:solidFill>
              <a:schemeClr val="bg1"/>
            </a:solidFill>
            <a:round/>
            <a:headEnd/>
            <a:tailEnd/>
          </a:ln>
        </p:spPr>
        <p:txBody>
          <a:bodyPr/>
          <a:lstStyle/>
          <a:p>
            <a:endParaRPr lang="en-US"/>
          </a:p>
        </p:txBody>
      </p:sp>
      <p:sp>
        <p:nvSpPr>
          <p:cNvPr id="146634" name="Line 202"/>
          <p:cNvSpPr>
            <a:spLocks noChangeShapeType="1"/>
          </p:cNvSpPr>
          <p:nvPr/>
        </p:nvSpPr>
        <p:spPr bwMode="auto">
          <a:xfrm>
            <a:off x="2138069" y="4935519"/>
            <a:ext cx="68885" cy="1284"/>
          </a:xfrm>
          <a:prstGeom prst="line">
            <a:avLst/>
          </a:prstGeom>
          <a:noFill/>
          <a:ln w="4763">
            <a:solidFill>
              <a:schemeClr val="bg1"/>
            </a:solidFill>
            <a:round/>
            <a:headEnd/>
            <a:tailEnd/>
          </a:ln>
        </p:spPr>
        <p:txBody>
          <a:bodyPr/>
          <a:lstStyle/>
          <a:p>
            <a:endParaRPr lang="en-US"/>
          </a:p>
        </p:txBody>
      </p:sp>
      <p:sp>
        <p:nvSpPr>
          <p:cNvPr id="146635" name="Rectangle 203"/>
          <p:cNvSpPr>
            <a:spLocks noChangeArrowheads="1"/>
          </p:cNvSpPr>
          <p:nvPr/>
        </p:nvSpPr>
        <p:spPr bwMode="auto">
          <a:xfrm>
            <a:off x="2324059" y="4362724"/>
            <a:ext cx="130881" cy="621597"/>
          </a:xfrm>
          <a:prstGeom prst="rect">
            <a:avLst/>
          </a:prstGeom>
          <a:solidFill>
            <a:srgbClr val="FF0000"/>
          </a:solidFill>
          <a:ln w="9525">
            <a:solidFill>
              <a:srgbClr val="FF3300"/>
            </a:solidFill>
            <a:miter lim="800000"/>
            <a:headEnd/>
            <a:tailEnd/>
          </a:ln>
        </p:spPr>
        <p:txBody>
          <a:bodyPr/>
          <a:lstStyle/>
          <a:p>
            <a:endParaRPr lang="en-US"/>
          </a:p>
        </p:txBody>
      </p:sp>
      <p:sp>
        <p:nvSpPr>
          <p:cNvPr id="146636" name="Line 204"/>
          <p:cNvSpPr>
            <a:spLocks noChangeShapeType="1"/>
          </p:cNvSpPr>
          <p:nvPr/>
        </p:nvSpPr>
        <p:spPr bwMode="auto">
          <a:xfrm flipV="1">
            <a:off x="2388810" y="4189345"/>
            <a:ext cx="1378" cy="173379"/>
          </a:xfrm>
          <a:prstGeom prst="line">
            <a:avLst/>
          </a:prstGeom>
          <a:noFill/>
          <a:ln w="4763">
            <a:solidFill>
              <a:schemeClr val="bg1"/>
            </a:solidFill>
            <a:round/>
            <a:headEnd/>
            <a:tailEnd/>
          </a:ln>
        </p:spPr>
        <p:txBody>
          <a:bodyPr/>
          <a:lstStyle/>
          <a:p>
            <a:endParaRPr lang="en-US"/>
          </a:p>
        </p:txBody>
      </p:sp>
      <p:sp>
        <p:nvSpPr>
          <p:cNvPr id="146637" name="Line 205"/>
          <p:cNvSpPr>
            <a:spLocks noChangeShapeType="1"/>
          </p:cNvSpPr>
          <p:nvPr/>
        </p:nvSpPr>
        <p:spPr bwMode="auto">
          <a:xfrm>
            <a:off x="2355746" y="4189345"/>
            <a:ext cx="67507" cy="1284"/>
          </a:xfrm>
          <a:prstGeom prst="line">
            <a:avLst/>
          </a:prstGeom>
          <a:noFill/>
          <a:ln w="4763">
            <a:solidFill>
              <a:schemeClr val="bg1"/>
            </a:solidFill>
            <a:round/>
            <a:headEnd/>
            <a:tailEnd/>
          </a:ln>
        </p:spPr>
        <p:txBody>
          <a:bodyPr/>
          <a:lstStyle/>
          <a:p>
            <a:endParaRPr lang="en-US"/>
          </a:p>
        </p:txBody>
      </p:sp>
      <p:sp>
        <p:nvSpPr>
          <p:cNvPr id="146638" name="Rectangle 206"/>
          <p:cNvSpPr>
            <a:spLocks noChangeArrowheads="1"/>
          </p:cNvSpPr>
          <p:nvPr/>
        </p:nvSpPr>
        <p:spPr bwMode="auto">
          <a:xfrm>
            <a:off x="2541735" y="4818648"/>
            <a:ext cx="130881" cy="165674"/>
          </a:xfrm>
          <a:prstGeom prst="rect">
            <a:avLst/>
          </a:prstGeom>
          <a:solidFill>
            <a:srgbClr val="FF0000"/>
          </a:solidFill>
          <a:ln w="9525">
            <a:solidFill>
              <a:srgbClr val="FF3300"/>
            </a:solidFill>
            <a:miter lim="800000"/>
            <a:headEnd/>
            <a:tailEnd/>
          </a:ln>
        </p:spPr>
        <p:txBody>
          <a:bodyPr/>
          <a:lstStyle/>
          <a:p>
            <a:endParaRPr lang="en-US"/>
          </a:p>
        </p:txBody>
      </p:sp>
      <p:sp>
        <p:nvSpPr>
          <p:cNvPr id="146639" name="Line 207"/>
          <p:cNvSpPr>
            <a:spLocks noChangeShapeType="1"/>
          </p:cNvSpPr>
          <p:nvPr/>
        </p:nvSpPr>
        <p:spPr bwMode="auto">
          <a:xfrm flipV="1">
            <a:off x="2606487" y="4763423"/>
            <a:ext cx="1378" cy="55225"/>
          </a:xfrm>
          <a:prstGeom prst="line">
            <a:avLst/>
          </a:prstGeom>
          <a:noFill/>
          <a:ln w="4763">
            <a:solidFill>
              <a:schemeClr val="bg1"/>
            </a:solidFill>
            <a:round/>
            <a:headEnd/>
            <a:tailEnd/>
          </a:ln>
        </p:spPr>
        <p:txBody>
          <a:bodyPr/>
          <a:lstStyle/>
          <a:p>
            <a:endParaRPr lang="en-US"/>
          </a:p>
        </p:txBody>
      </p:sp>
      <p:sp>
        <p:nvSpPr>
          <p:cNvPr id="146640" name="Line 208"/>
          <p:cNvSpPr>
            <a:spLocks noChangeShapeType="1"/>
          </p:cNvSpPr>
          <p:nvPr/>
        </p:nvSpPr>
        <p:spPr bwMode="auto">
          <a:xfrm>
            <a:off x="2573422" y="4763423"/>
            <a:ext cx="67507" cy="1284"/>
          </a:xfrm>
          <a:prstGeom prst="line">
            <a:avLst/>
          </a:prstGeom>
          <a:noFill/>
          <a:ln w="4763">
            <a:solidFill>
              <a:schemeClr val="bg1"/>
            </a:solidFill>
            <a:round/>
            <a:headEnd/>
            <a:tailEnd/>
          </a:ln>
        </p:spPr>
        <p:txBody>
          <a:bodyPr/>
          <a:lstStyle/>
          <a:p>
            <a:endParaRPr lang="en-US"/>
          </a:p>
        </p:txBody>
      </p:sp>
      <p:sp>
        <p:nvSpPr>
          <p:cNvPr id="146641" name="Rectangle 209"/>
          <p:cNvSpPr>
            <a:spLocks noChangeArrowheads="1"/>
          </p:cNvSpPr>
          <p:nvPr/>
        </p:nvSpPr>
        <p:spPr bwMode="auto">
          <a:xfrm>
            <a:off x="2759411" y="4611877"/>
            <a:ext cx="130881" cy="372445"/>
          </a:xfrm>
          <a:prstGeom prst="rect">
            <a:avLst/>
          </a:prstGeom>
          <a:solidFill>
            <a:srgbClr val="FF0000"/>
          </a:solidFill>
          <a:ln w="9525">
            <a:solidFill>
              <a:srgbClr val="FF3300"/>
            </a:solidFill>
            <a:miter lim="800000"/>
            <a:headEnd/>
            <a:tailEnd/>
          </a:ln>
        </p:spPr>
        <p:txBody>
          <a:bodyPr/>
          <a:lstStyle/>
          <a:p>
            <a:endParaRPr lang="en-US"/>
          </a:p>
        </p:txBody>
      </p:sp>
      <p:sp>
        <p:nvSpPr>
          <p:cNvPr id="146642" name="Line 210"/>
          <p:cNvSpPr>
            <a:spLocks noChangeShapeType="1"/>
          </p:cNvSpPr>
          <p:nvPr/>
        </p:nvSpPr>
        <p:spPr bwMode="auto">
          <a:xfrm flipV="1">
            <a:off x="2824163" y="4479595"/>
            <a:ext cx="1378" cy="132282"/>
          </a:xfrm>
          <a:prstGeom prst="line">
            <a:avLst/>
          </a:prstGeom>
          <a:noFill/>
          <a:ln w="4763">
            <a:solidFill>
              <a:schemeClr val="bg1"/>
            </a:solidFill>
            <a:round/>
            <a:headEnd/>
            <a:tailEnd/>
          </a:ln>
        </p:spPr>
        <p:txBody>
          <a:bodyPr/>
          <a:lstStyle/>
          <a:p>
            <a:endParaRPr lang="en-US"/>
          </a:p>
        </p:txBody>
      </p:sp>
      <p:sp>
        <p:nvSpPr>
          <p:cNvPr id="146643" name="Line 211"/>
          <p:cNvSpPr>
            <a:spLocks noChangeShapeType="1"/>
          </p:cNvSpPr>
          <p:nvPr/>
        </p:nvSpPr>
        <p:spPr bwMode="auto">
          <a:xfrm>
            <a:off x="2791098" y="4479595"/>
            <a:ext cx="68885" cy="1284"/>
          </a:xfrm>
          <a:prstGeom prst="line">
            <a:avLst/>
          </a:prstGeom>
          <a:noFill/>
          <a:ln w="4763">
            <a:solidFill>
              <a:schemeClr val="bg1"/>
            </a:solidFill>
            <a:round/>
            <a:headEnd/>
            <a:tailEnd/>
          </a:ln>
        </p:spPr>
        <p:txBody>
          <a:bodyPr/>
          <a:lstStyle/>
          <a:p>
            <a:endParaRPr lang="en-US"/>
          </a:p>
        </p:txBody>
      </p:sp>
      <p:sp>
        <p:nvSpPr>
          <p:cNvPr id="146644" name="Rectangle 212"/>
          <p:cNvSpPr>
            <a:spLocks noChangeArrowheads="1"/>
          </p:cNvSpPr>
          <p:nvPr/>
        </p:nvSpPr>
        <p:spPr bwMode="auto">
          <a:xfrm>
            <a:off x="2977088" y="4947077"/>
            <a:ext cx="130881" cy="37244"/>
          </a:xfrm>
          <a:prstGeom prst="rect">
            <a:avLst/>
          </a:prstGeom>
          <a:solidFill>
            <a:srgbClr val="FF0000"/>
          </a:solidFill>
          <a:ln w="9525">
            <a:solidFill>
              <a:srgbClr val="FF3300"/>
            </a:solidFill>
            <a:miter lim="800000"/>
            <a:headEnd/>
            <a:tailEnd/>
          </a:ln>
        </p:spPr>
        <p:txBody>
          <a:bodyPr/>
          <a:lstStyle/>
          <a:p>
            <a:endParaRPr lang="en-US"/>
          </a:p>
        </p:txBody>
      </p:sp>
      <p:sp>
        <p:nvSpPr>
          <p:cNvPr id="146645" name="Line 213"/>
          <p:cNvSpPr>
            <a:spLocks noChangeShapeType="1"/>
          </p:cNvSpPr>
          <p:nvPr/>
        </p:nvSpPr>
        <p:spPr bwMode="auto">
          <a:xfrm flipV="1">
            <a:off x="3041839" y="4926528"/>
            <a:ext cx="1378" cy="20549"/>
          </a:xfrm>
          <a:prstGeom prst="line">
            <a:avLst/>
          </a:prstGeom>
          <a:noFill/>
          <a:ln w="4763">
            <a:solidFill>
              <a:schemeClr val="bg1"/>
            </a:solidFill>
            <a:round/>
            <a:headEnd/>
            <a:tailEnd/>
          </a:ln>
        </p:spPr>
        <p:txBody>
          <a:bodyPr/>
          <a:lstStyle/>
          <a:p>
            <a:endParaRPr lang="en-US"/>
          </a:p>
        </p:txBody>
      </p:sp>
      <p:sp>
        <p:nvSpPr>
          <p:cNvPr id="146646" name="Line 214"/>
          <p:cNvSpPr>
            <a:spLocks noChangeShapeType="1"/>
          </p:cNvSpPr>
          <p:nvPr/>
        </p:nvSpPr>
        <p:spPr bwMode="auto">
          <a:xfrm>
            <a:off x="3007397" y="4926528"/>
            <a:ext cx="68885" cy="1284"/>
          </a:xfrm>
          <a:prstGeom prst="line">
            <a:avLst/>
          </a:prstGeom>
          <a:noFill/>
          <a:ln w="4763">
            <a:solidFill>
              <a:schemeClr val="bg1"/>
            </a:solidFill>
            <a:round/>
            <a:headEnd/>
            <a:tailEnd/>
          </a:ln>
        </p:spPr>
        <p:txBody>
          <a:bodyPr/>
          <a:lstStyle/>
          <a:p>
            <a:endParaRPr lang="en-US"/>
          </a:p>
        </p:txBody>
      </p:sp>
      <p:sp>
        <p:nvSpPr>
          <p:cNvPr id="146647" name="Rectangle 215"/>
          <p:cNvSpPr>
            <a:spLocks noChangeArrowheads="1"/>
          </p:cNvSpPr>
          <p:nvPr/>
        </p:nvSpPr>
        <p:spPr bwMode="auto">
          <a:xfrm>
            <a:off x="3194764" y="4971479"/>
            <a:ext cx="129504" cy="12843"/>
          </a:xfrm>
          <a:prstGeom prst="rect">
            <a:avLst/>
          </a:prstGeom>
          <a:solidFill>
            <a:srgbClr val="FF0000"/>
          </a:solidFill>
          <a:ln w="9525">
            <a:solidFill>
              <a:srgbClr val="FF3300"/>
            </a:solidFill>
            <a:miter lim="800000"/>
            <a:headEnd/>
            <a:tailEnd/>
          </a:ln>
        </p:spPr>
        <p:txBody>
          <a:bodyPr/>
          <a:lstStyle/>
          <a:p>
            <a:endParaRPr lang="en-US"/>
          </a:p>
        </p:txBody>
      </p:sp>
      <p:sp>
        <p:nvSpPr>
          <p:cNvPr id="146648" name="Line 216"/>
          <p:cNvSpPr>
            <a:spLocks noChangeShapeType="1"/>
          </p:cNvSpPr>
          <p:nvPr/>
        </p:nvSpPr>
        <p:spPr bwMode="auto">
          <a:xfrm flipV="1">
            <a:off x="3259516" y="4956067"/>
            <a:ext cx="1378" cy="15411"/>
          </a:xfrm>
          <a:prstGeom prst="line">
            <a:avLst/>
          </a:prstGeom>
          <a:noFill/>
          <a:ln w="4763">
            <a:solidFill>
              <a:schemeClr val="bg1"/>
            </a:solidFill>
            <a:round/>
            <a:headEnd/>
            <a:tailEnd/>
          </a:ln>
        </p:spPr>
        <p:txBody>
          <a:bodyPr/>
          <a:lstStyle/>
          <a:p>
            <a:endParaRPr lang="en-US"/>
          </a:p>
        </p:txBody>
      </p:sp>
      <p:sp>
        <p:nvSpPr>
          <p:cNvPr id="146649" name="Line 217"/>
          <p:cNvSpPr>
            <a:spLocks noChangeShapeType="1"/>
          </p:cNvSpPr>
          <p:nvPr/>
        </p:nvSpPr>
        <p:spPr bwMode="auto">
          <a:xfrm>
            <a:off x="3225073" y="4956067"/>
            <a:ext cx="68885" cy="1284"/>
          </a:xfrm>
          <a:prstGeom prst="line">
            <a:avLst/>
          </a:prstGeom>
          <a:noFill/>
          <a:ln w="4763">
            <a:solidFill>
              <a:schemeClr val="bg1"/>
            </a:solidFill>
            <a:round/>
            <a:headEnd/>
            <a:tailEnd/>
          </a:ln>
        </p:spPr>
        <p:txBody>
          <a:bodyPr/>
          <a:lstStyle/>
          <a:p>
            <a:endParaRPr lang="en-US"/>
          </a:p>
        </p:txBody>
      </p:sp>
      <p:sp>
        <p:nvSpPr>
          <p:cNvPr id="146650" name="Rectangle 218"/>
          <p:cNvSpPr>
            <a:spLocks noChangeArrowheads="1"/>
          </p:cNvSpPr>
          <p:nvPr/>
        </p:nvSpPr>
        <p:spPr bwMode="auto">
          <a:xfrm>
            <a:off x="3411062" y="3878547"/>
            <a:ext cx="130881" cy="1105775"/>
          </a:xfrm>
          <a:prstGeom prst="rect">
            <a:avLst/>
          </a:prstGeom>
          <a:solidFill>
            <a:srgbClr val="FF0000"/>
          </a:solidFill>
          <a:ln w="9525">
            <a:solidFill>
              <a:srgbClr val="FF3300"/>
            </a:solidFill>
            <a:miter lim="800000"/>
            <a:headEnd/>
            <a:tailEnd/>
          </a:ln>
        </p:spPr>
        <p:txBody>
          <a:bodyPr/>
          <a:lstStyle/>
          <a:p>
            <a:endParaRPr lang="en-US"/>
          </a:p>
        </p:txBody>
      </p:sp>
      <p:sp>
        <p:nvSpPr>
          <p:cNvPr id="146651" name="Line 219"/>
          <p:cNvSpPr>
            <a:spLocks noChangeShapeType="1"/>
          </p:cNvSpPr>
          <p:nvPr/>
        </p:nvSpPr>
        <p:spPr bwMode="auto">
          <a:xfrm flipV="1">
            <a:off x="3477192" y="3498396"/>
            <a:ext cx="1378" cy="380150"/>
          </a:xfrm>
          <a:prstGeom prst="line">
            <a:avLst/>
          </a:prstGeom>
          <a:noFill/>
          <a:ln w="4763">
            <a:solidFill>
              <a:schemeClr val="bg1"/>
            </a:solidFill>
            <a:round/>
            <a:headEnd/>
            <a:tailEnd/>
          </a:ln>
        </p:spPr>
        <p:txBody>
          <a:bodyPr/>
          <a:lstStyle/>
          <a:p>
            <a:endParaRPr lang="en-US"/>
          </a:p>
        </p:txBody>
      </p:sp>
      <p:sp>
        <p:nvSpPr>
          <p:cNvPr id="146652" name="Line 220"/>
          <p:cNvSpPr>
            <a:spLocks noChangeShapeType="1"/>
          </p:cNvSpPr>
          <p:nvPr/>
        </p:nvSpPr>
        <p:spPr bwMode="auto">
          <a:xfrm>
            <a:off x="3442750" y="3498396"/>
            <a:ext cx="68885" cy="1284"/>
          </a:xfrm>
          <a:prstGeom prst="line">
            <a:avLst/>
          </a:prstGeom>
          <a:noFill/>
          <a:ln w="4763">
            <a:solidFill>
              <a:schemeClr val="bg1"/>
            </a:solidFill>
            <a:round/>
            <a:headEnd/>
            <a:tailEnd/>
          </a:ln>
        </p:spPr>
        <p:txBody>
          <a:bodyPr/>
          <a:lstStyle/>
          <a:p>
            <a:endParaRPr lang="en-US"/>
          </a:p>
        </p:txBody>
      </p:sp>
      <p:sp>
        <p:nvSpPr>
          <p:cNvPr id="146653" name="Rectangle 221"/>
          <p:cNvSpPr>
            <a:spLocks noChangeArrowheads="1"/>
          </p:cNvSpPr>
          <p:nvPr/>
        </p:nvSpPr>
        <p:spPr bwMode="auto">
          <a:xfrm>
            <a:off x="3628739" y="4681229"/>
            <a:ext cx="130881" cy="303093"/>
          </a:xfrm>
          <a:prstGeom prst="rect">
            <a:avLst/>
          </a:prstGeom>
          <a:solidFill>
            <a:srgbClr val="FF0000"/>
          </a:solidFill>
          <a:ln w="9525">
            <a:solidFill>
              <a:srgbClr val="FF3300"/>
            </a:solidFill>
            <a:miter lim="800000"/>
            <a:headEnd/>
            <a:tailEnd/>
          </a:ln>
        </p:spPr>
        <p:txBody>
          <a:bodyPr/>
          <a:lstStyle/>
          <a:p>
            <a:endParaRPr lang="en-US"/>
          </a:p>
        </p:txBody>
      </p:sp>
      <p:sp>
        <p:nvSpPr>
          <p:cNvPr id="146654" name="Line 222"/>
          <p:cNvSpPr>
            <a:spLocks noChangeShapeType="1"/>
          </p:cNvSpPr>
          <p:nvPr/>
        </p:nvSpPr>
        <p:spPr bwMode="auto">
          <a:xfrm flipV="1">
            <a:off x="3694868" y="4595181"/>
            <a:ext cx="1378" cy="86048"/>
          </a:xfrm>
          <a:prstGeom prst="line">
            <a:avLst/>
          </a:prstGeom>
          <a:noFill/>
          <a:ln w="4763">
            <a:solidFill>
              <a:schemeClr val="bg1"/>
            </a:solidFill>
            <a:round/>
            <a:headEnd/>
            <a:tailEnd/>
          </a:ln>
        </p:spPr>
        <p:txBody>
          <a:bodyPr/>
          <a:lstStyle/>
          <a:p>
            <a:endParaRPr lang="en-US"/>
          </a:p>
        </p:txBody>
      </p:sp>
      <p:sp>
        <p:nvSpPr>
          <p:cNvPr id="146655" name="Line 223"/>
          <p:cNvSpPr>
            <a:spLocks noChangeShapeType="1"/>
          </p:cNvSpPr>
          <p:nvPr/>
        </p:nvSpPr>
        <p:spPr bwMode="auto">
          <a:xfrm>
            <a:off x="3660426" y="4595181"/>
            <a:ext cx="68885" cy="1284"/>
          </a:xfrm>
          <a:prstGeom prst="line">
            <a:avLst/>
          </a:prstGeom>
          <a:noFill/>
          <a:ln w="4763">
            <a:solidFill>
              <a:schemeClr val="bg1"/>
            </a:solidFill>
            <a:round/>
            <a:headEnd/>
            <a:tailEnd/>
          </a:ln>
        </p:spPr>
        <p:txBody>
          <a:bodyPr/>
          <a:lstStyle/>
          <a:p>
            <a:endParaRPr lang="en-US"/>
          </a:p>
        </p:txBody>
      </p:sp>
      <p:sp>
        <p:nvSpPr>
          <p:cNvPr id="146656" name="Rectangle 224"/>
          <p:cNvSpPr>
            <a:spLocks noChangeArrowheads="1"/>
          </p:cNvSpPr>
          <p:nvPr/>
        </p:nvSpPr>
        <p:spPr bwMode="auto">
          <a:xfrm>
            <a:off x="3846415" y="4880294"/>
            <a:ext cx="130881" cy="104028"/>
          </a:xfrm>
          <a:prstGeom prst="rect">
            <a:avLst/>
          </a:prstGeom>
          <a:solidFill>
            <a:srgbClr val="FF0000"/>
          </a:solidFill>
          <a:ln w="9525">
            <a:solidFill>
              <a:srgbClr val="FF3300"/>
            </a:solidFill>
            <a:miter lim="800000"/>
            <a:headEnd/>
            <a:tailEnd/>
          </a:ln>
        </p:spPr>
        <p:txBody>
          <a:bodyPr/>
          <a:lstStyle/>
          <a:p>
            <a:endParaRPr lang="en-US"/>
          </a:p>
        </p:txBody>
      </p:sp>
      <p:sp>
        <p:nvSpPr>
          <p:cNvPr id="146657" name="Line 225"/>
          <p:cNvSpPr>
            <a:spLocks noChangeShapeType="1"/>
          </p:cNvSpPr>
          <p:nvPr/>
        </p:nvSpPr>
        <p:spPr bwMode="auto">
          <a:xfrm flipV="1">
            <a:off x="3912545" y="4828922"/>
            <a:ext cx="1378" cy="51372"/>
          </a:xfrm>
          <a:prstGeom prst="line">
            <a:avLst/>
          </a:prstGeom>
          <a:noFill/>
          <a:ln w="4763">
            <a:solidFill>
              <a:schemeClr val="bg1"/>
            </a:solidFill>
            <a:round/>
            <a:headEnd/>
            <a:tailEnd/>
          </a:ln>
        </p:spPr>
        <p:txBody>
          <a:bodyPr/>
          <a:lstStyle/>
          <a:p>
            <a:endParaRPr lang="en-US"/>
          </a:p>
        </p:txBody>
      </p:sp>
      <p:sp>
        <p:nvSpPr>
          <p:cNvPr id="146658" name="Line 226"/>
          <p:cNvSpPr>
            <a:spLocks noChangeShapeType="1"/>
          </p:cNvSpPr>
          <p:nvPr/>
        </p:nvSpPr>
        <p:spPr bwMode="auto">
          <a:xfrm>
            <a:off x="3878102" y="4828922"/>
            <a:ext cx="68885" cy="1284"/>
          </a:xfrm>
          <a:prstGeom prst="line">
            <a:avLst/>
          </a:prstGeom>
          <a:noFill/>
          <a:ln w="4763">
            <a:solidFill>
              <a:schemeClr val="bg1"/>
            </a:solidFill>
            <a:round/>
            <a:headEnd/>
            <a:tailEnd/>
          </a:ln>
        </p:spPr>
        <p:txBody>
          <a:bodyPr/>
          <a:lstStyle/>
          <a:p>
            <a:endParaRPr lang="en-US"/>
          </a:p>
        </p:txBody>
      </p:sp>
      <p:sp>
        <p:nvSpPr>
          <p:cNvPr id="146659" name="Rectangle 227"/>
          <p:cNvSpPr>
            <a:spLocks noChangeArrowheads="1"/>
          </p:cNvSpPr>
          <p:nvPr/>
        </p:nvSpPr>
        <p:spPr bwMode="auto">
          <a:xfrm>
            <a:off x="4064091" y="4904696"/>
            <a:ext cx="130881" cy="79626"/>
          </a:xfrm>
          <a:prstGeom prst="rect">
            <a:avLst/>
          </a:prstGeom>
          <a:solidFill>
            <a:srgbClr val="FF0000"/>
          </a:solidFill>
          <a:ln w="9525">
            <a:solidFill>
              <a:srgbClr val="FF3300"/>
            </a:solidFill>
            <a:miter lim="800000"/>
            <a:headEnd/>
            <a:tailEnd/>
          </a:ln>
        </p:spPr>
        <p:txBody>
          <a:bodyPr/>
          <a:lstStyle/>
          <a:p>
            <a:endParaRPr lang="en-US"/>
          </a:p>
        </p:txBody>
      </p:sp>
      <p:sp>
        <p:nvSpPr>
          <p:cNvPr id="146660" name="Line 228"/>
          <p:cNvSpPr>
            <a:spLocks noChangeShapeType="1"/>
          </p:cNvSpPr>
          <p:nvPr/>
        </p:nvSpPr>
        <p:spPr bwMode="auto">
          <a:xfrm flipV="1">
            <a:off x="4128843" y="4875157"/>
            <a:ext cx="1378" cy="29539"/>
          </a:xfrm>
          <a:prstGeom prst="line">
            <a:avLst/>
          </a:prstGeom>
          <a:noFill/>
          <a:ln w="4763">
            <a:solidFill>
              <a:schemeClr val="bg1"/>
            </a:solidFill>
            <a:round/>
            <a:headEnd/>
            <a:tailEnd/>
          </a:ln>
        </p:spPr>
        <p:txBody>
          <a:bodyPr/>
          <a:lstStyle/>
          <a:p>
            <a:endParaRPr lang="en-US"/>
          </a:p>
        </p:txBody>
      </p:sp>
      <p:sp>
        <p:nvSpPr>
          <p:cNvPr id="146661" name="Line 229"/>
          <p:cNvSpPr>
            <a:spLocks noChangeShapeType="1"/>
          </p:cNvSpPr>
          <p:nvPr/>
        </p:nvSpPr>
        <p:spPr bwMode="auto">
          <a:xfrm>
            <a:off x="4095778" y="4875157"/>
            <a:ext cx="67507" cy="1284"/>
          </a:xfrm>
          <a:prstGeom prst="line">
            <a:avLst/>
          </a:prstGeom>
          <a:noFill/>
          <a:ln w="4763">
            <a:solidFill>
              <a:schemeClr val="bg1"/>
            </a:solidFill>
            <a:round/>
            <a:headEnd/>
            <a:tailEnd/>
          </a:ln>
        </p:spPr>
        <p:txBody>
          <a:bodyPr/>
          <a:lstStyle/>
          <a:p>
            <a:endParaRPr lang="en-US"/>
          </a:p>
        </p:txBody>
      </p:sp>
      <p:sp>
        <p:nvSpPr>
          <p:cNvPr id="146662" name="Rectangle 230"/>
          <p:cNvSpPr>
            <a:spLocks noChangeArrowheads="1"/>
          </p:cNvSpPr>
          <p:nvPr/>
        </p:nvSpPr>
        <p:spPr bwMode="auto">
          <a:xfrm>
            <a:off x="4281768" y="4816079"/>
            <a:ext cx="130881" cy="168242"/>
          </a:xfrm>
          <a:prstGeom prst="rect">
            <a:avLst/>
          </a:prstGeom>
          <a:solidFill>
            <a:srgbClr val="FF0000"/>
          </a:solidFill>
          <a:ln w="9525">
            <a:solidFill>
              <a:srgbClr val="FF3300"/>
            </a:solidFill>
            <a:miter lim="800000"/>
            <a:headEnd/>
            <a:tailEnd/>
          </a:ln>
        </p:spPr>
        <p:txBody>
          <a:bodyPr/>
          <a:lstStyle/>
          <a:p>
            <a:endParaRPr lang="en-US"/>
          </a:p>
        </p:txBody>
      </p:sp>
      <p:sp>
        <p:nvSpPr>
          <p:cNvPr id="146663" name="Line 231"/>
          <p:cNvSpPr>
            <a:spLocks noChangeShapeType="1"/>
          </p:cNvSpPr>
          <p:nvPr/>
        </p:nvSpPr>
        <p:spPr bwMode="auto">
          <a:xfrm flipV="1">
            <a:off x="4346520" y="4753149"/>
            <a:ext cx="1378" cy="62930"/>
          </a:xfrm>
          <a:prstGeom prst="line">
            <a:avLst/>
          </a:prstGeom>
          <a:noFill/>
          <a:ln w="4763">
            <a:solidFill>
              <a:schemeClr val="bg1"/>
            </a:solidFill>
            <a:round/>
            <a:headEnd/>
            <a:tailEnd/>
          </a:ln>
        </p:spPr>
        <p:txBody>
          <a:bodyPr/>
          <a:lstStyle/>
          <a:p>
            <a:endParaRPr lang="en-US"/>
          </a:p>
        </p:txBody>
      </p:sp>
      <p:sp>
        <p:nvSpPr>
          <p:cNvPr id="146664" name="Line 232"/>
          <p:cNvSpPr>
            <a:spLocks noChangeShapeType="1"/>
          </p:cNvSpPr>
          <p:nvPr/>
        </p:nvSpPr>
        <p:spPr bwMode="auto">
          <a:xfrm>
            <a:off x="4313455" y="4753149"/>
            <a:ext cx="67507" cy="1284"/>
          </a:xfrm>
          <a:prstGeom prst="line">
            <a:avLst/>
          </a:prstGeom>
          <a:noFill/>
          <a:ln w="4763">
            <a:solidFill>
              <a:schemeClr val="bg1"/>
            </a:solidFill>
            <a:round/>
            <a:headEnd/>
            <a:tailEnd/>
          </a:ln>
        </p:spPr>
        <p:txBody>
          <a:bodyPr/>
          <a:lstStyle/>
          <a:p>
            <a:endParaRPr lang="en-US"/>
          </a:p>
        </p:txBody>
      </p:sp>
      <p:sp>
        <p:nvSpPr>
          <p:cNvPr id="146665" name="Rectangle 233"/>
          <p:cNvSpPr>
            <a:spLocks noChangeArrowheads="1"/>
          </p:cNvSpPr>
          <p:nvPr/>
        </p:nvSpPr>
        <p:spPr bwMode="auto">
          <a:xfrm>
            <a:off x="4499444" y="4852040"/>
            <a:ext cx="130881" cy="132282"/>
          </a:xfrm>
          <a:prstGeom prst="rect">
            <a:avLst/>
          </a:prstGeom>
          <a:solidFill>
            <a:srgbClr val="FF0000"/>
          </a:solidFill>
          <a:ln w="9525">
            <a:solidFill>
              <a:srgbClr val="FF3300"/>
            </a:solidFill>
            <a:miter lim="800000"/>
            <a:headEnd/>
            <a:tailEnd/>
          </a:ln>
        </p:spPr>
        <p:txBody>
          <a:bodyPr/>
          <a:lstStyle/>
          <a:p>
            <a:endParaRPr lang="en-US"/>
          </a:p>
        </p:txBody>
      </p:sp>
      <p:sp>
        <p:nvSpPr>
          <p:cNvPr id="146666" name="Line 234"/>
          <p:cNvSpPr>
            <a:spLocks noChangeShapeType="1"/>
          </p:cNvSpPr>
          <p:nvPr/>
        </p:nvSpPr>
        <p:spPr bwMode="auto">
          <a:xfrm flipV="1">
            <a:off x="4564196" y="4773698"/>
            <a:ext cx="1378" cy="78342"/>
          </a:xfrm>
          <a:prstGeom prst="line">
            <a:avLst/>
          </a:prstGeom>
          <a:noFill/>
          <a:ln w="4763">
            <a:solidFill>
              <a:schemeClr val="bg1"/>
            </a:solidFill>
            <a:round/>
            <a:headEnd/>
            <a:tailEnd/>
          </a:ln>
        </p:spPr>
        <p:txBody>
          <a:bodyPr/>
          <a:lstStyle/>
          <a:p>
            <a:endParaRPr lang="en-US"/>
          </a:p>
        </p:txBody>
      </p:sp>
      <p:sp>
        <p:nvSpPr>
          <p:cNvPr id="146667" name="Line 235"/>
          <p:cNvSpPr>
            <a:spLocks noChangeShapeType="1"/>
          </p:cNvSpPr>
          <p:nvPr/>
        </p:nvSpPr>
        <p:spPr bwMode="auto">
          <a:xfrm>
            <a:off x="4531131" y="4773698"/>
            <a:ext cx="67507" cy="1284"/>
          </a:xfrm>
          <a:prstGeom prst="line">
            <a:avLst/>
          </a:prstGeom>
          <a:noFill/>
          <a:ln w="4763">
            <a:solidFill>
              <a:schemeClr val="bg1"/>
            </a:solidFill>
            <a:round/>
            <a:headEnd/>
            <a:tailEnd/>
          </a:ln>
        </p:spPr>
        <p:txBody>
          <a:bodyPr/>
          <a:lstStyle/>
          <a:p>
            <a:endParaRPr lang="en-US"/>
          </a:p>
        </p:txBody>
      </p:sp>
      <p:sp>
        <p:nvSpPr>
          <p:cNvPr id="146668" name="Rectangle 236"/>
          <p:cNvSpPr>
            <a:spLocks noChangeArrowheads="1"/>
          </p:cNvSpPr>
          <p:nvPr/>
        </p:nvSpPr>
        <p:spPr bwMode="auto">
          <a:xfrm>
            <a:off x="4717120" y="4984322"/>
            <a:ext cx="130881" cy="0"/>
          </a:xfrm>
          <a:prstGeom prst="rect">
            <a:avLst/>
          </a:prstGeom>
          <a:noFill/>
          <a:ln w="4763">
            <a:solidFill>
              <a:schemeClr val="bg1"/>
            </a:solidFill>
            <a:miter lim="800000"/>
            <a:headEnd/>
            <a:tailEnd/>
          </a:ln>
        </p:spPr>
        <p:txBody>
          <a:bodyPr/>
          <a:lstStyle/>
          <a:p>
            <a:endParaRPr lang="en-US"/>
          </a:p>
        </p:txBody>
      </p:sp>
      <p:sp>
        <p:nvSpPr>
          <p:cNvPr id="146669" name="Line 237"/>
          <p:cNvSpPr>
            <a:spLocks noChangeShapeType="1"/>
          </p:cNvSpPr>
          <p:nvPr/>
        </p:nvSpPr>
        <p:spPr bwMode="auto">
          <a:xfrm flipV="1">
            <a:off x="4781872" y="4980469"/>
            <a:ext cx="1378" cy="2569"/>
          </a:xfrm>
          <a:prstGeom prst="line">
            <a:avLst/>
          </a:prstGeom>
          <a:noFill/>
          <a:ln w="4763">
            <a:solidFill>
              <a:schemeClr val="bg1"/>
            </a:solidFill>
            <a:round/>
            <a:headEnd/>
            <a:tailEnd/>
          </a:ln>
        </p:spPr>
        <p:txBody>
          <a:bodyPr/>
          <a:lstStyle/>
          <a:p>
            <a:endParaRPr lang="en-US"/>
          </a:p>
        </p:txBody>
      </p:sp>
      <p:sp>
        <p:nvSpPr>
          <p:cNvPr id="146670" name="Line 238"/>
          <p:cNvSpPr>
            <a:spLocks noChangeShapeType="1"/>
          </p:cNvSpPr>
          <p:nvPr/>
        </p:nvSpPr>
        <p:spPr bwMode="auto">
          <a:xfrm>
            <a:off x="4747430" y="4980469"/>
            <a:ext cx="68885" cy="1284"/>
          </a:xfrm>
          <a:prstGeom prst="line">
            <a:avLst/>
          </a:prstGeom>
          <a:noFill/>
          <a:ln w="4763">
            <a:solidFill>
              <a:schemeClr val="bg1"/>
            </a:solidFill>
            <a:round/>
            <a:headEnd/>
            <a:tailEnd/>
          </a:ln>
        </p:spPr>
        <p:txBody>
          <a:bodyPr/>
          <a:lstStyle/>
          <a:p>
            <a:endParaRPr lang="en-US"/>
          </a:p>
        </p:txBody>
      </p:sp>
      <p:sp>
        <p:nvSpPr>
          <p:cNvPr id="146671" name="Rectangle 239"/>
          <p:cNvSpPr>
            <a:spLocks noChangeArrowheads="1"/>
          </p:cNvSpPr>
          <p:nvPr/>
        </p:nvSpPr>
        <p:spPr bwMode="auto">
          <a:xfrm>
            <a:off x="4934797" y="4574633"/>
            <a:ext cx="129504" cy="409689"/>
          </a:xfrm>
          <a:prstGeom prst="rect">
            <a:avLst/>
          </a:prstGeom>
          <a:solidFill>
            <a:srgbClr val="FF0000"/>
          </a:solidFill>
          <a:ln w="9525">
            <a:solidFill>
              <a:srgbClr val="FF3300"/>
            </a:solidFill>
            <a:miter lim="800000"/>
            <a:headEnd/>
            <a:tailEnd/>
          </a:ln>
        </p:spPr>
        <p:txBody>
          <a:bodyPr/>
          <a:lstStyle/>
          <a:p>
            <a:endParaRPr lang="en-US"/>
          </a:p>
        </p:txBody>
      </p:sp>
      <p:sp>
        <p:nvSpPr>
          <p:cNvPr id="146672" name="Line 240"/>
          <p:cNvSpPr>
            <a:spLocks noChangeShapeType="1"/>
          </p:cNvSpPr>
          <p:nvPr/>
        </p:nvSpPr>
        <p:spPr bwMode="auto">
          <a:xfrm flipV="1">
            <a:off x="4999549" y="4483448"/>
            <a:ext cx="1378" cy="91185"/>
          </a:xfrm>
          <a:prstGeom prst="line">
            <a:avLst/>
          </a:prstGeom>
          <a:noFill/>
          <a:ln w="4763">
            <a:solidFill>
              <a:schemeClr val="bg1"/>
            </a:solidFill>
            <a:round/>
            <a:headEnd/>
            <a:tailEnd/>
          </a:ln>
        </p:spPr>
        <p:txBody>
          <a:bodyPr/>
          <a:lstStyle/>
          <a:p>
            <a:endParaRPr lang="en-US"/>
          </a:p>
        </p:txBody>
      </p:sp>
      <p:sp>
        <p:nvSpPr>
          <p:cNvPr id="146673" name="Line 241"/>
          <p:cNvSpPr>
            <a:spLocks noChangeShapeType="1"/>
          </p:cNvSpPr>
          <p:nvPr/>
        </p:nvSpPr>
        <p:spPr bwMode="auto">
          <a:xfrm>
            <a:off x="4965106" y="4483448"/>
            <a:ext cx="68885" cy="1284"/>
          </a:xfrm>
          <a:prstGeom prst="line">
            <a:avLst/>
          </a:prstGeom>
          <a:noFill/>
          <a:ln w="4763">
            <a:solidFill>
              <a:schemeClr val="bg1"/>
            </a:solidFill>
            <a:round/>
            <a:headEnd/>
            <a:tailEnd/>
          </a:ln>
        </p:spPr>
        <p:txBody>
          <a:bodyPr/>
          <a:lstStyle/>
          <a:p>
            <a:endParaRPr lang="en-US"/>
          </a:p>
        </p:txBody>
      </p:sp>
      <p:sp>
        <p:nvSpPr>
          <p:cNvPr id="146674" name="Rectangle 242"/>
          <p:cNvSpPr>
            <a:spLocks noChangeArrowheads="1"/>
          </p:cNvSpPr>
          <p:nvPr/>
        </p:nvSpPr>
        <p:spPr bwMode="auto">
          <a:xfrm>
            <a:off x="5152473" y="4545094"/>
            <a:ext cx="129504" cy="439228"/>
          </a:xfrm>
          <a:prstGeom prst="rect">
            <a:avLst/>
          </a:prstGeom>
          <a:solidFill>
            <a:srgbClr val="FF0000"/>
          </a:solidFill>
          <a:ln w="9525">
            <a:solidFill>
              <a:srgbClr val="FF3300"/>
            </a:solidFill>
            <a:miter lim="800000"/>
            <a:headEnd/>
            <a:tailEnd/>
          </a:ln>
        </p:spPr>
        <p:txBody>
          <a:bodyPr/>
          <a:lstStyle/>
          <a:p>
            <a:endParaRPr lang="en-US"/>
          </a:p>
        </p:txBody>
      </p:sp>
      <p:sp>
        <p:nvSpPr>
          <p:cNvPr id="146675" name="Line 243"/>
          <p:cNvSpPr>
            <a:spLocks noChangeShapeType="1"/>
          </p:cNvSpPr>
          <p:nvPr/>
        </p:nvSpPr>
        <p:spPr bwMode="auto">
          <a:xfrm flipV="1">
            <a:off x="5217225" y="4464184"/>
            <a:ext cx="1378" cy="80910"/>
          </a:xfrm>
          <a:prstGeom prst="line">
            <a:avLst/>
          </a:prstGeom>
          <a:noFill/>
          <a:ln w="4763">
            <a:solidFill>
              <a:schemeClr val="bg1"/>
            </a:solidFill>
            <a:round/>
            <a:headEnd/>
            <a:tailEnd/>
          </a:ln>
        </p:spPr>
        <p:txBody>
          <a:bodyPr/>
          <a:lstStyle/>
          <a:p>
            <a:endParaRPr lang="en-US"/>
          </a:p>
        </p:txBody>
      </p:sp>
      <p:sp>
        <p:nvSpPr>
          <p:cNvPr id="146676" name="Line 244"/>
          <p:cNvSpPr>
            <a:spLocks noChangeShapeType="1"/>
          </p:cNvSpPr>
          <p:nvPr/>
        </p:nvSpPr>
        <p:spPr bwMode="auto">
          <a:xfrm>
            <a:off x="5182782" y="4464184"/>
            <a:ext cx="68885" cy="1284"/>
          </a:xfrm>
          <a:prstGeom prst="line">
            <a:avLst/>
          </a:prstGeom>
          <a:noFill/>
          <a:ln w="4763">
            <a:solidFill>
              <a:schemeClr val="bg1"/>
            </a:solidFill>
            <a:round/>
            <a:headEnd/>
            <a:tailEnd/>
          </a:ln>
        </p:spPr>
        <p:txBody>
          <a:bodyPr/>
          <a:lstStyle/>
          <a:p>
            <a:endParaRPr lang="en-US"/>
          </a:p>
        </p:txBody>
      </p:sp>
      <p:sp>
        <p:nvSpPr>
          <p:cNvPr id="146677" name="Rectangle 245"/>
          <p:cNvSpPr>
            <a:spLocks noChangeArrowheads="1"/>
          </p:cNvSpPr>
          <p:nvPr/>
        </p:nvSpPr>
        <p:spPr bwMode="auto">
          <a:xfrm>
            <a:off x="5368772" y="4938087"/>
            <a:ext cx="130881" cy="46234"/>
          </a:xfrm>
          <a:prstGeom prst="rect">
            <a:avLst/>
          </a:prstGeom>
          <a:solidFill>
            <a:srgbClr val="FF0000"/>
          </a:solidFill>
          <a:ln w="9525">
            <a:solidFill>
              <a:srgbClr val="FF3300"/>
            </a:solidFill>
            <a:miter lim="800000"/>
            <a:headEnd/>
            <a:tailEnd/>
          </a:ln>
        </p:spPr>
        <p:txBody>
          <a:bodyPr/>
          <a:lstStyle/>
          <a:p>
            <a:endParaRPr lang="en-US"/>
          </a:p>
        </p:txBody>
      </p:sp>
      <p:sp>
        <p:nvSpPr>
          <p:cNvPr id="146678" name="Line 246"/>
          <p:cNvSpPr>
            <a:spLocks noChangeShapeType="1"/>
          </p:cNvSpPr>
          <p:nvPr/>
        </p:nvSpPr>
        <p:spPr bwMode="auto">
          <a:xfrm flipV="1">
            <a:off x="5434901" y="4911117"/>
            <a:ext cx="1378" cy="26970"/>
          </a:xfrm>
          <a:prstGeom prst="line">
            <a:avLst/>
          </a:prstGeom>
          <a:noFill/>
          <a:ln w="4763">
            <a:solidFill>
              <a:schemeClr val="bg1"/>
            </a:solidFill>
            <a:round/>
            <a:headEnd/>
            <a:tailEnd/>
          </a:ln>
        </p:spPr>
        <p:txBody>
          <a:bodyPr/>
          <a:lstStyle/>
          <a:p>
            <a:endParaRPr lang="en-US"/>
          </a:p>
        </p:txBody>
      </p:sp>
      <p:sp>
        <p:nvSpPr>
          <p:cNvPr id="146679" name="Line 247"/>
          <p:cNvSpPr>
            <a:spLocks noChangeShapeType="1"/>
          </p:cNvSpPr>
          <p:nvPr/>
        </p:nvSpPr>
        <p:spPr bwMode="auto">
          <a:xfrm>
            <a:off x="5400459" y="4911117"/>
            <a:ext cx="68885" cy="1284"/>
          </a:xfrm>
          <a:prstGeom prst="line">
            <a:avLst/>
          </a:prstGeom>
          <a:noFill/>
          <a:ln w="4763">
            <a:solidFill>
              <a:schemeClr val="bg1"/>
            </a:solidFill>
            <a:round/>
            <a:headEnd/>
            <a:tailEnd/>
          </a:ln>
        </p:spPr>
        <p:txBody>
          <a:bodyPr/>
          <a:lstStyle/>
          <a:p>
            <a:endParaRPr lang="en-US"/>
          </a:p>
        </p:txBody>
      </p:sp>
      <p:sp>
        <p:nvSpPr>
          <p:cNvPr id="146680" name="Rectangle 248"/>
          <p:cNvSpPr>
            <a:spLocks noChangeArrowheads="1"/>
          </p:cNvSpPr>
          <p:nvPr/>
        </p:nvSpPr>
        <p:spPr bwMode="auto">
          <a:xfrm>
            <a:off x="5586448" y="4609308"/>
            <a:ext cx="130881" cy="375013"/>
          </a:xfrm>
          <a:prstGeom prst="rect">
            <a:avLst/>
          </a:prstGeom>
          <a:solidFill>
            <a:srgbClr val="FF0000"/>
          </a:solidFill>
          <a:ln w="9525">
            <a:solidFill>
              <a:srgbClr val="FF3300"/>
            </a:solidFill>
            <a:miter lim="800000"/>
            <a:headEnd/>
            <a:tailEnd/>
          </a:ln>
        </p:spPr>
        <p:txBody>
          <a:bodyPr/>
          <a:lstStyle/>
          <a:p>
            <a:endParaRPr lang="en-US"/>
          </a:p>
        </p:txBody>
      </p:sp>
      <p:sp>
        <p:nvSpPr>
          <p:cNvPr id="146681" name="Line 249"/>
          <p:cNvSpPr>
            <a:spLocks noChangeShapeType="1"/>
          </p:cNvSpPr>
          <p:nvPr/>
        </p:nvSpPr>
        <p:spPr bwMode="auto">
          <a:xfrm flipV="1">
            <a:off x="5652577" y="4450056"/>
            <a:ext cx="1378" cy="159252"/>
          </a:xfrm>
          <a:prstGeom prst="line">
            <a:avLst/>
          </a:prstGeom>
          <a:noFill/>
          <a:ln w="4763">
            <a:solidFill>
              <a:schemeClr val="bg1"/>
            </a:solidFill>
            <a:round/>
            <a:headEnd/>
            <a:tailEnd/>
          </a:ln>
        </p:spPr>
        <p:txBody>
          <a:bodyPr/>
          <a:lstStyle/>
          <a:p>
            <a:endParaRPr lang="en-US"/>
          </a:p>
        </p:txBody>
      </p:sp>
      <p:sp>
        <p:nvSpPr>
          <p:cNvPr id="146682" name="Line 250"/>
          <p:cNvSpPr>
            <a:spLocks noChangeShapeType="1"/>
          </p:cNvSpPr>
          <p:nvPr/>
        </p:nvSpPr>
        <p:spPr bwMode="auto">
          <a:xfrm>
            <a:off x="5618135" y="4450056"/>
            <a:ext cx="68885" cy="1284"/>
          </a:xfrm>
          <a:prstGeom prst="line">
            <a:avLst/>
          </a:prstGeom>
          <a:noFill/>
          <a:ln w="4763">
            <a:solidFill>
              <a:schemeClr val="bg1"/>
            </a:solidFill>
            <a:round/>
            <a:headEnd/>
            <a:tailEnd/>
          </a:ln>
        </p:spPr>
        <p:txBody>
          <a:bodyPr/>
          <a:lstStyle/>
          <a:p>
            <a:endParaRPr lang="en-US"/>
          </a:p>
        </p:txBody>
      </p:sp>
      <p:sp>
        <p:nvSpPr>
          <p:cNvPr id="146683" name="Rectangle 251"/>
          <p:cNvSpPr>
            <a:spLocks noChangeArrowheads="1"/>
          </p:cNvSpPr>
          <p:nvPr/>
        </p:nvSpPr>
        <p:spPr bwMode="auto">
          <a:xfrm>
            <a:off x="5804124" y="3994133"/>
            <a:ext cx="130881" cy="990189"/>
          </a:xfrm>
          <a:prstGeom prst="rect">
            <a:avLst/>
          </a:prstGeom>
          <a:solidFill>
            <a:srgbClr val="FF0000"/>
          </a:solidFill>
          <a:ln w="9525">
            <a:solidFill>
              <a:srgbClr val="FF3300"/>
            </a:solidFill>
            <a:miter lim="800000"/>
            <a:headEnd/>
            <a:tailEnd/>
          </a:ln>
        </p:spPr>
        <p:txBody>
          <a:bodyPr/>
          <a:lstStyle/>
          <a:p>
            <a:endParaRPr lang="en-US"/>
          </a:p>
        </p:txBody>
      </p:sp>
      <p:sp>
        <p:nvSpPr>
          <p:cNvPr id="146684" name="Line 252"/>
          <p:cNvSpPr>
            <a:spLocks noChangeShapeType="1"/>
          </p:cNvSpPr>
          <p:nvPr/>
        </p:nvSpPr>
        <p:spPr bwMode="auto">
          <a:xfrm flipV="1">
            <a:off x="5870254" y="3789930"/>
            <a:ext cx="1378" cy="204202"/>
          </a:xfrm>
          <a:prstGeom prst="line">
            <a:avLst/>
          </a:prstGeom>
          <a:noFill/>
          <a:ln w="4763">
            <a:solidFill>
              <a:schemeClr val="bg1"/>
            </a:solidFill>
            <a:round/>
            <a:headEnd/>
            <a:tailEnd/>
          </a:ln>
        </p:spPr>
        <p:txBody>
          <a:bodyPr/>
          <a:lstStyle/>
          <a:p>
            <a:endParaRPr lang="en-US"/>
          </a:p>
        </p:txBody>
      </p:sp>
      <p:sp>
        <p:nvSpPr>
          <p:cNvPr id="146685" name="Line 253"/>
          <p:cNvSpPr>
            <a:spLocks noChangeShapeType="1"/>
          </p:cNvSpPr>
          <p:nvPr/>
        </p:nvSpPr>
        <p:spPr bwMode="auto">
          <a:xfrm>
            <a:off x="5835811" y="3789930"/>
            <a:ext cx="68885" cy="1284"/>
          </a:xfrm>
          <a:prstGeom prst="line">
            <a:avLst/>
          </a:prstGeom>
          <a:noFill/>
          <a:ln w="4763">
            <a:solidFill>
              <a:schemeClr val="bg1"/>
            </a:solidFill>
            <a:round/>
            <a:headEnd/>
            <a:tailEnd/>
          </a:ln>
        </p:spPr>
        <p:txBody>
          <a:bodyPr/>
          <a:lstStyle/>
          <a:p>
            <a:endParaRPr lang="en-US"/>
          </a:p>
        </p:txBody>
      </p:sp>
      <p:sp>
        <p:nvSpPr>
          <p:cNvPr id="146686" name="Rectangle 254"/>
          <p:cNvSpPr>
            <a:spLocks noChangeArrowheads="1"/>
          </p:cNvSpPr>
          <p:nvPr/>
        </p:nvSpPr>
        <p:spPr bwMode="auto">
          <a:xfrm>
            <a:off x="6021801" y="4331901"/>
            <a:ext cx="130881" cy="652420"/>
          </a:xfrm>
          <a:prstGeom prst="rect">
            <a:avLst/>
          </a:prstGeom>
          <a:solidFill>
            <a:srgbClr val="FF0000"/>
          </a:solidFill>
          <a:ln w="9525">
            <a:solidFill>
              <a:srgbClr val="FF3300"/>
            </a:solidFill>
            <a:miter lim="800000"/>
            <a:headEnd/>
            <a:tailEnd/>
          </a:ln>
        </p:spPr>
        <p:txBody>
          <a:bodyPr/>
          <a:lstStyle/>
          <a:p>
            <a:endParaRPr lang="en-US"/>
          </a:p>
        </p:txBody>
      </p:sp>
      <p:sp>
        <p:nvSpPr>
          <p:cNvPr id="146687" name="Line 255"/>
          <p:cNvSpPr>
            <a:spLocks noChangeShapeType="1"/>
          </p:cNvSpPr>
          <p:nvPr/>
        </p:nvSpPr>
        <p:spPr bwMode="auto">
          <a:xfrm flipV="1">
            <a:off x="6086552" y="4153385"/>
            <a:ext cx="1378" cy="178517"/>
          </a:xfrm>
          <a:prstGeom prst="line">
            <a:avLst/>
          </a:prstGeom>
          <a:noFill/>
          <a:ln w="4763">
            <a:solidFill>
              <a:schemeClr val="bg1"/>
            </a:solidFill>
            <a:round/>
            <a:headEnd/>
            <a:tailEnd/>
          </a:ln>
        </p:spPr>
        <p:txBody>
          <a:bodyPr/>
          <a:lstStyle/>
          <a:p>
            <a:endParaRPr lang="en-US"/>
          </a:p>
        </p:txBody>
      </p:sp>
      <p:sp>
        <p:nvSpPr>
          <p:cNvPr id="146688" name="Line 256"/>
          <p:cNvSpPr>
            <a:spLocks noChangeShapeType="1"/>
          </p:cNvSpPr>
          <p:nvPr/>
        </p:nvSpPr>
        <p:spPr bwMode="auto">
          <a:xfrm>
            <a:off x="6053488" y="4153385"/>
            <a:ext cx="67507" cy="1284"/>
          </a:xfrm>
          <a:prstGeom prst="line">
            <a:avLst/>
          </a:prstGeom>
          <a:noFill/>
          <a:ln w="4763">
            <a:solidFill>
              <a:schemeClr val="bg1"/>
            </a:solidFill>
            <a:round/>
            <a:headEnd/>
            <a:tailEnd/>
          </a:ln>
        </p:spPr>
        <p:txBody>
          <a:bodyPr/>
          <a:lstStyle/>
          <a:p>
            <a:endParaRPr lang="en-US"/>
          </a:p>
        </p:txBody>
      </p:sp>
      <p:sp>
        <p:nvSpPr>
          <p:cNvPr id="146689" name="Rectangle 257"/>
          <p:cNvSpPr>
            <a:spLocks noChangeArrowheads="1"/>
          </p:cNvSpPr>
          <p:nvPr/>
        </p:nvSpPr>
        <p:spPr bwMode="auto">
          <a:xfrm>
            <a:off x="6239477" y="4509134"/>
            <a:ext cx="130881" cy="475188"/>
          </a:xfrm>
          <a:prstGeom prst="rect">
            <a:avLst/>
          </a:prstGeom>
          <a:solidFill>
            <a:srgbClr val="FF0000"/>
          </a:solidFill>
          <a:ln w="9525">
            <a:solidFill>
              <a:srgbClr val="FF3300"/>
            </a:solidFill>
            <a:miter lim="800000"/>
            <a:headEnd/>
            <a:tailEnd/>
          </a:ln>
        </p:spPr>
        <p:txBody>
          <a:bodyPr/>
          <a:lstStyle/>
          <a:p>
            <a:endParaRPr lang="en-US"/>
          </a:p>
        </p:txBody>
      </p:sp>
      <p:sp>
        <p:nvSpPr>
          <p:cNvPr id="146690" name="Line 258"/>
          <p:cNvSpPr>
            <a:spLocks noChangeShapeType="1"/>
          </p:cNvSpPr>
          <p:nvPr/>
        </p:nvSpPr>
        <p:spPr bwMode="auto">
          <a:xfrm flipV="1">
            <a:off x="6304229" y="4374283"/>
            <a:ext cx="1378" cy="134851"/>
          </a:xfrm>
          <a:prstGeom prst="line">
            <a:avLst/>
          </a:prstGeom>
          <a:noFill/>
          <a:ln w="4763">
            <a:solidFill>
              <a:schemeClr val="bg1"/>
            </a:solidFill>
            <a:round/>
            <a:headEnd/>
            <a:tailEnd/>
          </a:ln>
        </p:spPr>
        <p:txBody>
          <a:bodyPr/>
          <a:lstStyle/>
          <a:p>
            <a:endParaRPr lang="en-US"/>
          </a:p>
        </p:txBody>
      </p:sp>
      <p:sp>
        <p:nvSpPr>
          <p:cNvPr id="146691" name="Line 259"/>
          <p:cNvSpPr>
            <a:spLocks noChangeShapeType="1"/>
          </p:cNvSpPr>
          <p:nvPr/>
        </p:nvSpPr>
        <p:spPr bwMode="auto">
          <a:xfrm>
            <a:off x="6271164" y="4374283"/>
            <a:ext cx="67507" cy="1284"/>
          </a:xfrm>
          <a:prstGeom prst="line">
            <a:avLst/>
          </a:prstGeom>
          <a:noFill/>
          <a:ln w="4763">
            <a:solidFill>
              <a:schemeClr val="bg1"/>
            </a:solidFill>
            <a:round/>
            <a:headEnd/>
            <a:tailEnd/>
          </a:ln>
        </p:spPr>
        <p:txBody>
          <a:bodyPr/>
          <a:lstStyle/>
          <a:p>
            <a:endParaRPr lang="en-US"/>
          </a:p>
        </p:txBody>
      </p:sp>
      <p:sp>
        <p:nvSpPr>
          <p:cNvPr id="146692" name="Rectangle 260"/>
          <p:cNvSpPr>
            <a:spLocks noChangeArrowheads="1"/>
          </p:cNvSpPr>
          <p:nvPr/>
        </p:nvSpPr>
        <p:spPr bwMode="auto">
          <a:xfrm>
            <a:off x="6457153" y="4726179"/>
            <a:ext cx="130881" cy="258143"/>
          </a:xfrm>
          <a:prstGeom prst="rect">
            <a:avLst/>
          </a:prstGeom>
          <a:solidFill>
            <a:srgbClr val="FF0000"/>
          </a:solidFill>
          <a:ln w="9525">
            <a:solidFill>
              <a:srgbClr val="FF3300"/>
            </a:solidFill>
            <a:miter lim="800000"/>
            <a:headEnd/>
            <a:tailEnd/>
          </a:ln>
        </p:spPr>
        <p:txBody>
          <a:bodyPr/>
          <a:lstStyle/>
          <a:p>
            <a:endParaRPr lang="en-US"/>
          </a:p>
        </p:txBody>
      </p:sp>
      <p:sp>
        <p:nvSpPr>
          <p:cNvPr id="146693" name="Line 261"/>
          <p:cNvSpPr>
            <a:spLocks noChangeShapeType="1"/>
          </p:cNvSpPr>
          <p:nvPr/>
        </p:nvSpPr>
        <p:spPr bwMode="auto">
          <a:xfrm flipV="1">
            <a:off x="6521905" y="4645269"/>
            <a:ext cx="1378" cy="80910"/>
          </a:xfrm>
          <a:prstGeom prst="line">
            <a:avLst/>
          </a:prstGeom>
          <a:noFill/>
          <a:ln w="4763">
            <a:solidFill>
              <a:schemeClr val="bg1"/>
            </a:solidFill>
            <a:round/>
            <a:headEnd/>
            <a:tailEnd/>
          </a:ln>
        </p:spPr>
        <p:txBody>
          <a:bodyPr/>
          <a:lstStyle/>
          <a:p>
            <a:endParaRPr lang="en-US"/>
          </a:p>
        </p:txBody>
      </p:sp>
      <p:sp>
        <p:nvSpPr>
          <p:cNvPr id="146694" name="Line 262"/>
          <p:cNvSpPr>
            <a:spLocks noChangeShapeType="1"/>
          </p:cNvSpPr>
          <p:nvPr/>
        </p:nvSpPr>
        <p:spPr bwMode="auto">
          <a:xfrm>
            <a:off x="6487463" y="4645269"/>
            <a:ext cx="68885" cy="1284"/>
          </a:xfrm>
          <a:prstGeom prst="line">
            <a:avLst/>
          </a:prstGeom>
          <a:noFill/>
          <a:ln w="4763">
            <a:solidFill>
              <a:schemeClr val="bg1"/>
            </a:solidFill>
            <a:round/>
            <a:headEnd/>
            <a:tailEnd/>
          </a:ln>
        </p:spPr>
        <p:txBody>
          <a:bodyPr/>
          <a:lstStyle/>
          <a:p>
            <a:endParaRPr lang="en-US"/>
          </a:p>
        </p:txBody>
      </p:sp>
      <p:sp>
        <p:nvSpPr>
          <p:cNvPr id="146695" name="Rectangle 263"/>
          <p:cNvSpPr>
            <a:spLocks noChangeArrowheads="1"/>
          </p:cNvSpPr>
          <p:nvPr/>
        </p:nvSpPr>
        <p:spPr bwMode="auto">
          <a:xfrm>
            <a:off x="6674830" y="4909833"/>
            <a:ext cx="129504" cy="74489"/>
          </a:xfrm>
          <a:prstGeom prst="rect">
            <a:avLst/>
          </a:prstGeom>
          <a:solidFill>
            <a:srgbClr val="FF0000"/>
          </a:solidFill>
          <a:ln w="9525">
            <a:solidFill>
              <a:srgbClr val="FF3300"/>
            </a:solidFill>
            <a:miter lim="800000"/>
            <a:headEnd/>
            <a:tailEnd/>
          </a:ln>
        </p:spPr>
        <p:txBody>
          <a:bodyPr/>
          <a:lstStyle/>
          <a:p>
            <a:endParaRPr lang="en-US"/>
          </a:p>
        </p:txBody>
      </p:sp>
      <p:sp>
        <p:nvSpPr>
          <p:cNvPr id="146696" name="Line 264"/>
          <p:cNvSpPr>
            <a:spLocks noChangeShapeType="1"/>
          </p:cNvSpPr>
          <p:nvPr/>
        </p:nvSpPr>
        <p:spPr bwMode="auto">
          <a:xfrm flipV="1">
            <a:off x="6739581" y="4880294"/>
            <a:ext cx="1378" cy="29539"/>
          </a:xfrm>
          <a:prstGeom prst="line">
            <a:avLst/>
          </a:prstGeom>
          <a:noFill/>
          <a:ln w="4763">
            <a:solidFill>
              <a:schemeClr val="bg1"/>
            </a:solidFill>
            <a:round/>
            <a:headEnd/>
            <a:tailEnd/>
          </a:ln>
        </p:spPr>
        <p:txBody>
          <a:bodyPr/>
          <a:lstStyle/>
          <a:p>
            <a:endParaRPr lang="en-US"/>
          </a:p>
        </p:txBody>
      </p:sp>
      <p:sp>
        <p:nvSpPr>
          <p:cNvPr id="146697" name="Line 265"/>
          <p:cNvSpPr>
            <a:spLocks noChangeShapeType="1"/>
          </p:cNvSpPr>
          <p:nvPr/>
        </p:nvSpPr>
        <p:spPr bwMode="auto">
          <a:xfrm>
            <a:off x="6705139" y="4880294"/>
            <a:ext cx="68885" cy="1284"/>
          </a:xfrm>
          <a:prstGeom prst="line">
            <a:avLst/>
          </a:prstGeom>
          <a:noFill/>
          <a:ln w="4763">
            <a:solidFill>
              <a:schemeClr val="bg1"/>
            </a:solidFill>
            <a:round/>
            <a:headEnd/>
            <a:tailEnd/>
          </a:ln>
        </p:spPr>
        <p:txBody>
          <a:bodyPr/>
          <a:lstStyle/>
          <a:p>
            <a:endParaRPr lang="en-US"/>
          </a:p>
        </p:txBody>
      </p:sp>
      <p:sp>
        <p:nvSpPr>
          <p:cNvPr id="146698" name="Rectangle 266"/>
          <p:cNvSpPr>
            <a:spLocks noChangeArrowheads="1"/>
          </p:cNvSpPr>
          <p:nvPr/>
        </p:nvSpPr>
        <p:spPr bwMode="auto">
          <a:xfrm>
            <a:off x="6892506" y="4669670"/>
            <a:ext cx="129504" cy="314651"/>
          </a:xfrm>
          <a:prstGeom prst="rect">
            <a:avLst/>
          </a:prstGeom>
          <a:solidFill>
            <a:srgbClr val="FF0000"/>
          </a:solidFill>
          <a:ln w="9525">
            <a:solidFill>
              <a:srgbClr val="FF3300"/>
            </a:solidFill>
            <a:miter lim="800000"/>
            <a:headEnd/>
            <a:tailEnd/>
          </a:ln>
        </p:spPr>
        <p:txBody>
          <a:bodyPr/>
          <a:lstStyle/>
          <a:p>
            <a:endParaRPr lang="en-US"/>
          </a:p>
        </p:txBody>
      </p:sp>
      <p:sp>
        <p:nvSpPr>
          <p:cNvPr id="146699" name="Line 267"/>
          <p:cNvSpPr>
            <a:spLocks noChangeShapeType="1"/>
          </p:cNvSpPr>
          <p:nvPr/>
        </p:nvSpPr>
        <p:spPr bwMode="auto">
          <a:xfrm flipV="1">
            <a:off x="6957258" y="4539957"/>
            <a:ext cx="1378" cy="129713"/>
          </a:xfrm>
          <a:prstGeom prst="line">
            <a:avLst/>
          </a:prstGeom>
          <a:noFill/>
          <a:ln w="4763">
            <a:solidFill>
              <a:schemeClr val="bg1"/>
            </a:solidFill>
            <a:round/>
            <a:headEnd/>
            <a:tailEnd/>
          </a:ln>
        </p:spPr>
        <p:txBody>
          <a:bodyPr/>
          <a:lstStyle/>
          <a:p>
            <a:endParaRPr lang="en-US"/>
          </a:p>
        </p:txBody>
      </p:sp>
      <p:sp>
        <p:nvSpPr>
          <p:cNvPr id="146700" name="Line 268"/>
          <p:cNvSpPr>
            <a:spLocks noChangeShapeType="1"/>
          </p:cNvSpPr>
          <p:nvPr/>
        </p:nvSpPr>
        <p:spPr bwMode="auto">
          <a:xfrm>
            <a:off x="6922815" y="4539957"/>
            <a:ext cx="68885" cy="1284"/>
          </a:xfrm>
          <a:prstGeom prst="line">
            <a:avLst/>
          </a:prstGeom>
          <a:noFill/>
          <a:ln w="4763">
            <a:solidFill>
              <a:schemeClr val="bg1"/>
            </a:solidFill>
            <a:round/>
            <a:headEnd/>
            <a:tailEnd/>
          </a:ln>
        </p:spPr>
        <p:txBody>
          <a:bodyPr/>
          <a:lstStyle/>
          <a:p>
            <a:endParaRPr lang="en-US"/>
          </a:p>
        </p:txBody>
      </p:sp>
      <p:sp>
        <p:nvSpPr>
          <p:cNvPr id="146701" name="Rectangle 269"/>
          <p:cNvSpPr>
            <a:spLocks noChangeArrowheads="1"/>
          </p:cNvSpPr>
          <p:nvPr/>
        </p:nvSpPr>
        <p:spPr bwMode="auto">
          <a:xfrm>
            <a:off x="7108805" y="4899558"/>
            <a:ext cx="130881" cy="84763"/>
          </a:xfrm>
          <a:prstGeom prst="rect">
            <a:avLst/>
          </a:prstGeom>
          <a:solidFill>
            <a:srgbClr val="FF0000"/>
          </a:solidFill>
          <a:ln w="9525">
            <a:solidFill>
              <a:srgbClr val="FF3300"/>
            </a:solidFill>
            <a:miter lim="800000"/>
            <a:headEnd/>
            <a:tailEnd/>
          </a:ln>
        </p:spPr>
        <p:txBody>
          <a:bodyPr/>
          <a:lstStyle/>
          <a:p>
            <a:endParaRPr lang="en-US"/>
          </a:p>
        </p:txBody>
      </p:sp>
      <p:sp>
        <p:nvSpPr>
          <p:cNvPr id="146702" name="Line 270"/>
          <p:cNvSpPr>
            <a:spLocks noChangeShapeType="1"/>
          </p:cNvSpPr>
          <p:nvPr/>
        </p:nvSpPr>
        <p:spPr bwMode="auto">
          <a:xfrm flipV="1">
            <a:off x="7174934" y="4826354"/>
            <a:ext cx="1378" cy="73205"/>
          </a:xfrm>
          <a:prstGeom prst="line">
            <a:avLst/>
          </a:prstGeom>
          <a:noFill/>
          <a:ln w="4763">
            <a:solidFill>
              <a:schemeClr val="bg1"/>
            </a:solidFill>
            <a:round/>
            <a:headEnd/>
            <a:tailEnd/>
          </a:ln>
        </p:spPr>
        <p:txBody>
          <a:bodyPr/>
          <a:lstStyle/>
          <a:p>
            <a:endParaRPr lang="en-US"/>
          </a:p>
        </p:txBody>
      </p:sp>
      <p:sp>
        <p:nvSpPr>
          <p:cNvPr id="146703" name="Line 271"/>
          <p:cNvSpPr>
            <a:spLocks noChangeShapeType="1"/>
          </p:cNvSpPr>
          <p:nvPr/>
        </p:nvSpPr>
        <p:spPr bwMode="auto">
          <a:xfrm>
            <a:off x="7140492" y="4826354"/>
            <a:ext cx="68885" cy="1284"/>
          </a:xfrm>
          <a:prstGeom prst="line">
            <a:avLst/>
          </a:prstGeom>
          <a:noFill/>
          <a:ln w="4763">
            <a:solidFill>
              <a:schemeClr val="bg1"/>
            </a:solidFill>
            <a:round/>
            <a:headEnd/>
            <a:tailEnd/>
          </a:ln>
        </p:spPr>
        <p:txBody>
          <a:bodyPr/>
          <a:lstStyle/>
          <a:p>
            <a:endParaRPr lang="en-US"/>
          </a:p>
        </p:txBody>
      </p:sp>
      <p:sp>
        <p:nvSpPr>
          <p:cNvPr id="146704" name="Rectangle 272"/>
          <p:cNvSpPr>
            <a:spLocks noChangeArrowheads="1"/>
          </p:cNvSpPr>
          <p:nvPr/>
        </p:nvSpPr>
        <p:spPr bwMode="auto">
          <a:xfrm>
            <a:off x="7326481" y="4877725"/>
            <a:ext cx="130881" cy="106596"/>
          </a:xfrm>
          <a:prstGeom prst="rect">
            <a:avLst/>
          </a:prstGeom>
          <a:solidFill>
            <a:srgbClr val="FF0000"/>
          </a:solidFill>
          <a:ln w="9525">
            <a:solidFill>
              <a:srgbClr val="FF3300"/>
            </a:solidFill>
            <a:miter lim="800000"/>
            <a:headEnd/>
            <a:tailEnd/>
          </a:ln>
        </p:spPr>
        <p:txBody>
          <a:bodyPr/>
          <a:lstStyle/>
          <a:p>
            <a:endParaRPr lang="en-US"/>
          </a:p>
        </p:txBody>
      </p:sp>
      <p:sp>
        <p:nvSpPr>
          <p:cNvPr id="146705" name="Line 273"/>
          <p:cNvSpPr>
            <a:spLocks noChangeShapeType="1"/>
          </p:cNvSpPr>
          <p:nvPr/>
        </p:nvSpPr>
        <p:spPr bwMode="auto">
          <a:xfrm flipV="1">
            <a:off x="7392610" y="4837912"/>
            <a:ext cx="1378" cy="39813"/>
          </a:xfrm>
          <a:prstGeom prst="line">
            <a:avLst/>
          </a:prstGeom>
          <a:noFill/>
          <a:ln w="4763">
            <a:solidFill>
              <a:schemeClr val="bg1"/>
            </a:solidFill>
            <a:round/>
            <a:headEnd/>
            <a:tailEnd/>
          </a:ln>
        </p:spPr>
        <p:txBody>
          <a:bodyPr/>
          <a:lstStyle/>
          <a:p>
            <a:endParaRPr lang="en-US"/>
          </a:p>
        </p:txBody>
      </p:sp>
      <p:sp>
        <p:nvSpPr>
          <p:cNvPr id="146706" name="Line 274"/>
          <p:cNvSpPr>
            <a:spLocks noChangeShapeType="1"/>
          </p:cNvSpPr>
          <p:nvPr/>
        </p:nvSpPr>
        <p:spPr bwMode="auto">
          <a:xfrm>
            <a:off x="7358168" y="4837912"/>
            <a:ext cx="68885" cy="1284"/>
          </a:xfrm>
          <a:prstGeom prst="line">
            <a:avLst/>
          </a:prstGeom>
          <a:noFill/>
          <a:ln w="4763">
            <a:solidFill>
              <a:schemeClr val="bg1"/>
            </a:solidFill>
            <a:round/>
            <a:headEnd/>
            <a:tailEnd/>
          </a:ln>
        </p:spPr>
        <p:txBody>
          <a:bodyPr/>
          <a:lstStyle/>
          <a:p>
            <a:endParaRPr lang="en-US"/>
          </a:p>
        </p:txBody>
      </p:sp>
      <p:sp>
        <p:nvSpPr>
          <p:cNvPr id="146707" name="Rectangle 275"/>
          <p:cNvSpPr>
            <a:spLocks noChangeArrowheads="1"/>
          </p:cNvSpPr>
          <p:nvPr/>
        </p:nvSpPr>
        <p:spPr bwMode="auto">
          <a:xfrm>
            <a:off x="7544157" y="4880294"/>
            <a:ext cx="130881" cy="104028"/>
          </a:xfrm>
          <a:prstGeom prst="rect">
            <a:avLst/>
          </a:prstGeom>
          <a:solidFill>
            <a:srgbClr val="FF0000"/>
          </a:solidFill>
          <a:ln w="9525">
            <a:solidFill>
              <a:srgbClr val="FF3300"/>
            </a:solidFill>
            <a:miter lim="800000"/>
            <a:headEnd/>
            <a:tailEnd/>
          </a:ln>
        </p:spPr>
        <p:txBody>
          <a:bodyPr/>
          <a:lstStyle/>
          <a:p>
            <a:endParaRPr lang="en-US"/>
          </a:p>
        </p:txBody>
      </p:sp>
      <p:sp>
        <p:nvSpPr>
          <p:cNvPr id="146708" name="Line 276"/>
          <p:cNvSpPr>
            <a:spLocks noChangeShapeType="1"/>
          </p:cNvSpPr>
          <p:nvPr/>
        </p:nvSpPr>
        <p:spPr bwMode="auto">
          <a:xfrm flipV="1">
            <a:off x="7610287" y="4840481"/>
            <a:ext cx="1378" cy="39813"/>
          </a:xfrm>
          <a:prstGeom prst="line">
            <a:avLst/>
          </a:prstGeom>
          <a:noFill/>
          <a:ln w="4763">
            <a:solidFill>
              <a:schemeClr val="bg1"/>
            </a:solidFill>
            <a:round/>
            <a:headEnd/>
            <a:tailEnd/>
          </a:ln>
        </p:spPr>
        <p:txBody>
          <a:bodyPr/>
          <a:lstStyle/>
          <a:p>
            <a:endParaRPr lang="en-US"/>
          </a:p>
        </p:txBody>
      </p:sp>
      <p:sp>
        <p:nvSpPr>
          <p:cNvPr id="146709" name="Line 277"/>
          <p:cNvSpPr>
            <a:spLocks noChangeShapeType="1"/>
          </p:cNvSpPr>
          <p:nvPr/>
        </p:nvSpPr>
        <p:spPr bwMode="auto">
          <a:xfrm>
            <a:off x="7575844" y="4840481"/>
            <a:ext cx="68885" cy="1284"/>
          </a:xfrm>
          <a:prstGeom prst="line">
            <a:avLst/>
          </a:prstGeom>
          <a:noFill/>
          <a:ln w="4763">
            <a:solidFill>
              <a:schemeClr val="bg1"/>
            </a:solidFill>
            <a:round/>
            <a:headEnd/>
            <a:tailEnd/>
          </a:ln>
        </p:spPr>
        <p:txBody>
          <a:bodyPr/>
          <a:lstStyle/>
          <a:p>
            <a:endParaRPr lang="en-US"/>
          </a:p>
        </p:txBody>
      </p:sp>
      <p:sp>
        <p:nvSpPr>
          <p:cNvPr id="146710" name="Text Box 278"/>
          <p:cNvSpPr txBox="1">
            <a:spLocks noChangeArrowheads="1"/>
          </p:cNvSpPr>
          <p:nvPr/>
        </p:nvSpPr>
        <p:spPr bwMode="auto">
          <a:xfrm>
            <a:off x="1879600" y="3206750"/>
            <a:ext cx="184150" cy="457200"/>
          </a:xfrm>
          <a:prstGeom prst="rect">
            <a:avLst/>
          </a:prstGeom>
          <a:noFill/>
          <a:ln w="9525">
            <a:noFill/>
            <a:miter lim="800000"/>
            <a:headEnd/>
            <a:tailEnd/>
          </a:ln>
          <a:effectLst/>
        </p:spPr>
        <p:txBody>
          <a:bodyPr wrap="none">
            <a:spAutoFit/>
          </a:bodyPr>
          <a:lstStyle/>
          <a:p>
            <a:endParaRPr lang="en-US" sz="2400" b="0"/>
          </a:p>
        </p:txBody>
      </p:sp>
      <p:sp>
        <p:nvSpPr>
          <p:cNvPr id="146711" name="Text Box 279"/>
          <p:cNvSpPr txBox="1">
            <a:spLocks noChangeArrowheads="1"/>
          </p:cNvSpPr>
          <p:nvPr/>
        </p:nvSpPr>
        <p:spPr bwMode="auto">
          <a:xfrm>
            <a:off x="1855788" y="3436938"/>
            <a:ext cx="755650" cy="336550"/>
          </a:xfrm>
          <a:prstGeom prst="rect">
            <a:avLst/>
          </a:prstGeom>
          <a:noFill/>
          <a:ln w="9525">
            <a:noFill/>
            <a:miter lim="800000"/>
            <a:headEnd/>
            <a:tailEnd/>
          </a:ln>
          <a:effectLst/>
        </p:spPr>
        <p:txBody>
          <a:bodyPr wrap="none">
            <a:spAutoFit/>
          </a:bodyPr>
          <a:lstStyle/>
          <a:p>
            <a:r>
              <a:rPr lang="en-US" sz="1600" b="0" i="1">
                <a:solidFill>
                  <a:srgbClr val="FF3300"/>
                </a:solidFill>
                <a:latin typeface="Arial" charset="0"/>
              </a:rPr>
              <a:t>n</a:t>
            </a:r>
            <a:r>
              <a:rPr lang="en-US" sz="1600" b="0">
                <a:solidFill>
                  <a:srgbClr val="FF3300"/>
                </a:solidFill>
                <a:latin typeface="Arial" charset="0"/>
              </a:rPr>
              <a:t> = 19</a:t>
            </a:r>
          </a:p>
        </p:txBody>
      </p:sp>
      <p:sp>
        <p:nvSpPr>
          <p:cNvPr id="146712" name="Text Box 280"/>
          <p:cNvSpPr txBox="1">
            <a:spLocks noChangeArrowheads="1"/>
          </p:cNvSpPr>
          <p:nvPr/>
        </p:nvSpPr>
        <p:spPr bwMode="auto">
          <a:xfrm>
            <a:off x="1916113" y="776288"/>
            <a:ext cx="184150" cy="457200"/>
          </a:xfrm>
          <a:prstGeom prst="rect">
            <a:avLst/>
          </a:prstGeom>
          <a:noFill/>
          <a:ln w="9525">
            <a:noFill/>
            <a:miter lim="800000"/>
            <a:headEnd/>
            <a:tailEnd/>
          </a:ln>
          <a:effectLst/>
        </p:spPr>
        <p:txBody>
          <a:bodyPr wrap="none">
            <a:spAutoFit/>
          </a:bodyPr>
          <a:lstStyle/>
          <a:p>
            <a:endParaRPr lang="en-US" sz="2400" b="0"/>
          </a:p>
        </p:txBody>
      </p:sp>
      <p:sp>
        <p:nvSpPr>
          <p:cNvPr id="146713" name="Text Box 281"/>
          <p:cNvSpPr txBox="1">
            <a:spLocks noChangeArrowheads="1"/>
          </p:cNvSpPr>
          <p:nvPr/>
        </p:nvSpPr>
        <p:spPr bwMode="auto">
          <a:xfrm>
            <a:off x="1868488" y="1104900"/>
            <a:ext cx="755650" cy="336550"/>
          </a:xfrm>
          <a:prstGeom prst="rect">
            <a:avLst/>
          </a:prstGeom>
          <a:noFill/>
          <a:ln w="9525">
            <a:noFill/>
            <a:miter lim="800000"/>
            <a:headEnd/>
            <a:tailEnd/>
          </a:ln>
          <a:effectLst/>
        </p:spPr>
        <p:txBody>
          <a:bodyPr wrap="none">
            <a:spAutoFit/>
          </a:bodyPr>
          <a:lstStyle/>
          <a:p>
            <a:r>
              <a:rPr lang="en-US" sz="1600" b="0" i="1">
                <a:solidFill>
                  <a:srgbClr val="FFCC00"/>
                </a:solidFill>
                <a:latin typeface="Arial" charset="0"/>
              </a:rPr>
              <a:t>n</a:t>
            </a:r>
            <a:r>
              <a:rPr lang="en-US" sz="1600" b="0">
                <a:solidFill>
                  <a:srgbClr val="FFCC00"/>
                </a:solidFill>
                <a:latin typeface="Arial" charset="0"/>
              </a:rPr>
              <a:t> = 19</a:t>
            </a:r>
          </a:p>
        </p:txBody>
      </p:sp>
      <p:sp>
        <p:nvSpPr>
          <p:cNvPr id="146714" name="Line 282"/>
          <p:cNvSpPr>
            <a:spLocks noChangeShapeType="1"/>
          </p:cNvSpPr>
          <p:nvPr/>
        </p:nvSpPr>
        <p:spPr bwMode="auto">
          <a:xfrm>
            <a:off x="492125" y="609600"/>
            <a:ext cx="8258175" cy="0"/>
          </a:xfrm>
          <a:prstGeom prst="line">
            <a:avLst/>
          </a:prstGeom>
          <a:noFill/>
          <a:ln w="38100">
            <a:solidFill>
              <a:srgbClr val="6666FF"/>
            </a:solidFill>
            <a:round/>
            <a:headEnd/>
            <a:tailEnd/>
          </a:ln>
          <a:effectLst/>
        </p:spPr>
        <p:txBody>
          <a:bodyPr/>
          <a:lstStyle/>
          <a:p>
            <a:endParaRPr lang="en-US"/>
          </a:p>
        </p:txBody>
      </p:sp>
      <p:pic>
        <p:nvPicPr>
          <p:cNvPr id="283" name="Picture 4" descr="Oweniid"/>
          <p:cNvPicPr>
            <a:picLocks noChangeAspect="1" noChangeArrowheads="1"/>
          </p:cNvPicPr>
          <p:nvPr/>
        </p:nvPicPr>
        <p:blipFill>
          <a:blip r:embed="rId2">
            <a:lum bright="-20000" contrast="40000"/>
          </a:blip>
          <a:srcRect/>
          <a:stretch>
            <a:fillRect/>
          </a:stretch>
        </p:blipFill>
        <p:spPr bwMode="auto">
          <a:xfrm>
            <a:off x="8002445" y="4991100"/>
            <a:ext cx="1019318" cy="1477963"/>
          </a:xfrm>
          <a:prstGeom prst="rect">
            <a:avLst/>
          </a:prstGeom>
          <a:noFill/>
          <a:ln w="9525">
            <a:noFill/>
            <a:miter lim="800000"/>
            <a:headEnd/>
            <a:tailEnd/>
          </a:ln>
        </p:spPr>
      </p:pic>
      <p:pic>
        <p:nvPicPr>
          <p:cNvPr id="285" name="Picture 6" descr="Spionidy"/>
          <p:cNvPicPr>
            <a:picLocks noChangeAspect="1" noChangeArrowheads="1"/>
          </p:cNvPicPr>
          <p:nvPr/>
        </p:nvPicPr>
        <p:blipFill>
          <a:blip r:embed="rId3">
            <a:lum bright="-20000" contrast="40000"/>
          </a:blip>
          <a:srcRect/>
          <a:stretch>
            <a:fillRect/>
          </a:stretch>
        </p:blipFill>
        <p:spPr bwMode="auto">
          <a:xfrm>
            <a:off x="6670675" y="207964"/>
            <a:ext cx="1730375" cy="1338146"/>
          </a:xfrm>
          <a:prstGeom prst="rect">
            <a:avLst/>
          </a:prstGeom>
          <a:noFill/>
          <a:ln w="9525">
            <a:noFill/>
            <a:miter lim="800000"/>
            <a:headEnd/>
            <a:tailEnd/>
          </a:ln>
        </p:spPr>
      </p:pic>
      <p:pic>
        <p:nvPicPr>
          <p:cNvPr id="286" name="Picture 7" descr="terebellid"/>
          <p:cNvPicPr>
            <a:picLocks noChangeAspect="1" noChangeArrowheads="1"/>
          </p:cNvPicPr>
          <p:nvPr/>
        </p:nvPicPr>
        <p:blipFill>
          <a:blip r:embed="rId4">
            <a:lum bright="-20000" contrast="40000"/>
          </a:blip>
          <a:srcRect/>
          <a:stretch>
            <a:fillRect/>
          </a:stretch>
        </p:blipFill>
        <p:spPr bwMode="auto">
          <a:xfrm>
            <a:off x="7447336" y="2994025"/>
            <a:ext cx="1537914" cy="1597025"/>
          </a:xfrm>
          <a:prstGeom prst="rect">
            <a:avLst/>
          </a:prstGeom>
          <a:noFill/>
          <a:ln w="9525">
            <a:noFill/>
            <a:miter lim="800000"/>
            <a:headEnd/>
            <a:tailEnd/>
          </a:ln>
        </p:spPr>
      </p:pic>
      <p:pic>
        <p:nvPicPr>
          <p:cNvPr id="284" name="Picture 5" descr="maldanid"/>
          <p:cNvPicPr>
            <a:picLocks noChangeAspect="1" noChangeArrowheads="1"/>
          </p:cNvPicPr>
          <p:nvPr/>
        </p:nvPicPr>
        <p:blipFill>
          <a:blip r:embed="rId5">
            <a:lum bright="-20000" contrast="40000"/>
          </a:blip>
          <a:srcRect/>
          <a:stretch>
            <a:fillRect/>
          </a:stretch>
        </p:blipFill>
        <p:spPr bwMode="auto">
          <a:xfrm>
            <a:off x="7921626" y="1276301"/>
            <a:ext cx="1050924" cy="1535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2"/>
          <p:cNvSpPr txBox="1">
            <a:spLocks noChangeArrowheads="1"/>
          </p:cNvSpPr>
          <p:nvPr/>
        </p:nvSpPr>
        <p:spPr bwMode="auto">
          <a:xfrm>
            <a:off x="393700" y="180975"/>
            <a:ext cx="8377238" cy="822325"/>
          </a:xfrm>
          <a:prstGeom prst="rect">
            <a:avLst/>
          </a:prstGeom>
          <a:noFill/>
          <a:ln w="9525">
            <a:noFill/>
            <a:miter lim="800000"/>
            <a:headEnd/>
            <a:tailEnd/>
          </a:ln>
          <a:effectLst/>
        </p:spPr>
        <p:txBody>
          <a:bodyPr>
            <a:spAutoFit/>
          </a:bodyPr>
          <a:lstStyle/>
          <a:p>
            <a:pPr algn="ctr"/>
            <a:r>
              <a:rPr lang="en-US" sz="2400">
                <a:solidFill>
                  <a:srgbClr val="FFCC00"/>
                </a:solidFill>
                <a:latin typeface="Arial" charset="0"/>
              </a:rPr>
              <a:t>Benthic Response to Productivity Regime</a:t>
            </a:r>
          </a:p>
          <a:p>
            <a:pPr algn="ctr"/>
            <a:r>
              <a:rPr lang="en-US" sz="2400">
                <a:solidFill>
                  <a:srgbClr val="FFFFFF"/>
                </a:solidFill>
                <a:latin typeface="Arial" charset="0"/>
              </a:rPr>
              <a:t>Polychaete Families (1996 – 1997)</a:t>
            </a:r>
          </a:p>
        </p:txBody>
      </p:sp>
      <p:sp>
        <p:nvSpPr>
          <p:cNvPr id="287747" name="Line 3"/>
          <p:cNvSpPr>
            <a:spLocks noChangeShapeType="1"/>
          </p:cNvSpPr>
          <p:nvPr/>
        </p:nvSpPr>
        <p:spPr bwMode="auto">
          <a:xfrm>
            <a:off x="565150" y="1076325"/>
            <a:ext cx="8023225" cy="0"/>
          </a:xfrm>
          <a:prstGeom prst="line">
            <a:avLst/>
          </a:prstGeom>
          <a:noFill/>
          <a:ln w="38100">
            <a:solidFill>
              <a:srgbClr val="6666FF"/>
            </a:solidFill>
            <a:round/>
            <a:headEnd/>
            <a:tailEnd/>
          </a:ln>
          <a:effectLst/>
        </p:spPr>
        <p:txBody>
          <a:bodyPr/>
          <a:lstStyle/>
          <a:p>
            <a:endParaRPr lang="en-US"/>
          </a:p>
        </p:txBody>
      </p:sp>
      <p:pic>
        <p:nvPicPr>
          <p:cNvPr id="287751" name="Picture 7" descr="worm Bio chart"/>
          <p:cNvPicPr>
            <a:picLocks noChangeAspect="1" noChangeArrowheads="1"/>
          </p:cNvPicPr>
          <p:nvPr/>
        </p:nvPicPr>
        <p:blipFill>
          <a:blip r:embed="rId3"/>
          <a:srcRect/>
          <a:stretch>
            <a:fillRect/>
          </a:stretch>
        </p:blipFill>
        <p:spPr bwMode="auto">
          <a:xfrm>
            <a:off x="-568325" y="957263"/>
            <a:ext cx="6550025" cy="4479925"/>
          </a:xfrm>
          <a:prstGeom prst="rect">
            <a:avLst/>
          </a:prstGeom>
          <a:noFill/>
        </p:spPr>
      </p:pic>
      <p:pic>
        <p:nvPicPr>
          <p:cNvPr id="287753" name="Picture 9" descr="worm abund chart"/>
          <p:cNvPicPr>
            <a:picLocks noChangeAspect="1" noChangeArrowheads="1"/>
          </p:cNvPicPr>
          <p:nvPr/>
        </p:nvPicPr>
        <p:blipFill>
          <a:blip r:embed="rId4"/>
          <a:srcRect/>
          <a:stretch>
            <a:fillRect/>
          </a:stretch>
        </p:blipFill>
        <p:spPr bwMode="auto">
          <a:xfrm>
            <a:off x="3094038" y="909638"/>
            <a:ext cx="6711950" cy="45910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190500" y="0"/>
            <a:ext cx="8601075" cy="571500"/>
          </a:xfrm>
        </p:spPr>
        <p:txBody>
          <a:bodyPr/>
          <a:lstStyle/>
          <a:p>
            <a:r>
              <a:rPr lang="en-US" sz="2400" dirty="0" smtClean="0">
                <a:solidFill>
                  <a:srgbClr val="FFC000"/>
                </a:solidFill>
                <a:latin typeface="+mn-lt"/>
              </a:rPr>
              <a:t>Benthic Community Patterns and Dynamics in the Ross Sea</a:t>
            </a:r>
            <a:endParaRPr lang="en-US" sz="1100" dirty="0">
              <a:solidFill>
                <a:srgbClr val="FFC000"/>
              </a:solidFill>
              <a:latin typeface="+mn-lt"/>
            </a:endParaRPr>
          </a:p>
        </p:txBody>
      </p:sp>
      <p:sp>
        <p:nvSpPr>
          <p:cNvPr id="291843" name="Rectangle 3"/>
          <p:cNvSpPr>
            <a:spLocks noChangeArrowheads="1"/>
          </p:cNvSpPr>
          <p:nvPr/>
        </p:nvSpPr>
        <p:spPr bwMode="auto">
          <a:xfrm>
            <a:off x="711200" y="219075"/>
            <a:ext cx="7772400" cy="1143000"/>
          </a:xfrm>
          <a:prstGeom prst="rect">
            <a:avLst/>
          </a:prstGeom>
          <a:noFill/>
          <a:ln w="9525">
            <a:noFill/>
            <a:miter lim="800000"/>
            <a:headEnd/>
            <a:tailEnd/>
          </a:ln>
          <a:effectLst/>
        </p:spPr>
        <p:txBody>
          <a:bodyPr anchor="ctr"/>
          <a:lstStyle/>
          <a:p>
            <a:pPr algn="ctr"/>
            <a:endParaRPr lang="en-US" sz="4000" b="0">
              <a:solidFill>
                <a:srgbClr val="FFCC00"/>
              </a:solidFill>
              <a:latin typeface="Arial" charset="0"/>
            </a:endParaRPr>
          </a:p>
        </p:txBody>
      </p:sp>
      <p:sp>
        <p:nvSpPr>
          <p:cNvPr id="291844" name="Line 4"/>
          <p:cNvSpPr>
            <a:spLocks noChangeShapeType="1"/>
          </p:cNvSpPr>
          <p:nvPr/>
        </p:nvSpPr>
        <p:spPr bwMode="auto">
          <a:xfrm>
            <a:off x="460375" y="725488"/>
            <a:ext cx="8258175" cy="0"/>
          </a:xfrm>
          <a:prstGeom prst="line">
            <a:avLst/>
          </a:prstGeom>
          <a:noFill/>
          <a:ln w="38100">
            <a:solidFill>
              <a:srgbClr val="6666FF"/>
            </a:solidFill>
            <a:round/>
            <a:headEnd/>
            <a:tailEnd/>
          </a:ln>
          <a:effectLst/>
        </p:spPr>
        <p:txBody>
          <a:bodyPr/>
          <a:lstStyle/>
          <a:p>
            <a:endParaRPr lang="en-US"/>
          </a:p>
        </p:txBody>
      </p:sp>
      <p:sp>
        <p:nvSpPr>
          <p:cNvPr id="291845" name="Text Box 5"/>
          <p:cNvSpPr txBox="1">
            <a:spLocks noChangeArrowheads="1"/>
          </p:cNvSpPr>
          <p:nvPr/>
        </p:nvSpPr>
        <p:spPr bwMode="auto">
          <a:xfrm>
            <a:off x="638175" y="893763"/>
            <a:ext cx="7810500" cy="2708434"/>
          </a:xfrm>
          <a:prstGeom prst="rect">
            <a:avLst/>
          </a:prstGeom>
          <a:noFill/>
          <a:ln w="9525">
            <a:noFill/>
            <a:miter lim="800000"/>
            <a:headEnd/>
            <a:tailEnd/>
          </a:ln>
          <a:effectLst/>
        </p:spPr>
        <p:txBody>
          <a:bodyPr wrap="square">
            <a:spAutoFit/>
          </a:bodyPr>
          <a:lstStyle/>
          <a:p>
            <a:pPr>
              <a:buFontTx/>
              <a:buChar char="•"/>
            </a:pPr>
            <a:r>
              <a:rPr lang="en-US" b="0" dirty="0" smtClean="0">
                <a:solidFill>
                  <a:srgbClr val="FFFF00"/>
                </a:solidFill>
                <a:latin typeface="+mn-lt"/>
              </a:rPr>
              <a:t>   High seabed habitat heterogeneity in the Ross Sea very likely</a:t>
            </a:r>
            <a:br>
              <a:rPr lang="en-US" b="0" dirty="0" smtClean="0">
                <a:solidFill>
                  <a:srgbClr val="FFFF00"/>
                </a:solidFill>
                <a:latin typeface="+mn-lt"/>
              </a:rPr>
            </a:br>
            <a:r>
              <a:rPr lang="en-US" b="0" dirty="0" smtClean="0">
                <a:solidFill>
                  <a:srgbClr val="FFFF00"/>
                </a:solidFill>
                <a:latin typeface="+mn-lt"/>
              </a:rPr>
              <a:t>        enhances biodiversity and ecosystem complexity</a:t>
            </a:r>
          </a:p>
          <a:p>
            <a:pPr lvl="1">
              <a:buFontTx/>
              <a:buChar char="•"/>
            </a:pPr>
            <a:r>
              <a:rPr lang="en-US" sz="1800" b="0" dirty="0" smtClean="0">
                <a:solidFill>
                  <a:schemeClr val="bg1"/>
                </a:solidFill>
                <a:latin typeface="+mn-lt"/>
              </a:rPr>
              <a:t>  Shallow Banks</a:t>
            </a:r>
          </a:p>
          <a:p>
            <a:pPr lvl="1">
              <a:buFontTx/>
              <a:buChar char="•"/>
            </a:pPr>
            <a:r>
              <a:rPr lang="en-US" sz="1800" b="0" dirty="0" smtClean="0">
                <a:solidFill>
                  <a:schemeClr val="bg1"/>
                </a:solidFill>
                <a:latin typeface="+mn-lt"/>
              </a:rPr>
              <a:t>  Deep basins</a:t>
            </a:r>
            <a:br>
              <a:rPr lang="en-US" sz="1800" b="0" dirty="0" smtClean="0">
                <a:solidFill>
                  <a:schemeClr val="bg1"/>
                </a:solidFill>
                <a:latin typeface="+mn-lt"/>
              </a:rPr>
            </a:br>
            <a:endParaRPr lang="en-US" sz="1800" b="0" dirty="0" smtClean="0">
              <a:solidFill>
                <a:srgbClr val="FFFF00"/>
              </a:solidFill>
              <a:latin typeface="+mn-lt"/>
            </a:endParaRPr>
          </a:p>
          <a:p>
            <a:pPr>
              <a:buFontTx/>
              <a:buChar char="•"/>
            </a:pPr>
            <a:r>
              <a:rPr lang="en-US" b="0" dirty="0" smtClean="0">
                <a:solidFill>
                  <a:srgbClr val="FFFF00"/>
                </a:solidFill>
                <a:latin typeface="+mn-lt"/>
              </a:rPr>
              <a:t>   Pelagic – Benthic Coupling</a:t>
            </a:r>
            <a:endParaRPr lang="en-US" b="0" dirty="0" smtClean="0">
              <a:solidFill>
                <a:schemeClr val="bg1"/>
              </a:solidFill>
              <a:latin typeface="+mn-lt"/>
            </a:endParaRPr>
          </a:p>
          <a:p>
            <a:pPr lvl="1">
              <a:buFontTx/>
              <a:buChar char="•"/>
            </a:pPr>
            <a:r>
              <a:rPr lang="en-US" sz="1800" b="0" dirty="0" smtClean="0">
                <a:solidFill>
                  <a:schemeClr val="bg1"/>
                </a:solidFill>
                <a:latin typeface="+mn-lt"/>
              </a:rPr>
              <a:t>  Weak coupling in space – surface pattern not reflected on bottom</a:t>
            </a:r>
          </a:p>
          <a:p>
            <a:pPr lvl="1">
              <a:buFontTx/>
              <a:buChar char="•"/>
            </a:pPr>
            <a:r>
              <a:rPr lang="en-US" sz="1800" b="0" dirty="0" smtClean="0">
                <a:solidFill>
                  <a:schemeClr val="bg1"/>
                </a:solidFill>
                <a:latin typeface="+mn-lt"/>
              </a:rPr>
              <a:t>  Strong temporal coupling</a:t>
            </a:r>
            <a:br>
              <a:rPr lang="en-US" sz="1800" b="0" dirty="0" smtClean="0">
                <a:solidFill>
                  <a:schemeClr val="bg1"/>
                </a:solidFill>
                <a:latin typeface="+mn-lt"/>
              </a:rPr>
            </a:br>
            <a:r>
              <a:rPr lang="en-US" b="0" dirty="0" smtClean="0">
                <a:solidFill>
                  <a:srgbClr val="FFFF00"/>
                </a:solidFill>
                <a:latin typeface="+mn-lt"/>
              </a:rPr>
              <a:t>  </a:t>
            </a:r>
            <a:endParaRPr lang="en-US" sz="1800" b="0" dirty="0">
              <a:solidFill>
                <a:schemeClr val="bg1"/>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695825" y="257175"/>
            <a:ext cx="4448175" cy="1143000"/>
          </a:xfrm>
        </p:spPr>
        <p:txBody>
          <a:bodyPr/>
          <a:lstStyle/>
          <a:p>
            <a:r>
              <a:rPr lang="en-US" sz="3600" dirty="0" smtClean="0">
                <a:solidFill>
                  <a:srgbClr val="FFC000"/>
                </a:solidFill>
                <a:latin typeface="+mn-lt"/>
              </a:rPr>
              <a:t>Ross Sea </a:t>
            </a:r>
            <a:r>
              <a:rPr lang="en-US" sz="3600" dirty="0">
                <a:solidFill>
                  <a:srgbClr val="FFC000"/>
                </a:solidFill>
                <a:latin typeface="+mn-lt"/>
              </a:rPr>
              <a:t>Benthos</a:t>
            </a:r>
          </a:p>
        </p:txBody>
      </p:sp>
      <p:pic>
        <p:nvPicPr>
          <p:cNvPr id="222212" name="Picture 4" descr="color photos figure p2"/>
          <p:cNvPicPr>
            <a:picLocks noChangeAspect="1" noChangeArrowheads="1"/>
          </p:cNvPicPr>
          <p:nvPr/>
        </p:nvPicPr>
        <p:blipFill>
          <a:blip r:embed="rId3" cstate="print"/>
          <a:srcRect/>
          <a:stretch>
            <a:fillRect/>
          </a:stretch>
        </p:blipFill>
        <p:spPr bwMode="auto">
          <a:xfrm>
            <a:off x="-104775" y="-95250"/>
            <a:ext cx="4738688" cy="5227638"/>
          </a:xfrm>
          <a:prstGeom prst="rect">
            <a:avLst/>
          </a:prstGeom>
          <a:noFill/>
        </p:spPr>
      </p:pic>
      <p:pic>
        <p:nvPicPr>
          <p:cNvPr id="222213" name="Picture 5" descr="color photos figure p3"/>
          <p:cNvPicPr>
            <a:picLocks noChangeAspect="1" noChangeArrowheads="1"/>
          </p:cNvPicPr>
          <p:nvPr/>
        </p:nvPicPr>
        <p:blipFill>
          <a:blip r:embed="rId4" cstate="print"/>
          <a:srcRect/>
          <a:stretch>
            <a:fillRect/>
          </a:stretch>
        </p:blipFill>
        <p:spPr bwMode="auto">
          <a:xfrm>
            <a:off x="4649788" y="2290763"/>
            <a:ext cx="4765675" cy="5359400"/>
          </a:xfrm>
          <a:prstGeom prst="rect">
            <a:avLst/>
          </a:prstGeom>
          <a:noFill/>
        </p:spPr>
      </p:pic>
      <p:pic>
        <p:nvPicPr>
          <p:cNvPr id="222214" name="Picture 6" descr="color photos figure"/>
          <p:cNvPicPr>
            <a:picLocks noChangeAspect="1" noChangeArrowheads="1"/>
          </p:cNvPicPr>
          <p:nvPr/>
        </p:nvPicPr>
        <p:blipFill>
          <a:blip r:embed="rId5"/>
          <a:srcRect/>
          <a:stretch>
            <a:fillRect/>
          </a:stretch>
        </p:blipFill>
        <p:spPr bwMode="auto">
          <a:xfrm>
            <a:off x="-104775" y="2284413"/>
            <a:ext cx="4781550" cy="52705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Line 2"/>
          <p:cNvSpPr>
            <a:spLocks noChangeShapeType="1"/>
          </p:cNvSpPr>
          <p:nvPr/>
        </p:nvSpPr>
        <p:spPr bwMode="auto">
          <a:xfrm>
            <a:off x="298450" y="654050"/>
            <a:ext cx="8258175" cy="0"/>
          </a:xfrm>
          <a:prstGeom prst="line">
            <a:avLst/>
          </a:prstGeom>
          <a:noFill/>
          <a:ln w="38100">
            <a:solidFill>
              <a:srgbClr val="6666FF"/>
            </a:solidFill>
            <a:round/>
            <a:headEnd/>
            <a:tailEnd/>
          </a:ln>
          <a:effectLst/>
        </p:spPr>
        <p:txBody>
          <a:bodyPr/>
          <a:lstStyle/>
          <a:p>
            <a:endParaRPr lang="en-US"/>
          </a:p>
        </p:txBody>
      </p:sp>
      <p:sp>
        <p:nvSpPr>
          <p:cNvPr id="272387" name="Rectangle 3"/>
          <p:cNvSpPr>
            <a:spLocks noChangeArrowheads="1"/>
          </p:cNvSpPr>
          <p:nvPr/>
        </p:nvSpPr>
        <p:spPr bwMode="auto">
          <a:xfrm>
            <a:off x="190500" y="-38100"/>
            <a:ext cx="8953500" cy="715963"/>
          </a:xfrm>
          <a:prstGeom prst="rect">
            <a:avLst/>
          </a:prstGeom>
          <a:noFill/>
          <a:ln w="9525">
            <a:noFill/>
            <a:miter lim="800000"/>
            <a:headEnd/>
            <a:tailEnd/>
          </a:ln>
          <a:effectLst/>
        </p:spPr>
        <p:txBody>
          <a:bodyPr anchor="ctr"/>
          <a:lstStyle/>
          <a:p>
            <a:pPr algn="ctr"/>
            <a:r>
              <a:rPr lang="en-US" sz="3200" b="0" dirty="0">
                <a:solidFill>
                  <a:srgbClr val="FFCC00"/>
                </a:solidFill>
                <a:latin typeface="Arial" charset="0"/>
              </a:rPr>
              <a:t>Benthic Megafaunal Assemblages</a:t>
            </a:r>
          </a:p>
        </p:txBody>
      </p:sp>
      <p:pic>
        <p:nvPicPr>
          <p:cNvPr id="272388" name="Picture 4" descr="ross sea clusters with bitmaps"/>
          <p:cNvPicPr>
            <a:picLocks noChangeAspect="1" noChangeArrowheads="1"/>
          </p:cNvPicPr>
          <p:nvPr/>
        </p:nvPicPr>
        <p:blipFill>
          <a:blip r:embed="rId3"/>
          <a:srcRect/>
          <a:stretch>
            <a:fillRect/>
          </a:stretch>
        </p:blipFill>
        <p:spPr bwMode="auto">
          <a:xfrm>
            <a:off x="4567238" y="3424238"/>
            <a:ext cx="9525" cy="9525"/>
          </a:xfrm>
          <a:prstGeom prst="rect">
            <a:avLst/>
          </a:prstGeom>
          <a:noFill/>
        </p:spPr>
      </p:pic>
      <p:pic>
        <p:nvPicPr>
          <p:cNvPr id="272389" name="Picture 5" descr="Plate 2 ross sea clusters with bitmaps reversed"/>
          <p:cNvPicPr>
            <a:picLocks noChangeAspect="1" noChangeArrowheads="1"/>
          </p:cNvPicPr>
          <p:nvPr/>
        </p:nvPicPr>
        <p:blipFill>
          <a:blip r:embed="rId3"/>
          <a:srcRect/>
          <a:stretch>
            <a:fillRect/>
          </a:stretch>
        </p:blipFill>
        <p:spPr bwMode="auto">
          <a:xfrm>
            <a:off x="4567238" y="3424238"/>
            <a:ext cx="9525" cy="9525"/>
          </a:xfrm>
          <a:prstGeom prst="rect">
            <a:avLst/>
          </a:prstGeom>
          <a:noFill/>
        </p:spPr>
      </p:pic>
      <p:pic>
        <p:nvPicPr>
          <p:cNvPr id="272390" name="Picture 6" descr="Barry ARS Plate 5"/>
          <p:cNvPicPr>
            <a:picLocks noChangeAspect="1" noChangeArrowheads="1"/>
          </p:cNvPicPr>
          <p:nvPr/>
        </p:nvPicPr>
        <p:blipFill>
          <a:blip r:embed="rId4" cstate="print">
            <a:lum bright="-19000" contrast="55000"/>
          </a:blip>
          <a:srcRect/>
          <a:stretch>
            <a:fillRect/>
          </a:stretch>
        </p:blipFill>
        <p:spPr bwMode="auto">
          <a:xfrm>
            <a:off x="5059701" y="798513"/>
            <a:ext cx="3769973" cy="3687762"/>
          </a:xfrm>
          <a:prstGeom prst="rect">
            <a:avLst/>
          </a:prstGeom>
          <a:noFill/>
          <a:ln w="9525">
            <a:noFill/>
            <a:miter lim="800000"/>
            <a:headEnd/>
            <a:tailEnd/>
          </a:ln>
        </p:spPr>
      </p:pic>
      <p:grpSp>
        <p:nvGrpSpPr>
          <p:cNvPr id="12" name="Group 11"/>
          <p:cNvGrpSpPr/>
          <p:nvPr/>
        </p:nvGrpSpPr>
        <p:grpSpPr>
          <a:xfrm>
            <a:off x="5200650" y="4581525"/>
            <a:ext cx="3486150" cy="2185468"/>
            <a:chOff x="5200650" y="4581525"/>
            <a:chExt cx="3486150" cy="2185468"/>
          </a:xfrm>
        </p:grpSpPr>
        <p:sp>
          <p:nvSpPr>
            <p:cNvPr id="11" name="Rectangle 10"/>
            <p:cNvSpPr/>
            <p:nvPr/>
          </p:nvSpPr>
          <p:spPr bwMode="auto">
            <a:xfrm>
              <a:off x="5200650" y="4581525"/>
              <a:ext cx="3486150" cy="2171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pic>
          <p:nvPicPr>
            <p:cNvPr id="272394" name="Picture 10" descr="Barry ARS Figure 1"/>
            <p:cNvPicPr>
              <a:picLocks noChangeAspect="1" noChangeArrowheads="1"/>
            </p:cNvPicPr>
            <p:nvPr/>
          </p:nvPicPr>
          <p:blipFill>
            <a:blip r:embed="rId5"/>
            <a:srcRect/>
            <a:stretch>
              <a:fillRect/>
            </a:stretch>
          </p:blipFill>
          <p:spPr bwMode="auto">
            <a:xfrm rot="16200000">
              <a:off x="5903378" y="4050247"/>
              <a:ext cx="2128319" cy="3305174"/>
            </a:xfrm>
            <a:prstGeom prst="rect">
              <a:avLst/>
            </a:prstGeom>
            <a:noFill/>
          </p:spPr>
        </p:pic>
      </p:grpSp>
      <p:pic>
        <p:nvPicPr>
          <p:cNvPr id="272395" name="Picture 11" descr="Sp Clusters Color"/>
          <p:cNvPicPr>
            <a:picLocks noChangeAspect="1" noChangeArrowheads="1"/>
          </p:cNvPicPr>
          <p:nvPr/>
        </p:nvPicPr>
        <p:blipFill>
          <a:blip r:embed="rId6"/>
          <a:srcRect/>
          <a:stretch>
            <a:fillRect/>
          </a:stretch>
        </p:blipFill>
        <p:spPr bwMode="auto">
          <a:xfrm>
            <a:off x="323850" y="214313"/>
            <a:ext cx="4554538" cy="5705475"/>
          </a:xfrm>
          <a:prstGeom prst="rect">
            <a:avLst/>
          </a:prstGeom>
          <a:noFill/>
        </p:spPr>
      </p:pic>
      <p:sp>
        <p:nvSpPr>
          <p:cNvPr id="272396" name="Text Box 12"/>
          <p:cNvSpPr txBox="1">
            <a:spLocks noChangeArrowheads="1"/>
          </p:cNvSpPr>
          <p:nvPr/>
        </p:nvSpPr>
        <p:spPr bwMode="auto">
          <a:xfrm>
            <a:off x="698500" y="4211638"/>
            <a:ext cx="4541838" cy="1616075"/>
          </a:xfrm>
          <a:prstGeom prst="rect">
            <a:avLst/>
          </a:prstGeom>
          <a:noFill/>
          <a:ln w="9525">
            <a:noFill/>
            <a:miter lim="800000"/>
            <a:headEnd/>
            <a:tailEnd/>
          </a:ln>
          <a:effectLst/>
        </p:spPr>
        <p:txBody>
          <a:bodyPr wrap="none">
            <a:spAutoFit/>
          </a:bodyPr>
          <a:lstStyle/>
          <a:p>
            <a:r>
              <a:rPr lang="en-US">
                <a:solidFill>
                  <a:srgbClr val="FFFF00"/>
                </a:solidFill>
                <a:latin typeface="Arial" charset="0"/>
              </a:rPr>
              <a:t>SFP</a:t>
            </a:r>
            <a:r>
              <a:rPr lang="en-US" b="0">
                <a:solidFill>
                  <a:schemeClr val="bg1"/>
                </a:solidFill>
                <a:latin typeface="Arial" charset="0"/>
              </a:rPr>
              <a:t> – Suspension Feeder Rich</a:t>
            </a:r>
          </a:p>
          <a:p>
            <a:r>
              <a:rPr lang="en-US">
                <a:solidFill>
                  <a:srgbClr val="FF0000"/>
                </a:solidFill>
                <a:latin typeface="Arial" charset="0"/>
              </a:rPr>
              <a:t>SFP</a:t>
            </a:r>
            <a:r>
              <a:rPr lang="en-US" b="0">
                <a:solidFill>
                  <a:schemeClr val="bg1"/>
                </a:solidFill>
                <a:latin typeface="Arial" charset="0"/>
              </a:rPr>
              <a:t> – Suspension Feeder Poor</a:t>
            </a:r>
          </a:p>
          <a:p>
            <a:r>
              <a:rPr lang="en-US">
                <a:solidFill>
                  <a:srgbClr val="009900"/>
                </a:solidFill>
                <a:latin typeface="Arial" charset="0"/>
              </a:rPr>
              <a:t>MSA</a:t>
            </a:r>
            <a:r>
              <a:rPr lang="en-US" b="0">
                <a:solidFill>
                  <a:schemeClr val="bg1"/>
                </a:solidFill>
                <a:latin typeface="Arial" charset="0"/>
              </a:rPr>
              <a:t> – Mixed Slope Assemblage</a:t>
            </a:r>
          </a:p>
          <a:p>
            <a:r>
              <a:rPr lang="en-US">
                <a:solidFill>
                  <a:srgbClr val="FF33CC"/>
                </a:solidFill>
                <a:latin typeface="Arial" charset="0"/>
              </a:rPr>
              <a:t>OWA</a:t>
            </a:r>
            <a:r>
              <a:rPr lang="en-US" b="0">
                <a:solidFill>
                  <a:schemeClr val="bg1"/>
                </a:solidFill>
                <a:latin typeface="Arial" charset="0"/>
              </a:rPr>
              <a:t> – Ophiuroid / Worm Assemblage</a:t>
            </a:r>
          </a:p>
          <a:p>
            <a:r>
              <a:rPr lang="en-US">
                <a:solidFill>
                  <a:srgbClr val="00FFFF"/>
                </a:solidFill>
                <a:latin typeface="Arial" charset="0"/>
              </a:rPr>
              <a:t>DBA</a:t>
            </a:r>
            <a:r>
              <a:rPr lang="en-US" b="0">
                <a:solidFill>
                  <a:schemeClr val="bg1"/>
                </a:solidFill>
                <a:latin typeface="Arial" charset="0"/>
              </a:rPr>
              <a:t> – Deep Basin Assemblage</a:t>
            </a:r>
          </a:p>
        </p:txBody>
      </p:sp>
      <p:sp>
        <p:nvSpPr>
          <p:cNvPr id="272401" name="Text Box 17"/>
          <p:cNvSpPr txBox="1">
            <a:spLocks noChangeArrowheads="1"/>
          </p:cNvSpPr>
          <p:nvPr/>
        </p:nvSpPr>
        <p:spPr bwMode="auto">
          <a:xfrm>
            <a:off x="722313" y="6061075"/>
            <a:ext cx="1300162" cy="274638"/>
          </a:xfrm>
          <a:prstGeom prst="rect">
            <a:avLst/>
          </a:prstGeom>
          <a:noFill/>
          <a:ln w="9525">
            <a:noFill/>
            <a:miter lim="800000"/>
            <a:headEnd/>
            <a:tailEnd/>
          </a:ln>
          <a:effectLst/>
        </p:spPr>
        <p:txBody>
          <a:bodyPr wrap="none">
            <a:spAutoFit/>
          </a:bodyPr>
          <a:lstStyle/>
          <a:p>
            <a:r>
              <a:rPr lang="en-US" sz="1200" b="0" dirty="0">
                <a:solidFill>
                  <a:schemeClr val="bg1"/>
                </a:solidFill>
                <a:latin typeface="Arial" charset="0"/>
              </a:rPr>
              <a:t>Barry et al. 2003</a:t>
            </a:r>
          </a:p>
        </p:txBody>
      </p:sp>
      <p:cxnSp>
        <p:nvCxnSpPr>
          <p:cNvPr id="14" name="Straight Connector 13"/>
          <p:cNvCxnSpPr/>
          <p:nvPr/>
        </p:nvCxnSpPr>
        <p:spPr bwMode="auto">
          <a:xfrm>
            <a:off x="6134100" y="5153025"/>
            <a:ext cx="1924050" cy="1588"/>
          </a:xfrm>
          <a:prstGeom prst="line">
            <a:avLst/>
          </a:prstGeom>
          <a:solidFill>
            <a:schemeClr val="accent1"/>
          </a:solidFill>
          <a:ln w="28575" cap="flat" cmpd="sng" algn="ctr">
            <a:solidFill>
              <a:srgbClr val="0000FF"/>
            </a:solidFill>
            <a:prstDash val="sysDash"/>
            <a:round/>
            <a:headEnd type="none" w="med" len="med"/>
            <a:tailEnd type="none" w="med" len="med"/>
          </a:ln>
          <a:effectLst/>
        </p:spPr>
      </p:cxnSp>
      <p:cxnSp>
        <p:nvCxnSpPr>
          <p:cNvPr id="23" name="Straight Connector 22"/>
          <p:cNvCxnSpPr/>
          <p:nvPr/>
        </p:nvCxnSpPr>
        <p:spPr bwMode="auto">
          <a:xfrm rot="10800000">
            <a:off x="7296150" y="5838825"/>
            <a:ext cx="742950" cy="1588"/>
          </a:xfrm>
          <a:prstGeom prst="line">
            <a:avLst/>
          </a:prstGeom>
          <a:solidFill>
            <a:schemeClr val="accent1"/>
          </a:solidFill>
          <a:ln w="28575" cap="flat" cmpd="sng" algn="ctr">
            <a:solidFill>
              <a:srgbClr val="00FF00"/>
            </a:solidFill>
            <a:prstDash val="sysDash"/>
            <a:round/>
            <a:headEnd type="none" w="med" len="med"/>
            <a:tailEnd type="none" w="med" len="med"/>
          </a:ln>
          <a:effectLst/>
        </p:spPr>
      </p:cxnSp>
      <p:cxnSp>
        <p:nvCxnSpPr>
          <p:cNvPr id="25" name="Straight Connector 24"/>
          <p:cNvCxnSpPr/>
          <p:nvPr/>
        </p:nvCxnSpPr>
        <p:spPr bwMode="auto">
          <a:xfrm rot="10800000">
            <a:off x="5381626" y="5848350"/>
            <a:ext cx="1571625" cy="1588"/>
          </a:xfrm>
          <a:prstGeom prst="line">
            <a:avLst/>
          </a:prstGeom>
          <a:solidFill>
            <a:schemeClr val="accent1"/>
          </a:solidFill>
          <a:ln w="28575" cap="flat" cmpd="sng" algn="ctr">
            <a:solidFill>
              <a:srgbClr val="FF0000"/>
            </a:solidFill>
            <a:prstDash val="sysDash"/>
            <a:round/>
            <a:headEnd type="none" w="med" len="med"/>
            <a:tailEnd type="none" w="med" len="med"/>
          </a:ln>
          <a:effectLst/>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Line 2"/>
          <p:cNvSpPr>
            <a:spLocks noChangeShapeType="1"/>
          </p:cNvSpPr>
          <p:nvPr/>
        </p:nvSpPr>
        <p:spPr bwMode="auto">
          <a:xfrm>
            <a:off x="374650" y="768350"/>
            <a:ext cx="8258175" cy="0"/>
          </a:xfrm>
          <a:prstGeom prst="line">
            <a:avLst/>
          </a:prstGeom>
          <a:noFill/>
          <a:ln w="38100">
            <a:solidFill>
              <a:srgbClr val="6666FF"/>
            </a:solidFill>
            <a:round/>
            <a:headEnd/>
            <a:tailEnd/>
          </a:ln>
          <a:effectLst/>
        </p:spPr>
        <p:txBody>
          <a:bodyPr/>
          <a:lstStyle/>
          <a:p>
            <a:endParaRPr lang="en-US"/>
          </a:p>
        </p:txBody>
      </p:sp>
      <p:sp>
        <p:nvSpPr>
          <p:cNvPr id="246789" name="Rectangle 5"/>
          <p:cNvSpPr>
            <a:spLocks noChangeArrowheads="1"/>
          </p:cNvSpPr>
          <p:nvPr/>
        </p:nvSpPr>
        <p:spPr bwMode="auto">
          <a:xfrm>
            <a:off x="190500" y="0"/>
            <a:ext cx="8953500" cy="925513"/>
          </a:xfrm>
          <a:prstGeom prst="rect">
            <a:avLst/>
          </a:prstGeom>
          <a:noFill/>
          <a:ln w="9525">
            <a:noFill/>
            <a:miter lim="800000"/>
            <a:headEnd/>
            <a:tailEnd/>
          </a:ln>
          <a:effectLst/>
        </p:spPr>
        <p:txBody>
          <a:bodyPr anchor="ctr"/>
          <a:lstStyle/>
          <a:p>
            <a:pPr algn="ctr"/>
            <a:r>
              <a:rPr lang="en-US" sz="2800" b="0">
                <a:solidFill>
                  <a:srgbClr val="FFCC00"/>
                </a:solidFill>
                <a:latin typeface="Arial" charset="0"/>
              </a:rPr>
              <a:t>Factors Influencing Benthic Ecosystem Structure</a:t>
            </a:r>
          </a:p>
        </p:txBody>
      </p:sp>
      <p:pic>
        <p:nvPicPr>
          <p:cNvPr id="246794" name="Picture 10" descr="ross sea clusters with bitmaps"/>
          <p:cNvPicPr>
            <a:picLocks noChangeAspect="1" noChangeArrowheads="1"/>
          </p:cNvPicPr>
          <p:nvPr/>
        </p:nvPicPr>
        <p:blipFill>
          <a:blip r:embed="rId3"/>
          <a:srcRect/>
          <a:stretch>
            <a:fillRect/>
          </a:stretch>
        </p:blipFill>
        <p:spPr bwMode="auto">
          <a:xfrm>
            <a:off x="4567238" y="3424238"/>
            <a:ext cx="9525" cy="9525"/>
          </a:xfrm>
          <a:prstGeom prst="rect">
            <a:avLst/>
          </a:prstGeom>
          <a:noFill/>
        </p:spPr>
      </p:pic>
      <p:pic>
        <p:nvPicPr>
          <p:cNvPr id="246795" name="Picture 11" descr="Plate 2 ross sea clusters with bitmaps reversed"/>
          <p:cNvPicPr>
            <a:picLocks noChangeAspect="1" noChangeArrowheads="1"/>
          </p:cNvPicPr>
          <p:nvPr/>
        </p:nvPicPr>
        <p:blipFill>
          <a:blip r:embed="rId3"/>
          <a:srcRect/>
          <a:stretch>
            <a:fillRect/>
          </a:stretch>
        </p:blipFill>
        <p:spPr bwMode="auto">
          <a:xfrm>
            <a:off x="4567238" y="3424238"/>
            <a:ext cx="9525" cy="9525"/>
          </a:xfrm>
          <a:prstGeom prst="rect">
            <a:avLst/>
          </a:prstGeom>
          <a:noFill/>
        </p:spPr>
      </p:pic>
      <p:pic>
        <p:nvPicPr>
          <p:cNvPr id="246798" name="Picture 14" descr="Barry ARS Plate 2"/>
          <p:cNvPicPr>
            <a:picLocks noChangeAspect="1" noChangeArrowheads="1"/>
          </p:cNvPicPr>
          <p:nvPr/>
        </p:nvPicPr>
        <p:blipFill>
          <a:blip r:embed="rId4" cstate="print">
            <a:lum bright="-8000" contrast="40000"/>
          </a:blip>
          <a:srcRect/>
          <a:stretch>
            <a:fillRect/>
          </a:stretch>
        </p:blipFill>
        <p:spPr bwMode="auto">
          <a:xfrm>
            <a:off x="66675" y="1271587"/>
            <a:ext cx="5391826" cy="5062537"/>
          </a:xfrm>
          <a:prstGeom prst="rect">
            <a:avLst/>
          </a:prstGeom>
          <a:noFill/>
          <a:ln w="9525">
            <a:noFill/>
            <a:miter lim="800000"/>
            <a:headEnd/>
            <a:tailEnd/>
          </a:ln>
        </p:spPr>
      </p:pic>
      <p:sp>
        <p:nvSpPr>
          <p:cNvPr id="246802" name="Text Box 18"/>
          <p:cNvSpPr txBox="1">
            <a:spLocks noChangeArrowheads="1"/>
          </p:cNvSpPr>
          <p:nvPr/>
        </p:nvSpPr>
        <p:spPr bwMode="auto">
          <a:xfrm>
            <a:off x="5527675" y="1219200"/>
            <a:ext cx="4625975" cy="4533900"/>
          </a:xfrm>
          <a:prstGeom prst="rect">
            <a:avLst/>
          </a:prstGeom>
          <a:noFill/>
          <a:ln w="9525">
            <a:noFill/>
            <a:miter lim="800000"/>
            <a:headEnd/>
            <a:tailEnd/>
          </a:ln>
          <a:effectLst/>
        </p:spPr>
        <p:txBody>
          <a:bodyPr>
            <a:spAutoFit/>
          </a:bodyPr>
          <a:lstStyle/>
          <a:p>
            <a:r>
              <a:rPr lang="en-US" sz="1200" dirty="0">
                <a:solidFill>
                  <a:schemeClr val="bg1"/>
                </a:solidFill>
                <a:latin typeface="Arial" charset="0"/>
              </a:rPr>
              <a:t>Polynya Groups</a:t>
            </a:r>
          </a:p>
          <a:p>
            <a:r>
              <a:rPr lang="en-US" sz="1200" dirty="0">
                <a:solidFill>
                  <a:schemeClr val="bg1"/>
                </a:solidFill>
                <a:latin typeface="Arial" charset="0"/>
              </a:rPr>
              <a:t>   </a:t>
            </a:r>
            <a:r>
              <a:rPr lang="en-US" sz="1200" b="0" dirty="0">
                <a:solidFill>
                  <a:srgbClr val="FFFF00"/>
                </a:solidFill>
                <a:latin typeface="Arial" charset="0"/>
              </a:rPr>
              <a:t>Formation and persistence of open water</a:t>
            </a:r>
          </a:p>
          <a:p>
            <a:r>
              <a:rPr lang="en-US" sz="1200" b="0" dirty="0">
                <a:solidFill>
                  <a:schemeClr val="bg1"/>
                </a:solidFill>
                <a:latin typeface="Arial" charset="0"/>
              </a:rPr>
              <a:t>	Early spring</a:t>
            </a:r>
          </a:p>
          <a:p>
            <a:r>
              <a:rPr lang="en-US" sz="1200" b="0" dirty="0">
                <a:solidFill>
                  <a:schemeClr val="bg1"/>
                </a:solidFill>
                <a:latin typeface="Arial" charset="0"/>
              </a:rPr>
              <a:t>    	Mid-season opening</a:t>
            </a:r>
          </a:p>
          <a:p>
            <a:r>
              <a:rPr lang="en-US" sz="1200" b="0" dirty="0">
                <a:solidFill>
                  <a:schemeClr val="bg1"/>
                </a:solidFill>
                <a:latin typeface="Arial" charset="0"/>
              </a:rPr>
              <a:t>    	Late / never open</a:t>
            </a:r>
          </a:p>
          <a:p>
            <a:endParaRPr lang="en-US" sz="1200" b="0" dirty="0">
              <a:solidFill>
                <a:schemeClr val="bg1"/>
              </a:solidFill>
              <a:latin typeface="Arial" charset="0"/>
            </a:endParaRPr>
          </a:p>
          <a:p>
            <a:r>
              <a:rPr lang="en-US" sz="1200" dirty="0">
                <a:solidFill>
                  <a:schemeClr val="bg1"/>
                </a:solidFill>
                <a:latin typeface="Arial" charset="0"/>
              </a:rPr>
              <a:t>Productivity Groups</a:t>
            </a:r>
          </a:p>
          <a:p>
            <a:r>
              <a:rPr lang="en-US" sz="1200" dirty="0">
                <a:solidFill>
                  <a:schemeClr val="bg1"/>
                </a:solidFill>
                <a:latin typeface="Arial" charset="0"/>
              </a:rPr>
              <a:t>   </a:t>
            </a:r>
            <a:r>
              <a:rPr lang="en-US" sz="1200" b="0" dirty="0">
                <a:solidFill>
                  <a:srgbClr val="FFFF00"/>
                </a:solidFill>
                <a:latin typeface="Arial" charset="0"/>
              </a:rPr>
              <a:t>Primary productivity of overlying water column</a:t>
            </a:r>
          </a:p>
          <a:p>
            <a:r>
              <a:rPr lang="en-US" sz="1200" b="0" dirty="0">
                <a:solidFill>
                  <a:schemeClr val="bg1"/>
                </a:solidFill>
                <a:latin typeface="Arial" charset="0"/>
              </a:rPr>
              <a:t>    	High water column PP</a:t>
            </a:r>
          </a:p>
          <a:p>
            <a:r>
              <a:rPr lang="en-US" sz="1200" b="0" dirty="0">
                <a:solidFill>
                  <a:schemeClr val="bg1"/>
                </a:solidFill>
                <a:latin typeface="Arial" charset="0"/>
              </a:rPr>
              <a:t>    	Moderate PP</a:t>
            </a:r>
          </a:p>
          <a:p>
            <a:r>
              <a:rPr lang="en-US" sz="1200" b="0" dirty="0">
                <a:solidFill>
                  <a:schemeClr val="bg1"/>
                </a:solidFill>
                <a:latin typeface="Arial" charset="0"/>
              </a:rPr>
              <a:t>    	Low PP</a:t>
            </a:r>
          </a:p>
          <a:p>
            <a:endParaRPr lang="en-US" sz="1200" b="0" dirty="0">
              <a:solidFill>
                <a:schemeClr val="bg1"/>
              </a:solidFill>
              <a:latin typeface="Arial" charset="0"/>
            </a:endParaRPr>
          </a:p>
          <a:p>
            <a:r>
              <a:rPr lang="en-US" sz="1200" dirty="0">
                <a:solidFill>
                  <a:schemeClr val="bg1"/>
                </a:solidFill>
                <a:latin typeface="Arial" charset="0"/>
              </a:rPr>
              <a:t>Habitat Groups</a:t>
            </a:r>
          </a:p>
          <a:p>
            <a:r>
              <a:rPr lang="en-US" sz="1200" b="0" dirty="0">
                <a:solidFill>
                  <a:schemeClr val="bg1"/>
                </a:solidFill>
                <a:latin typeface="Arial" charset="0"/>
              </a:rPr>
              <a:t>   </a:t>
            </a:r>
            <a:r>
              <a:rPr lang="en-US" sz="1200" b="0" dirty="0">
                <a:solidFill>
                  <a:srgbClr val="FFFF00"/>
                </a:solidFill>
                <a:latin typeface="Arial" charset="0"/>
              </a:rPr>
              <a:t>Grouped by depth, slope, bottom current speed</a:t>
            </a:r>
          </a:p>
          <a:p>
            <a:r>
              <a:rPr lang="en-US" sz="1200" b="0" dirty="0">
                <a:solidFill>
                  <a:schemeClr val="bg1"/>
                </a:solidFill>
                <a:latin typeface="Arial" charset="0"/>
              </a:rPr>
              <a:t>	Crest – edge of ridge, rapid flow</a:t>
            </a:r>
          </a:p>
          <a:p>
            <a:r>
              <a:rPr lang="en-US" sz="1200" b="0" dirty="0">
                <a:solidFill>
                  <a:schemeClr val="bg1"/>
                </a:solidFill>
                <a:latin typeface="Arial" charset="0"/>
              </a:rPr>
              <a:t>	Bank – shallow, flat, moderate flow</a:t>
            </a:r>
          </a:p>
          <a:p>
            <a:r>
              <a:rPr lang="en-US" sz="1200" b="0" dirty="0">
                <a:solidFill>
                  <a:schemeClr val="bg1"/>
                </a:solidFill>
                <a:latin typeface="Arial" charset="0"/>
              </a:rPr>
              <a:t>	Slope – mid-depth, moderate flow</a:t>
            </a:r>
          </a:p>
          <a:p>
            <a:r>
              <a:rPr lang="en-US" sz="1200" b="0" dirty="0">
                <a:solidFill>
                  <a:schemeClr val="bg1"/>
                </a:solidFill>
                <a:latin typeface="Arial" charset="0"/>
              </a:rPr>
              <a:t>	Basin – deep, flat, low flow</a:t>
            </a:r>
          </a:p>
          <a:p>
            <a:endParaRPr lang="en-US" sz="1200" b="0" dirty="0">
              <a:solidFill>
                <a:schemeClr val="bg1"/>
              </a:solidFill>
              <a:latin typeface="Arial" charset="0"/>
            </a:endParaRPr>
          </a:p>
          <a:p>
            <a:r>
              <a:rPr lang="en-US" sz="1200" dirty="0">
                <a:solidFill>
                  <a:schemeClr val="bg1"/>
                </a:solidFill>
                <a:latin typeface="Arial" charset="0"/>
              </a:rPr>
              <a:t>Sediment Groups</a:t>
            </a:r>
          </a:p>
          <a:p>
            <a:r>
              <a:rPr lang="en-US" sz="1200" dirty="0">
                <a:solidFill>
                  <a:schemeClr val="bg1"/>
                </a:solidFill>
                <a:latin typeface="Arial" charset="0"/>
              </a:rPr>
              <a:t>   </a:t>
            </a:r>
            <a:r>
              <a:rPr lang="en-US" sz="1200" b="0" dirty="0">
                <a:solidFill>
                  <a:srgbClr val="FFFF00"/>
                </a:solidFill>
                <a:latin typeface="Arial" charset="0"/>
              </a:rPr>
              <a:t>Grouped by sediment organics (%C, C/N, </a:t>
            </a:r>
            <a:r>
              <a:rPr lang="en-US" sz="1200" b="0" dirty="0">
                <a:solidFill>
                  <a:srgbClr val="FFFF00"/>
                </a:solidFill>
              </a:rPr>
              <a:t>δ</a:t>
            </a:r>
            <a:r>
              <a:rPr lang="en-US" sz="1200" b="0" baseline="30000" dirty="0">
                <a:solidFill>
                  <a:srgbClr val="FFFF00"/>
                </a:solidFill>
                <a:latin typeface="Arial" charset="0"/>
                <a:cs typeface="Arial" charset="0"/>
              </a:rPr>
              <a:t>13</a:t>
            </a:r>
            <a:r>
              <a:rPr lang="en-US" sz="1200" b="0" dirty="0">
                <a:solidFill>
                  <a:srgbClr val="FFFF00"/>
                </a:solidFill>
                <a:latin typeface="Arial" charset="0"/>
                <a:cs typeface="Arial" charset="0"/>
              </a:rPr>
              <a:t>C)</a:t>
            </a:r>
          </a:p>
          <a:p>
            <a:r>
              <a:rPr lang="en-US" sz="1200" b="0" dirty="0">
                <a:solidFill>
                  <a:srgbClr val="FFFF00"/>
                </a:solidFill>
                <a:latin typeface="Arial" charset="0"/>
                <a:cs typeface="Arial" charset="0"/>
              </a:rPr>
              <a:t>	</a:t>
            </a:r>
            <a:r>
              <a:rPr lang="en-US" sz="1200" b="0" dirty="0">
                <a:solidFill>
                  <a:schemeClr val="bg1"/>
                </a:solidFill>
                <a:latin typeface="Arial" charset="0"/>
                <a:cs typeface="Arial" charset="0"/>
              </a:rPr>
              <a:t>Poor – low %C (0.4)</a:t>
            </a:r>
            <a:endParaRPr lang="en-US" sz="1200" b="0" dirty="0">
              <a:solidFill>
                <a:schemeClr val="bg1"/>
              </a:solidFill>
              <a:latin typeface="Arial" charset="0"/>
            </a:endParaRPr>
          </a:p>
          <a:p>
            <a:r>
              <a:rPr lang="en-US" sz="1200" b="0" dirty="0">
                <a:solidFill>
                  <a:schemeClr val="bg1"/>
                </a:solidFill>
                <a:latin typeface="Arial" charset="0"/>
              </a:rPr>
              <a:t>	Moderate – %C (0.8),</a:t>
            </a:r>
            <a:r>
              <a:rPr lang="en-US" sz="1000" b="0" dirty="0">
                <a:solidFill>
                  <a:schemeClr val="bg1"/>
                </a:solidFill>
                <a:latin typeface="Arial" charset="0"/>
              </a:rPr>
              <a:t> </a:t>
            </a:r>
            <a:r>
              <a:rPr lang="en-US" sz="1400" b="0" dirty="0">
                <a:solidFill>
                  <a:schemeClr val="bg1"/>
                </a:solidFill>
              </a:rPr>
              <a:t>δ</a:t>
            </a:r>
            <a:r>
              <a:rPr lang="en-US" sz="1200" b="0" baseline="30000" dirty="0">
                <a:solidFill>
                  <a:schemeClr val="bg1"/>
                </a:solidFill>
              </a:rPr>
              <a:t>13</a:t>
            </a:r>
            <a:r>
              <a:rPr lang="en-US" sz="1000" b="0" dirty="0">
                <a:solidFill>
                  <a:schemeClr val="bg1"/>
                </a:solidFill>
                <a:latin typeface="Arial" charset="0"/>
              </a:rPr>
              <a:t>C~ -24</a:t>
            </a:r>
            <a:endParaRPr lang="x-none" sz="1000" b="0" dirty="0">
              <a:solidFill>
                <a:schemeClr val="bg1"/>
              </a:solidFill>
              <a:latin typeface="Arial" charset="0"/>
              <a:cs typeface="Arial" charset="0"/>
            </a:endParaRPr>
          </a:p>
          <a:p>
            <a:r>
              <a:rPr lang="en-US" sz="1000" dirty="0">
                <a:solidFill>
                  <a:schemeClr val="bg1"/>
                </a:solidFill>
                <a:latin typeface="Arial" charset="0"/>
              </a:rPr>
              <a:t> </a:t>
            </a:r>
            <a:r>
              <a:rPr lang="en-US" sz="1200" dirty="0">
                <a:solidFill>
                  <a:schemeClr val="bg1"/>
                </a:solidFill>
                <a:latin typeface="Arial" charset="0"/>
              </a:rPr>
              <a:t>  	</a:t>
            </a:r>
            <a:r>
              <a:rPr lang="en-US" sz="1200" b="0" dirty="0">
                <a:solidFill>
                  <a:schemeClr val="bg1"/>
                </a:solidFill>
                <a:latin typeface="Arial" charset="0"/>
              </a:rPr>
              <a:t>Rich – high %C(1.0),</a:t>
            </a:r>
            <a:r>
              <a:rPr lang="en-US" sz="1000" b="0" dirty="0">
                <a:solidFill>
                  <a:schemeClr val="bg1"/>
                </a:solidFill>
                <a:latin typeface="Arial" charset="0"/>
              </a:rPr>
              <a:t> </a:t>
            </a:r>
            <a:r>
              <a:rPr lang="en-US" sz="1400" b="0" dirty="0">
                <a:solidFill>
                  <a:schemeClr val="bg1"/>
                </a:solidFill>
              </a:rPr>
              <a:t>δ </a:t>
            </a:r>
            <a:r>
              <a:rPr lang="en-US" sz="1200" b="0" baseline="30000" dirty="0">
                <a:solidFill>
                  <a:schemeClr val="bg1"/>
                </a:solidFill>
                <a:latin typeface="Arial" charset="0"/>
              </a:rPr>
              <a:t>13</a:t>
            </a:r>
            <a:r>
              <a:rPr lang="en-US" sz="1000" b="0" dirty="0">
                <a:solidFill>
                  <a:schemeClr val="bg1"/>
                </a:solidFill>
                <a:latin typeface="Arial" charset="0"/>
              </a:rPr>
              <a:t>C~-27</a:t>
            </a:r>
            <a:r>
              <a:rPr lang="en-US" sz="1400" b="0" dirty="0">
                <a:solidFill>
                  <a:schemeClr val="bg1"/>
                </a:solidFill>
              </a:rPr>
              <a:t>.</a:t>
            </a:r>
          </a:p>
        </p:txBody>
      </p:sp>
      <p:sp>
        <p:nvSpPr>
          <p:cNvPr id="246803" name="Text Box 19"/>
          <p:cNvSpPr txBox="1">
            <a:spLocks noChangeArrowheads="1"/>
          </p:cNvSpPr>
          <p:nvPr/>
        </p:nvSpPr>
        <p:spPr bwMode="auto">
          <a:xfrm>
            <a:off x="352425" y="827088"/>
            <a:ext cx="2444750" cy="366712"/>
          </a:xfrm>
          <a:prstGeom prst="rect">
            <a:avLst/>
          </a:prstGeom>
          <a:noFill/>
          <a:ln w="9525">
            <a:noFill/>
            <a:miter lim="800000"/>
            <a:headEnd/>
            <a:tailEnd/>
          </a:ln>
          <a:effectLst/>
        </p:spPr>
        <p:txBody>
          <a:bodyPr wrap="none">
            <a:spAutoFit/>
          </a:bodyPr>
          <a:lstStyle/>
          <a:p>
            <a:r>
              <a:rPr lang="en-US" sz="1800" dirty="0">
                <a:solidFill>
                  <a:schemeClr val="bg1"/>
                </a:solidFill>
                <a:latin typeface="Arial" charset="0"/>
              </a:rPr>
              <a:t>Station Associations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484188" y="133350"/>
            <a:ext cx="8240712" cy="457200"/>
          </a:xfrm>
          <a:prstGeom prst="rect">
            <a:avLst/>
          </a:prstGeom>
          <a:noFill/>
          <a:ln w="9525">
            <a:noFill/>
            <a:miter lim="800000"/>
            <a:headEnd/>
            <a:tailEnd/>
          </a:ln>
          <a:effectLst/>
        </p:spPr>
        <p:txBody>
          <a:bodyPr>
            <a:spAutoFit/>
          </a:bodyPr>
          <a:lstStyle/>
          <a:p>
            <a:r>
              <a:rPr lang="en-US" sz="2400" dirty="0">
                <a:solidFill>
                  <a:srgbClr val="FFC000"/>
                </a:solidFill>
                <a:latin typeface="Arial" charset="0"/>
              </a:rPr>
              <a:t>Correspondence of Faunal and Environmental Groups</a:t>
            </a:r>
          </a:p>
        </p:txBody>
      </p:sp>
      <p:sp>
        <p:nvSpPr>
          <p:cNvPr id="202755" name="Line 3"/>
          <p:cNvSpPr>
            <a:spLocks noChangeShapeType="1"/>
          </p:cNvSpPr>
          <p:nvPr/>
        </p:nvSpPr>
        <p:spPr bwMode="auto">
          <a:xfrm>
            <a:off x="477838" y="704850"/>
            <a:ext cx="8245475" cy="0"/>
          </a:xfrm>
          <a:prstGeom prst="line">
            <a:avLst/>
          </a:prstGeom>
          <a:noFill/>
          <a:ln w="38100">
            <a:solidFill>
              <a:srgbClr val="6666FF"/>
            </a:solidFill>
            <a:round/>
            <a:headEnd/>
            <a:tailEnd/>
          </a:ln>
          <a:effectLst/>
        </p:spPr>
        <p:txBody>
          <a:bodyPr/>
          <a:lstStyle/>
          <a:p>
            <a:endParaRPr lang="en-US"/>
          </a:p>
        </p:txBody>
      </p:sp>
      <p:graphicFrame>
        <p:nvGraphicFramePr>
          <p:cNvPr id="278977" name="Group 1473"/>
          <p:cNvGraphicFramePr>
            <a:graphicFrameLocks noGrp="1"/>
          </p:cNvGraphicFramePr>
          <p:nvPr/>
        </p:nvGraphicFramePr>
        <p:xfrm>
          <a:off x="492125" y="825500"/>
          <a:ext cx="7080250" cy="5821998"/>
        </p:xfrm>
        <a:graphic>
          <a:graphicData uri="http://schemas.openxmlformats.org/drawingml/2006/table">
            <a:tbl>
              <a:tblPr/>
              <a:tblGrid>
                <a:gridCol w="2022475"/>
                <a:gridCol w="890588"/>
                <a:gridCol w="1147762"/>
                <a:gridCol w="1001713"/>
                <a:gridCol w="1031875"/>
                <a:gridCol w="985837"/>
              </a:tblGrid>
              <a:tr h="57943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Factor</a:t>
                      </a:r>
                      <a:endParaRPr kumimoji="0" lang="en-US" sz="2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Times New Roman" pitchFamily="18" charset="0"/>
                          <a:cs typeface="Times New Roman" pitchFamily="18" charset="0"/>
                        </a:rPr>
                        <a:t>Polynya</a:t>
                      </a:r>
                      <a:endParaRPr kumimoji="0" lang="en-US" sz="2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cs typeface="Times New Roman" pitchFamily="18" charset="0"/>
                        </a:rPr>
                        <a:t>Productivity</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cs typeface="Times New Roman" pitchFamily="18" charset="0"/>
                        </a:rPr>
                        <a:t>Habitat</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cs typeface="Times New Roman" pitchFamily="18" charset="0"/>
                        </a:rPr>
                        <a:t>Sediment</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Times New Roman" pitchFamily="18" charset="0"/>
                          <a:cs typeface="Times New Roman" pitchFamily="18" charset="0"/>
                        </a:rPr>
                        <a:t>Faunal</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905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Faunal Abundance</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921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Total % Cover</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2936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Total Density</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2921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All Species</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r>
              <a:tr h="2921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All Phyla</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2921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Cnidarian Classes</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2936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Anthozoan Orders</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r>
              <a:tr h="2921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Echinoderm Classes</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2921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Trophic Groups</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2921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4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936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Arial" charset="0"/>
                        </a:rPr>
                        <a:t>Faunal Richness</a:t>
                      </a:r>
                      <a:endParaRPr kumimoji="0" lang="en-US" sz="16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921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Total # species</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2921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All Phyla</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2762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Cnidarian Classes</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2936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Anthozoan Orders</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2921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Echinoderm Classes</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2921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Trophic Groups</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bl>
          </a:graphicData>
        </a:graphic>
      </p:graphicFrame>
      <p:sp>
        <p:nvSpPr>
          <p:cNvPr id="5" name="TextBox 4"/>
          <p:cNvSpPr txBox="1"/>
          <p:nvPr/>
        </p:nvSpPr>
        <p:spPr>
          <a:xfrm>
            <a:off x="1257300" y="3228975"/>
            <a:ext cx="6238875" cy="1569660"/>
          </a:xfrm>
          <a:prstGeom prst="rect">
            <a:avLst/>
          </a:prstGeom>
          <a:solidFill>
            <a:srgbClr val="99FFCC"/>
          </a:solidFill>
          <a:ln>
            <a:solidFill>
              <a:schemeClr val="tx1"/>
            </a:solidFill>
          </a:ln>
        </p:spPr>
        <p:txBody>
          <a:bodyPr wrap="square" rtlCol="0">
            <a:spAutoFit/>
          </a:bodyPr>
          <a:lstStyle/>
          <a:p>
            <a:pPr>
              <a:buFont typeface="Arial" pitchFamily="34" charset="0"/>
              <a:buChar char="•"/>
            </a:pPr>
            <a:r>
              <a:rPr lang="en-US" sz="2400" b="0" dirty="0" smtClean="0">
                <a:latin typeface="+mn-lt"/>
              </a:rPr>
              <a:t>  Weak coupling of benthic fauna to spatial</a:t>
            </a:r>
            <a:br>
              <a:rPr lang="en-US" sz="2400" b="0" dirty="0" smtClean="0">
                <a:latin typeface="+mn-lt"/>
              </a:rPr>
            </a:br>
            <a:r>
              <a:rPr lang="en-US" sz="2400" b="0" dirty="0" smtClean="0">
                <a:latin typeface="+mn-lt"/>
              </a:rPr>
              <a:t>        pattern of sea ice or productivity</a:t>
            </a:r>
          </a:p>
          <a:p>
            <a:pPr>
              <a:buFont typeface="Arial" pitchFamily="34" charset="0"/>
              <a:buChar char="•"/>
            </a:pPr>
            <a:r>
              <a:rPr lang="en-US" sz="2400" b="0" dirty="0" smtClean="0">
                <a:latin typeface="+mn-lt"/>
              </a:rPr>
              <a:t>  Strong coupling of fauna with seabed</a:t>
            </a:r>
            <a:br>
              <a:rPr lang="en-US" sz="2400" b="0" dirty="0" smtClean="0">
                <a:latin typeface="+mn-lt"/>
              </a:rPr>
            </a:br>
            <a:r>
              <a:rPr lang="en-US" sz="2400" b="0" dirty="0" smtClean="0">
                <a:latin typeface="+mn-lt"/>
              </a:rPr>
              <a:t>        habitat characteristics</a:t>
            </a:r>
          </a:p>
        </p:txBody>
      </p:sp>
      <p:sp>
        <p:nvSpPr>
          <p:cNvPr id="6" name="TextBox 5"/>
          <p:cNvSpPr txBox="1"/>
          <p:nvPr/>
        </p:nvSpPr>
        <p:spPr>
          <a:xfrm>
            <a:off x="7791450" y="1895475"/>
            <a:ext cx="911660" cy="307777"/>
          </a:xfrm>
          <a:prstGeom prst="rect">
            <a:avLst/>
          </a:prstGeom>
          <a:noFill/>
        </p:spPr>
        <p:txBody>
          <a:bodyPr wrap="none" rtlCol="0">
            <a:spAutoFit/>
          </a:bodyPr>
          <a:lstStyle/>
          <a:p>
            <a:r>
              <a:rPr lang="en-US" sz="1400" b="0" dirty="0" smtClean="0">
                <a:solidFill>
                  <a:schemeClr val="bg1"/>
                </a:solidFill>
                <a:latin typeface="+mn-lt"/>
              </a:rPr>
              <a:t>* ANOVA</a:t>
            </a:r>
            <a:endParaRPr lang="en-US" sz="1400" b="0" dirty="0">
              <a:solidFill>
                <a:schemeClr val="bg1"/>
              </a:solidFill>
              <a:latin typeface="+mn-lt"/>
            </a:endParaRPr>
          </a:p>
        </p:txBody>
      </p:sp>
      <p:sp>
        <p:nvSpPr>
          <p:cNvPr id="7" name="TextBox 6"/>
          <p:cNvSpPr txBox="1"/>
          <p:nvPr/>
        </p:nvSpPr>
        <p:spPr>
          <a:xfrm>
            <a:off x="7696200" y="2381250"/>
            <a:ext cx="1229054" cy="307777"/>
          </a:xfrm>
          <a:prstGeom prst="rect">
            <a:avLst/>
          </a:prstGeom>
          <a:noFill/>
        </p:spPr>
        <p:txBody>
          <a:bodyPr wrap="none" rtlCol="0">
            <a:spAutoFit/>
          </a:bodyPr>
          <a:lstStyle/>
          <a:p>
            <a:r>
              <a:rPr lang="en-US" sz="1400" b="0" dirty="0" err="1" smtClean="0">
                <a:solidFill>
                  <a:schemeClr val="bg1"/>
                </a:solidFill>
                <a:latin typeface="+mn-lt"/>
              </a:rPr>
              <a:t>n.s</a:t>
            </a:r>
            <a:r>
              <a:rPr lang="en-US" sz="1400" b="0" dirty="0" smtClean="0">
                <a:solidFill>
                  <a:schemeClr val="bg1"/>
                </a:solidFill>
                <a:latin typeface="+mn-lt"/>
              </a:rPr>
              <a:t>.   ANOVA</a:t>
            </a:r>
            <a:endParaRPr lang="en-US" sz="1400" b="0" dirty="0">
              <a:solidFill>
                <a:schemeClr val="bg1"/>
              </a:solidFill>
              <a:latin typeface="+mn-lt"/>
            </a:endParaRPr>
          </a:p>
        </p:txBody>
      </p:sp>
      <p:cxnSp>
        <p:nvCxnSpPr>
          <p:cNvPr id="9" name="Straight Arrow Connector 8"/>
          <p:cNvCxnSpPr/>
          <p:nvPr/>
        </p:nvCxnSpPr>
        <p:spPr bwMode="auto">
          <a:xfrm rot="10800000" flipV="1">
            <a:off x="7486650" y="2028825"/>
            <a:ext cx="323850" cy="171450"/>
          </a:xfrm>
          <a:prstGeom prst="straightConnector1">
            <a:avLst/>
          </a:prstGeom>
          <a:solidFill>
            <a:schemeClr val="accent1"/>
          </a:solidFill>
          <a:ln w="9525" cap="flat" cmpd="sng" algn="ctr">
            <a:solidFill>
              <a:schemeClr val="bg1"/>
            </a:solidFill>
            <a:prstDash val="solid"/>
            <a:round/>
            <a:headEnd type="none" w="med" len="med"/>
            <a:tailEnd type="arrow"/>
          </a:ln>
          <a:effectLst/>
        </p:spPr>
      </p:cxnSp>
      <p:cxnSp>
        <p:nvCxnSpPr>
          <p:cNvPr id="10" name="Straight Arrow Connector 9"/>
          <p:cNvCxnSpPr/>
          <p:nvPr/>
        </p:nvCxnSpPr>
        <p:spPr bwMode="auto">
          <a:xfrm rot="10800000">
            <a:off x="7458075" y="1943100"/>
            <a:ext cx="304802" cy="76200"/>
          </a:xfrm>
          <a:prstGeom prst="straightConnector1">
            <a:avLst/>
          </a:prstGeom>
          <a:solidFill>
            <a:schemeClr val="accent1"/>
          </a:solidFill>
          <a:ln w="9525" cap="flat" cmpd="sng" algn="ctr">
            <a:solidFill>
              <a:schemeClr val="bg1"/>
            </a:solidFill>
            <a:prstDash val="solid"/>
            <a:round/>
            <a:headEnd type="none" w="med" len="med"/>
            <a:tailEnd type="arrow"/>
          </a:ln>
          <a:effectLst/>
        </p:spPr>
      </p:cxnSp>
      <p:cxnSp>
        <p:nvCxnSpPr>
          <p:cNvPr id="13" name="Straight Arrow Connector 12"/>
          <p:cNvCxnSpPr>
            <a:stCxn id="7" idx="1"/>
          </p:cNvCxnSpPr>
          <p:nvPr/>
        </p:nvCxnSpPr>
        <p:spPr bwMode="auto">
          <a:xfrm rot="10800000">
            <a:off x="7229476" y="2533651"/>
            <a:ext cx="466725" cy="1489"/>
          </a:xfrm>
          <a:prstGeom prst="straightConnector1">
            <a:avLst/>
          </a:prstGeom>
          <a:solidFill>
            <a:schemeClr val="accent1"/>
          </a:solidFill>
          <a:ln w="9525" cap="flat" cmpd="sng" algn="ctr">
            <a:solidFill>
              <a:schemeClr val="bg1"/>
            </a:solidFill>
            <a:prstDash val="solid"/>
            <a:round/>
            <a:headEnd type="none" w="med" len="med"/>
            <a:tailEnd type="arrow"/>
          </a:ln>
          <a:effectLst/>
        </p:spPr>
      </p:cxnSp>
      <p:sp>
        <p:nvSpPr>
          <p:cNvPr id="16" name="Text Box 17"/>
          <p:cNvSpPr txBox="1">
            <a:spLocks noChangeArrowheads="1"/>
          </p:cNvSpPr>
          <p:nvPr/>
        </p:nvSpPr>
        <p:spPr bwMode="auto">
          <a:xfrm>
            <a:off x="7656513" y="6413500"/>
            <a:ext cx="1217000" cy="261610"/>
          </a:xfrm>
          <a:prstGeom prst="rect">
            <a:avLst/>
          </a:prstGeom>
          <a:noFill/>
          <a:ln w="9525">
            <a:noFill/>
            <a:miter lim="800000"/>
            <a:headEnd/>
            <a:tailEnd/>
          </a:ln>
          <a:effectLst/>
        </p:spPr>
        <p:txBody>
          <a:bodyPr wrap="none">
            <a:spAutoFit/>
          </a:bodyPr>
          <a:lstStyle/>
          <a:p>
            <a:r>
              <a:rPr lang="en-US" sz="1100" b="0" dirty="0">
                <a:solidFill>
                  <a:schemeClr val="bg1"/>
                </a:solidFill>
                <a:latin typeface="Arial" charset="0"/>
              </a:rPr>
              <a:t>Barry et al. 2003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ext Box 2"/>
          <p:cNvSpPr txBox="1">
            <a:spLocks noChangeArrowheads="1"/>
          </p:cNvSpPr>
          <p:nvPr/>
        </p:nvSpPr>
        <p:spPr bwMode="auto">
          <a:xfrm>
            <a:off x="484188" y="133350"/>
            <a:ext cx="8240712" cy="946150"/>
          </a:xfrm>
          <a:prstGeom prst="rect">
            <a:avLst/>
          </a:prstGeom>
          <a:noFill/>
          <a:ln w="9525">
            <a:noFill/>
            <a:miter lim="800000"/>
            <a:headEnd/>
            <a:tailEnd/>
          </a:ln>
          <a:effectLst/>
        </p:spPr>
        <p:txBody>
          <a:bodyPr>
            <a:spAutoFit/>
          </a:bodyPr>
          <a:lstStyle/>
          <a:p>
            <a:pPr algn="ctr"/>
            <a:r>
              <a:rPr lang="en-US" sz="2800" dirty="0">
                <a:solidFill>
                  <a:srgbClr val="FFC000"/>
                </a:solidFill>
                <a:latin typeface="Arial" charset="0"/>
              </a:rPr>
              <a:t>Macrofaunal response to </a:t>
            </a:r>
            <a:r>
              <a:rPr lang="en-US" sz="2800" dirty="0" err="1">
                <a:solidFill>
                  <a:srgbClr val="FFC000"/>
                </a:solidFill>
                <a:latin typeface="Arial" charset="0"/>
              </a:rPr>
              <a:t>interannual</a:t>
            </a:r>
            <a:r>
              <a:rPr lang="en-US" sz="2800" dirty="0">
                <a:solidFill>
                  <a:srgbClr val="FFC000"/>
                </a:solidFill>
                <a:latin typeface="Arial" charset="0"/>
              </a:rPr>
              <a:t> shift in surface production</a:t>
            </a:r>
          </a:p>
        </p:txBody>
      </p:sp>
      <p:sp>
        <p:nvSpPr>
          <p:cNvPr id="275459" name="Line 3"/>
          <p:cNvSpPr>
            <a:spLocks noChangeShapeType="1"/>
          </p:cNvSpPr>
          <p:nvPr/>
        </p:nvSpPr>
        <p:spPr bwMode="auto">
          <a:xfrm>
            <a:off x="458788" y="1152525"/>
            <a:ext cx="8245475" cy="0"/>
          </a:xfrm>
          <a:prstGeom prst="line">
            <a:avLst/>
          </a:prstGeom>
          <a:noFill/>
          <a:ln w="38100">
            <a:solidFill>
              <a:srgbClr val="6666FF"/>
            </a:solidFill>
            <a:round/>
            <a:headEnd/>
            <a:tailEnd/>
          </a:ln>
          <a:effectLst/>
        </p:spPr>
        <p:txBody>
          <a:bodyPr/>
          <a:lstStyle/>
          <a:p>
            <a:endParaRPr lang="en-US"/>
          </a:p>
        </p:txBody>
      </p:sp>
      <p:sp>
        <p:nvSpPr>
          <p:cNvPr id="275460" name="Text Box 4"/>
          <p:cNvSpPr txBox="1">
            <a:spLocks noChangeArrowheads="1"/>
          </p:cNvSpPr>
          <p:nvPr/>
        </p:nvSpPr>
        <p:spPr bwMode="auto">
          <a:xfrm>
            <a:off x="1470025" y="1665288"/>
            <a:ext cx="2087563" cy="519112"/>
          </a:xfrm>
          <a:prstGeom prst="rect">
            <a:avLst/>
          </a:prstGeom>
          <a:noFill/>
          <a:ln w="9525">
            <a:noFill/>
            <a:miter lim="800000"/>
            <a:headEnd/>
            <a:tailEnd/>
          </a:ln>
          <a:effectLst/>
        </p:spPr>
        <p:txBody>
          <a:bodyPr wrap="none">
            <a:spAutoFit/>
          </a:bodyPr>
          <a:lstStyle/>
          <a:p>
            <a:r>
              <a:rPr lang="en-US" sz="2800" b="0">
                <a:solidFill>
                  <a:srgbClr val="FFFF66"/>
                </a:solidFill>
                <a:latin typeface="Arial" charset="0"/>
              </a:rPr>
              <a:t>1996 - 1997</a:t>
            </a:r>
          </a:p>
        </p:txBody>
      </p:sp>
      <p:sp>
        <p:nvSpPr>
          <p:cNvPr id="275461" name="Text Box 5"/>
          <p:cNvSpPr txBox="1">
            <a:spLocks noChangeArrowheads="1"/>
          </p:cNvSpPr>
          <p:nvPr/>
        </p:nvSpPr>
        <p:spPr bwMode="auto">
          <a:xfrm>
            <a:off x="5632450" y="1665288"/>
            <a:ext cx="2087563" cy="519112"/>
          </a:xfrm>
          <a:prstGeom prst="rect">
            <a:avLst/>
          </a:prstGeom>
          <a:noFill/>
          <a:ln w="9525">
            <a:noFill/>
            <a:miter lim="800000"/>
            <a:headEnd/>
            <a:tailEnd/>
          </a:ln>
          <a:effectLst/>
        </p:spPr>
        <p:txBody>
          <a:bodyPr wrap="none">
            <a:spAutoFit/>
          </a:bodyPr>
          <a:lstStyle/>
          <a:p>
            <a:r>
              <a:rPr lang="en-US" sz="2800" b="0">
                <a:solidFill>
                  <a:srgbClr val="FFFF66"/>
                </a:solidFill>
                <a:latin typeface="Arial" charset="0"/>
              </a:rPr>
              <a:t>1997 - 1998</a:t>
            </a:r>
          </a:p>
        </p:txBody>
      </p:sp>
      <p:sp>
        <p:nvSpPr>
          <p:cNvPr id="275462" name="Text Box 6"/>
          <p:cNvSpPr txBox="1">
            <a:spLocks noChangeArrowheads="1"/>
          </p:cNvSpPr>
          <p:nvPr/>
        </p:nvSpPr>
        <p:spPr bwMode="auto">
          <a:xfrm>
            <a:off x="2155825" y="1227138"/>
            <a:ext cx="4737100" cy="519112"/>
          </a:xfrm>
          <a:prstGeom prst="rect">
            <a:avLst/>
          </a:prstGeom>
          <a:noFill/>
          <a:ln w="9525">
            <a:noFill/>
            <a:miter lim="800000"/>
            <a:headEnd/>
            <a:tailEnd/>
          </a:ln>
          <a:effectLst/>
        </p:spPr>
        <p:txBody>
          <a:bodyPr wrap="none">
            <a:spAutoFit/>
          </a:bodyPr>
          <a:lstStyle/>
          <a:p>
            <a:r>
              <a:rPr lang="en-US" sz="2800">
                <a:solidFill>
                  <a:schemeClr val="bg1"/>
                </a:solidFill>
                <a:latin typeface="Arial" charset="0"/>
              </a:rPr>
              <a:t>CO2 Deficit (surface water)</a:t>
            </a:r>
          </a:p>
        </p:txBody>
      </p:sp>
      <p:grpSp>
        <p:nvGrpSpPr>
          <p:cNvPr id="275463" name="Group 7"/>
          <p:cNvGrpSpPr>
            <a:grpSpLocks/>
          </p:cNvGrpSpPr>
          <p:nvPr/>
        </p:nvGrpSpPr>
        <p:grpSpPr bwMode="auto">
          <a:xfrm rot="10800000">
            <a:off x="85725" y="2166938"/>
            <a:ext cx="9010650" cy="4449762"/>
            <a:chOff x="222" y="1623"/>
            <a:chExt cx="5279" cy="2515"/>
          </a:xfrm>
        </p:grpSpPr>
        <p:pic>
          <p:nvPicPr>
            <p:cNvPr id="275464" name="Picture 8" descr="Co2"/>
            <p:cNvPicPr>
              <a:picLocks noChangeAspect="1" noChangeArrowheads="1"/>
            </p:cNvPicPr>
            <p:nvPr/>
          </p:nvPicPr>
          <p:blipFill>
            <a:blip r:embed="rId3">
              <a:lum bright="16000" contrast="60000"/>
            </a:blip>
            <a:srcRect/>
            <a:stretch>
              <a:fillRect/>
            </a:stretch>
          </p:blipFill>
          <p:spPr bwMode="auto">
            <a:xfrm>
              <a:off x="222" y="1623"/>
              <a:ext cx="5279" cy="2515"/>
            </a:xfrm>
            <a:prstGeom prst="rect">
              <a:avLst/>
            </a:prstGeom>
            <a:noFill/>
            <a:ln w="9525">
              <a:noFill/>
              <a:miter lim="800000"/>
              <a:headEnd/>
              <a:tailEnd/>
            </a:ln>
          </p:spPr>
        </p:pic>
        <p:sp>
          <p:nvSpPr>
            <p:cNvPr id="275465" name="Oval 9"/>
            <p:cNvSpPr>
              <a:spLocks noChangeArrowheads="1"/>
            </p:cNvSpPr>
            <p:nvPr/>
          </p:nvSpPr>
          <p:spPr bwMode="auto">
            <a:xfrm rot="10800000">
              <a:off x="687" y="1975"/>
              <a:ext cx="1010" cy="844"/>
            </a:xfrm>
            <a:prstGeom prst="ellipse">
              <a:avLst/>
            </a:prstGeom>
            <a:noFill/>
            <a:ln w="38100">
              <a:solidFill>
                <a:srgbClr val="008000"/>
              </a:solidFill>
              <a:round/>
              <a:headEnd/>
              <a:tailEnd/>
            </a:ln>
            <a:effectLst/>
          </p:spPr>
          <p:txBody>
            <a:bodyPr wrap="none" anchor="ctr"/>
            <a:lstStyle/>
            <a:p>
              <a:endParaRPr lang="en-US"/>
            </a:p>
          </p:txBody>
        </p:sp>
        <p:sp>
          <p:nvSpPr>
            <p:cNvPr id="275466" name="Oval 10"/>
            <p:cNvSpPr>
              <a:spLocks noChangeArrowheads="1"/>
            </p:cNvSpPr>
            <p:nvPr/>
          </p:nvSpPr>
          <p:spPr bwMode="auto">
            <a:xfrm rot="10800000">
              <a:off x="2197" y="2492"/>
              <a:ext cx="378" cy="585"/>
            </a:xfrm>
            <a:prstGeom prst="ellipse">
              <a:avLst/>
            </a:prstGeom>
            <a:noFill/>
            <a:ln w="38100">
              <a:solidFill>
                <a:srgbClr val="000099"/>
              </a:solidFill>
              <a:round/>
              <a:headEnd/>
              <a:tailEnd/>
            </a:ln>
            <a:effectLst/>
          </p:spPr>
          <p:txBody>
            <a:bodyPr wrap="none" anchor="ctr"/>
            <a:lstStyle/>
            <a:p>
              <a:endParaRPr lang="en-US"/>
            </a:p>
          </p:txBody>
        </p:sp>
        <p:sp>
          <p:nvSpPr>
            <p:cNvPr id="275467" name="Oval 11"/>
            <p:cNvSpPr>
              <a:spLocks noChangeArrowheads="1"/>
            </p:cNvSpPr>
            <p:nvPr/>
          </p:nvSpPr>
          <p:spPr bwMode="auto">
            <a:xfrm rot="11881038">
              <a:off x="1656" y="2222"/>
              <a:ext cx="555" cy="875"/>
            </a:xfrm>
            <a:prstGeom prst="ellipse">
              <a:avLst/>
            </a:prstGeom>
            <a:noFill/>
            <a:ln w="38100">
              <a:solidFill>
                <a:srgbClr val="FF0000"/>
              </a:solidFill>
              <a:round/>
              <a:headEnd/>
              <a:tailEnd/>
            </a:ln>
            <a:effectLst/>
          </p:spPr>
          <p:txBody>
            <a:bodyPr wrap="none" anchor="ctr"/>
            <a:lstStyle/>
            <a:p>
              <a:endParaRPr lang="en-US"/>
            </a:p>
          </p:txBody>
        </p:sp>
        <p:sp>
          <p:nvSpPr>
            <p:cNvPr id="275468" name="Oval 12"/>
            <p:cNvSpPr>
              <a:spLocks noChangeArrowheads="1"/>
            </p:cNvSpPr>
            <p:nvPr/>
          </p:nvSpPr>
          <p:spPr bwMode="auto">
            <a:xfrm rot="10800000">
              <a:off x="3241" y="1985"/>
              <a:ext cx="1010" cy="844"/>
            </a:xfrm>
            <a:prstGeom prst="ellipse">
              <a:avLst/>
            </a:prstGeom>
            <a:noFill/>
            <a:ln w="38100">
              <a:solidFill>
                <a:srgbClr val="008000"/>
              </a:solidFill>
              <a:round/>
              <a:headEnd/>
              <a:tailEnd/>
            </a:ln>
            <a:effectLst/>
          </p:spPr>
          <p:txBody>
            <a:bodyPr wrap="none" anchor="ctr"/>
            <a:lstStyle/>
            <a:p>
              <a:endParaRPr lang="en-US"/>
            </a:p>
          </p:txBody>
        </p:sp>
        <p:sp>
          <p:nvSpPr>
            <p:cNvPr id="275469" name="Oval 13"/>
            <p:cNvSpPr>
              <a:spLocks noChangeArrowheads="1"/>
            </p:cNvSpPr>
            <p:nvPr/>
          </p:nvSpPr>
          <p:spPr bwMode="auto">
            <a:xfrm rot="10800000">
              <a:off x="4752" y="2502"/>
              <a:ext cx="378" cy="585"/>
            </a:xfrm>
            <a:prstGeom prst="ellipse">
              <a:avLst/>
            </a:prstGeom>
            <a:noFill/>
            <a:ln w="38100">
              <a:solidFill>
                <a:srgbClr val="000099"/>
              </a:solidFill>
              <a:round/>
              <a:headEnd/>
              <a:tailEnd/>
            </a:ln>
            <a:effectLst/>
          </p:spPr>
          <p:txBody>
            <a:bodyPr wrap="none" anchor="ctr"/>
            <a:lstStyle/>
            <a:p>
              <a:endParaRPr lang="en-US"/>
            </a:p>
          </p:txBody>
        </p:sp>
        <p:sp>
          <p:nvSpPr>
            <p:cNvPr id="275470" name="Oval 14"/>
            <p:cNvSpPr>
              <a:spLocks noChangeArrowheads="1"/>
            </p:cNvSpPr>
            <p:nvPr/>
          </p:nvSpPr>
          <p:spPr bwMode="auto">
            <a:xfrm rot="11881038">
              <a:off x="4215" y="2233"/>
              <a:ext cx="555" cy="852"/>
            </a:xfrm>
            <a:prstGeom prst="ellipse">
              <a:avLst/>
            </a:prstGeom>
            <a:noFill/>
            <a:ln w="38100">
              <a:solidFill>
                <a:srgbClr val="FF0000"/>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60" name="Group 4"/>
          <p:cNvGrpSpPr>
            <a:grpSpLocks/>
          </p:cNvGrpSpPr>
          <p:nvPr/>
        </p:nvGrpSpPr>
        <p:grpSpPr bwMode="auto">
          <a:xfrm>
            <a:off x="717550" y="920750"/>
            <a:ext cx="7475538" cy="5348288"/>
            <a:chOff x="413" y="154"/>
            <a:chExt cx="4915" cy="3542"/>
          </a:xfrm>
        </p:grpSpPr>
        <p:sp>
          <p:nvSpPr>
            <p:cNvPr id="96259" name="Rectangle 3"/>
            <p:cNvSpPr>
              <a:spLocks noChangeArrowheads="1"/>
            </p:cNvSpPr>
            <p:nvPr/>
          </p:nvSpPr>
          <p:spPr bwMode="auto">
            <a:xfrm>
              <a:off x="413" y="154"/>
              <a:ext cx="4915" cy="3542"/>
            </a:xfrm>
            <a:prstGeom prst="rect">
              <a:avLst/>
            </a:prstGeom>
            <a:solidFill>
              <a:schemeClr val="bg1"/>
            </a:solidFill>
            <a:ln w="9525">
              <a:solidFill>
                <a:schemeClr val="tx1"/>
              </a:solidFill>
              <a:miter lim="800000"/>
              <a:headEnd/>
              <a:tailEnd/>
            </a:ln>
            <a:effectLst/>
          </p:spPr>
          <p:txBody>
            <a:bodyPr wrap="none" anchor="ctr"/>
            <a:lstStyle/>
            <a:p>
              <a:endParaRPr lang="en-US"/>
            </a:p>
          </p:txBody>
        </p:sp>
        <p:pic>
          <p:nvPicPr>
            <p:cNvPr id="96258" name="Picture 2" descr="Site A long time series flux"/>
            <p:cNvPicPr>
              <a:picLocks noChangeAspect="1" noChangeArrowheads="1"/>
            </p:cNvPicPr>
            <p:nvPr/>
          </p:nvPicPr>
          <p:blipFill>
            <a:blip r:embed="rId3"/>
            <a:srcRect/>
            <a:stretch>
              <a:fillRect/>
            </a:stretch>
          </p:blipFill>
          <p:spPr bwMode="auto">
            <a:xfrm>
              <a:off x="499" y="233"/>
              <a:ext cx="4738" cy="3348"/>
            </a:xfrm>
            <a:prstGeom prst="rect">
              <a:avLst/>
            </a:prstGeom>
            <a:noFill/>
          </p:spPr>
        </p:pic>
      </p:grpSp>
      <p:sp>
        <p:nvSpPr>
          <p:cNvPr id="96261" name="Text Box 5"/>
          <p:cNvSpPr txBox="1">
            <a:spLocks noChangeArrowheads="1"/>
          </p:cNvSpPr>
          <p:nvPr/>
        </p:nvSpPr>
        <p:spPr bwMode="auto">
          <a:xfrm>
            <a:off x="1570038" y="155575"/>
            <a:ext cx="6270625" cy="579438"/>
          </a:xfrm>
          <a:prstGeom prst="rect">
            <a:avLst/>
          </a:prstGeom>
          <a:noFill/>
          <a:ln w="9525">
            <a:noFill/>
            <a:miter lim="800000"/>
            <a:headEnd/>
            <a:tailEnd/>
          </a:ln>
          <a:effectLst/>
        </p:spPr>
        <p:txBody>
          <a:bodyPr wrap="none">
            <a:spAutoFit/>
          </a:bodyPr>
          <a:lstStyle/>
          <a:p>
            <a:r>
              <a:rPr lang="en-US" sz="3200" dirty="0">
                <a:solidFill>
                  <a:srgbClr val="FFC000"/>
                </a:solidFill>
                <a:latin typeface="Arial" charset="0"/>
              </a:rPr>
              <a:t>Sinking Flux of Organic Carbon</a:t>
            </a:r>
          </a:p>
        </p:txBody>
      </p:sp>
      <p:sp>
        <p:nvSpPr>
          <p:cNvPr id="96262" name="Oval 6"/>
          <p:cNvSpPr>
            <a:spLocks noChangeArrowheads="1"/>
          </p:cNvSpPr>
          <p:nvPr/>
        </p:nvSpPr>
        <p:spPr bwMode="auto">
          <a:xfrm>
            <a:off x="6332538" y="2636838"/>
            <a:ext cx="563562" cy="463550"/>
          </a:xfrm>
          <a:prstGeom prst="ellipse">
            <a:avLst/>
          </a:prstGeom>
          <a:noFill/>
          <a:ln w="38100">
            <a:solidFill>
              <a:srgbClr val="FF0000"/>
            </a:solidFill>
            <a:round/>
            <a:headEnd/>
            <a:tailEnd/>
          </a:ln>
          <a:effectLst/>
        </p:spPr>
        <p:txBody>
          <a:bodyPr wrap="none" anchor="ctr"/>
          <a:lstStyle/>
          <a:p>
            <a:endParaRPr lang="en-US"/>
          </a:p>
        </p:txBody>
      </p:sp>
      <p:sp>
        <p:nvSpPr>
          <p:cNvPr id="96263" name="Oval 7"/>
          <p:cNvSpPr>
            <a:spLocks noChangeArrowheads="1"/>
          </p:cNvSpPr>
          <p:nvPr/>
        </p:nvSpPr>
        <p:spPr bwMode="auto">
          <a:xfrm>
            <a:off x="7018338" y="2797175"/>
            <a:ext cx="563562" cy="463550"/>
          </a:xfrm>
          <a:prstGeom prst="ellipse">
            <a:avLst/>
          </a:prstGeom>
          <a:noFill/>
          <a:ln w="38100">
            <a:solidFill>
              <a:srgbClr val="FF0000"/>
            </a:solidFill>
            <a:round/>
            <a:headEnd/>
            <a:tailEnd/>
          </a:ln>
          <a:effectLst/>
        </p:spPr>
        <p:txBody>
          <a:bodyPr wrap="none" anchor="ctr"/>
          <a:lstStyle/>
          <a:p>
            <a:endParaRPr lang="en-US"/>
          </a:p>
        </p:txBody>
      </p:sp>
      <p:sp>
        <p:nvSpPr>
          <p:cNvPr id="96264" name="Oval 8"/>
          <p:cNvSpPr>
            <a:spLocks noChangeArrowheads="1"/>
          </p:cNvSpPr>
          <p:nvPr/>
        </p:nvSpPr>
        <p:spPr bwMode="auto">
          <a:xfrm>
            <a:off x="5640388" y="3887788"/>
            <a:ext cx="563562" cy="463550"/>
          </a:xfrm>
          <a:prstGeom prst="ellipse">
            <a:avLst/>
          </a:prstGeom>
          <a:noFill/>
          <a:ln w="38100">
            <a:solidFill>
              <a:srgbClr val="FF0000"/>
            </a:solidFill>
            <a:round/>
            <a:headEnd/>
            <a:tailEnd/>
          </a:ln>
          <a:effectLst/>
        </p:spPr>
        <p:txBody>
          <a:bodyPr wrap="none" anchor="ctr"/>
          <a:lstStyle/>
          <a:p>
            <a:endParaRPr lang="en-US"/>
          </a:p>
        </p:txBody>
      </p:sp>
      <p:sp>
        <p:nvSpPr>
          <p:cNvPr id="96265" name="Line 9"/>
          <p:cNvSpPr>
            <a:spLocks noChangeShapeType="1"/>
          </p:cNvSpPr>
          <p:nvPr/>
        </p:nvSpPr>
        <p:spPr bwMode="auto">
          <a:xfrm>
            <a:off x="641350" y="769938"/>
            <a:ext cx="7947025" cy="0"/>
          </a:xfrm>
          <a:prstGeom prst="line">
            <a:avLst/>
          </a:prstGeom>
          <a:noFill/>
          <a:ln w="38100">
            <a:solidFill>
              <a:srgbClr val="6666FF"/>
            </a:solidFill>
            <a:round/>
            <a:headEnd/>
            <a:tailEnd/>
          </a:ln>
          <a:effectLst/>
        </p:spPr>
        <p:txBody>
          <a:bodyPr/>
          <a:lstStyle/>
          <a:p>
            <a:endParaRPr lang="en-US"/>
          </a:p>
        </p:txBody>
      </p:sp>
      <p:sp>
        <p:nvSpPr>
          <p:cNvPr id="96266" name="Rectangle 10"/>
          <p:cNvSpPr>
            <a:spLocks noChangeArrowheads="1"/>
          </p:cNvSpPr>
          <p:nvPr/>
        </p:nvSpPr>
        <p:spPr bwMode="auto">
          <a:xfrm>
            <a:off x="6400800" y="5186363"/>
            <a:ext cx="263525" cy="889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6267" name="Rectangle 11"/>
          <p:cNvSpPr>
            <a:spLocks noChangeArrowheads="1"/>
          </p:cNvSpPr>
          <p:nvPr/>
        </p:nvSpPr>
        <p:spPr bwMode="auto">
          <a:xfrm>
            <a:off x="7067550" y="5187950"/>
            <a:ext cx="263525" cy="889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6268" name="Rectangle 12"/>
          <p:cNvSpPr>
            <a:spLocks noChangeArrowheads="1"/>
          </p:cNvSpPr>
          <p:nvPr/>
        </p:nvSpPr>
        <p:spPr bwMode="auto">
          <a:xfrm>
            <a:off x="7591425" y="5187950"/>
            <a:ext cx="263525" cy="889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p:cNvSpPr txBox="1">
            <a:spLocks noChangeArrowheads="1"/>
          </p:cNvSpPr>
          <p:nvPr/>
        </p:nvSpPr>
        <p:spPr bwMode="auto">
          <a:xfrm>
            <a:off x="1103313" y="133350"/>
            <a:ext cx="6711950" cy="641350"/>
          </a:xfrm>
          <a:prstGeom prst="rect">
            <a:avLst/>
          </a:prstGeom>
          <a:noFill/>
          <a:ln w="9525">
            <a:noFill/>
            <a:miter lim="800000"/>
            <a:headEnd/>
            <a:tailEnd/>
          </a:ln>
          <a:effectLst/>
        </p:spPr>
        <p:txBody>
          <a:bodyPr wrap="none">
            <a:spAutoFit/>
          </a:bodyPr>
          <a:lstStyle/>
          <a:p>
            <a:r>
              <a:rPr lang="en-US" sz="3600" dirty="0">
                <a:solidFill>
                  <a:srgbClr val="FFCC00"/>
                </a:solidFill>
                <a:latin typeface="Arial" charset="0"/>
              </a:rPr>
              <a:t>Benthic Ecosystem Response</a:t>
            </a:r>
          </a:p>
        </p:txBody>
      </p:sp>
      <p:sp>
        <p:nvSpPr>
          <p:cNvPr id="234499" name="Line 3"/>
          <p:cNvSpPr>
            <a:spLocks noChangeShapeType="1"/>
          </p:cNvSpPr>
          <p:nvPr/>
        </p:nvSpPr>
        <p:spPr bwMode="auto">
          <a:xfrm>
            <a:off x="449263" y="800100"/>
            <a:ext cx="8245475" cy="0"/>
          </a:xfrm>
          <a:prstGeom prst="line">
            <a:avLst/>
          </a:prstGeom>
          <a:noFill/>
          <a:ln w="38100">
            <a:solidFill>
              <a:srgbClr val="6666FF"/>
            </a:solidFill>
            <a:round/>
            <a:headEnd/>
            <a:tailEnd/>
          </a:ln>
          <a:effectLst/>
        </p:spPr>
        <p:txBody>
          <a:bodyPr/>
          <a:lstStyle/>
          <a:p>
            <a:endParaRPr lang="en-US"/>
          </a:p>
        </p:txBody>
      </p:sp>
      <p:pic>
        <p:nvPicPr>
          <p:cNvPr id="234501" name="Picture 5" descr="Plate1 ross sea stations"/>
          <p:cNvPicPr>
            <a:picLocks noChangeAspect="1" noChangeArrowheads="1"/>
          </p:cNvPicPr>
          <p:nvPr/>
        </p:nvPicPr>
        <p:blipFill>
          <a:blip r:embed="rId3">
            <a:lum bright="-16000" contrast="28000"/>
          </a:blip>
          <a:srcRect/>
          <a:stretch>
            <a:fillRect/>
          </a:stretch>
        </p:blipFill>
        <p:spPr bwMode="auto">
          <a:xfrm>
            <a:off x="3705225" y="1393825"/>
            <a:ext cx="4857750" cy="4864100"/>
          </a:xfrm>
          <a:prstGeom prst="rect">
            <a:avLst/>
          </a:prstGeom>
          <a:noFill/>
          <a:ln w="9525">
            <a:noFill/>
            <a:miter lim="800000"/>
            <a:headEnd/>
            <a:tailEnd/>
          </a:ln>
        </p:spPr>
      </p:pic>
      <p:sp>
        <p:nvSpPr>
          <p:cNvPr id="234502" name="Text Box 6"/>
          <p:cNvSpPr txBox="1">
            <a:spLocks noChangeArrowheads="1"/>
          </p:cNvSpPr>
          <p:nvPr/>
        </p:nvSpPr>
        <p:spPr bwMode="auto">
          <a:xfrm>
            <a:off x="5565775" y="1017588"/>
            <a:ext cx="2876550" cy="366712"/>
          </a:xfrm>
          <a:prstGeom prst="rect">
            <a:avLst/>
          </a:prstGeom>
          <a:noFill/>
          <a:ln w="9525">
            <a:noFill/>
            <a:miter lim="800000"/>
            <a:headEnd/>
            <a:tailEnd/>
          </a:ln>
          <a:effectLst/>
        </p:spPr>
        <p:txBody>
          <a:bodyPr wrap="none">
            <a:spAutoFit/>
          </a:bodyPr>
          <a:lstStyle/>
          <a:p>
            <a:r>
              <a:rPr lang="en-US" sz="1800">
                <a:solidFill>
                  <a:schemeClr val="bg1"/>
                </a:solidFill>
                <a:latin typeface="Arial" charset="0"/>
              </a:rPr>
              <a:t>Benthic Studies Stations</a:t>
            </a:r>
          </a:p>
        </p:txBody>
      </p:sp>
      <p:pic>
        <p:nvPicPr>
          <p:cNvPr id="234503" name="Picture 7" descr="benthos-red stars"/>
          <p:cNvPicPr>
            <a:picLocks noChangeAspect="1" noChangeArrowheads="1"/>
          </p:cNvPicPr>
          <p:nvPr/>
        </p:nvPicPr>
        <p:blipFill>
          <a:blip r:embed="rId4" cstate="print">
            <a:lum bright="18000" contrast="40000"/>
          </a:blip>
          <a:srcRect/>
          <a:stretch>
            <a:fillRect/>
          </a:stretch>
        </p:blipFill>
        <p:spPr bwMode="auto">
          <a:xfrm>
            <a:off x="514350" y="1400175"/>
            <a:ext cx="2998788" cy="2054225"/>
          </a:xfrm>
          <a:prstGeom prst="rect">
            <a:avLst/>
          </a:prstGeom>
          <a:noFill/>
          <a:ln w="9525">
            <a:noFill/>
            <a:miter lim="800000"/>
            <a:headEnd/>
            <a:tailEnd/>
          </a:ln>
        </p:spPr>
      </p:pic>
      <p:pic>
        <p:nvPicPr>
          <p:cNvPr id="234506" name="Picture 10" descr="trwl catch2-1"/>
          <p:cNvPicPr>
            <a:picLocks noChangeAspect="1" noChangeArrowheads="1"/>
          </p:cNvPicPr>
          <p:nvPr/>
        </p:nvPicPr>
        <p:blipFill>
          <a:blip r:embed="rId5" cstate="print">
            <a:lum bright="-10000" contrast="30000"/>
          </a:blip>
          <a:srcRect/>
          <a:stretch>
            <a:fillRect/>
          </a:stretch>
        </p:blipFill>
        <p:spPr bwMode="auto">
          <a:xfrm>
            <a:off x="496888" y="3521075"/>
            <a:ext cx="3048000" cy="2049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44" name="Picture 164" descr="mud_shovel_carrie"/>
          <p:cNvPicPr>
            <a:picLocks noChangeAspect="1" noChangeArrowheads="1"/>
          </p:cNvPicPr>
          <p:nvPr/>
        </p:nvPicPr>
        <p:blipFill>
          <a:blip r:embed="rId2">
            <a:lum bright="12000" contrast="34000"/>
          </a:blip>
          <a:srcRect/>
          <a:stretch>
            <a:fillRect/>
          </a:stretch>
        </p:blipFill>
        <p:spPr bwMode="auto">
          <a:xfrm>
            <a:off x="-1019175" y="1628775"/>
            <a:ext cx="3632200" cy="2862263"/>
          </a:xfrm>
          <a:prstGeom prst="rect">
            <a:avLst/>
          </a:prstGeom>
          <a:noFill/>
          <a:ln w="9525">
            <a:noFill/>
            <a:miter lim="800000"/>
            <a:headEnd/>
            <a:tailEnd/>
          </a:ln>
        </p:spPr>
      </p:pic>
      <p:grpSp>
        <p:nvGrpSpPr>
          <p:cNvPr id="225282" name="Group 2"/>
          <p:cNvGrpSpPr>
            <a:grpSpLocks/>
          </p:cNvGrpSpPr>
          <p:nvPr/>
        </p:nvGrpSpPr>
        <p:grpSpPr bwMode="auto">
          <a:xfrm>
            <a:off x="2682875" y="1298575"/>
            <a:ext cx="5873750" cy="1993900"/>
            <a:chOff x="689" y="157"/>
            <a:chExt cx="5046" cy="1432"/>
          </a:xfrm>
        </p:grpSpPr>
        <p:sp>
          <p:nvSpPr>
            <p:cNvPr id="225283" name="Line 3"/>
            <p:cNvSpPr>
              <a:spLocks noChangeShapeType="1"/>
            </p:cNvSpPr>
            <p:nvPr/>
          </p:nvSpPr>
          <p:spPr bwMode="auto">
            <a:xfrm>
              <a:off x="1275" y="1520"/>
              <a:ext cx="4460" cy="1"/>
            </a:xfrm>
            <a:prstGeom prst="line">
              <a:avLst/>
            </a:prstGeom>
            <a:noFill/>
            <a:ln w="9525">
              <a:solidFill>
                <a:schemeClr val="bg1"/>
              </a:solidFill>
              <a:round/>
              <a:headEnd/>
              <a:tailEnd/>
            </a:ln>
          </p:spPr>
          <p:txBody>
            <a:bodyPr/>
            <a:lstStyle/>
            <a:p>
              <a:endParaRPr lang="en-US"/>
            </a:p>
          </p:txBody>
        </p:sp>
        <p:sp>
          <p:nvSpPr>
            <p:cNvPr id="225284" name="Line 4"/>
            <p:cNvSpPr>
              <a:spLocks noChangeShapeType="1"/>
            </p:cNvSpPr>
            <p:nvPr/>
          </p:nvSpPr>
          <p:spPr bwMode="auto">
            <a:xfrm flipV="1">
              <a:off x="1572" y="1520"/>
              <a:ext cx="1" cy="19"/>
            </a:xfrm>
            <a:prstGeom prst="line">
              <a:avLst/>
            </a:prstGeom>
            <a:noFill/>
            <a:ln w="9525">
              <a:solidFill>
                <a:schemeClr val="bg1"/>
              </a:solidFill>
              <a:round/>
              <a:headEnd/>
              <a:tailEnd/>
            </a:ln>
          </p:spPr>
          <p:txBody>
            <a:bodyPr/>
            <a:lstStyle/>
            <a:p>
              <a:endParaRPr lang="en-US"/>
            </a:p>
          </p:txBody>
        </p:sp>
        <p:sp>
          <p:nvSpPr>
            <p:cNvPr id="225285" name="Line 5"/>
            <p:cNvSpPr>
              <a:spLocks noChangeShapeType="1"/>
            </p:cNvSpPr>
            <p:nvPr/>
          </p:nvSpPr>
          <p:spPr bwMode="auto">
            <a:xfrm flipV="1">
              <a:off x="1869" y="1520"/>
              <a:ext cx="1" cy="19"/>
            </a:xfrm>
            <a:prstGeom prst="line">
              <a:avLst/>
            </a:prstGeom>
            <a:noFill/>
            <a:ln w="9525">
              <a:solidFill>
                <a:schemeClr val="bg1"/>
              </a:solidFill>
              <a:round/>
              <a:headEnd/>
              <a:tailEnd/>
            </a:ln>
          </p:spPr>
          <p:txBody>
            <a:bodyPr/>
            <a:lstStyle/>
            <a:p>
              <a:endParaRPr lang="en-US"/>
            </a:p>
          </p:txBody>
        </p:sp>
        <p:sp>
          <p:nvSpPr>
            <p:cNvPr id="225286" name="Line 6"/>
            <p:cNvSpPr>
              <a:spLocks noChangeShapeType="1"/>
            </p:cNvSpPr>
            <p:nvPr/>
          </p:nvSpPr>
          <p:spPr bwMode="auto">
            <a:xfrm flipV="1">
              <a:off x="2167" y="1520"/>
              <a:ext cx="1" cy="19"/>
            </a:xfrm>
            <a:prstGeom prst="line">
              <a:avLst/>
            </a:prstGeom>
            <a:noFill/>
            <a:ln w="9525">
              <a:solidFill>
                <a:schemeClr val="bg1"/>
              </a:solidFill>
              <a:round/>
              <a:headEnd/>
              <a:tailEnd/>
            </a:ln>
          </p:spPr>
          <p:txBody>
            <a:bodyPr/>
            <a:lstStyle/>
            <a:p>
              <a:endParaRPr lang="en-US"/>
            </a:p>
          </p:txBody>
        </p:sp>
        <p:sp>
          <p:nvSpPr>
            <p:cNvPr id="225287" name="Line 7"/>
            <p:cNvSpPr>
              <a:spLocks noChangeShapeType="1"/>
            </p:cNvSpPr>
            <p:nvPr/>
          </p:nvSpPr>
          <p:spPr bwMode="auto">
            <a:xfrm flipV="1">
              <a:off x="2464" y="1520"/>
              <a:ext cx="1" cy="19"/>
            </a:xfrm>
            <a:prstGeom prst="line">
              <a:avLst/>
            </a:prstGeom>
            <a:noFill/>
            <a:ln w="9525">
              <a:solidFill>
                <a:schemeClr val="bg1"/>
              </a:solidFill>
              <a:round/>
              <a:headEnd/>
              <a:tailEnd/>
            </a:ln>
          </p:spPr>
          <p:txBody>
            <a:bodyPr/>
            <a:lstStyle/>
            <a:p>
              <a:endParaRPr lang="en-US"/>
            </a:p>
          </p:txBody>
        </p:sp>
        <p:sp>
          <p:nvSpPr>
            <p:cNvPr id="225288" name="Line 8"/>
            <p:cNvSpPr>
              <a:spLocks noChangeShapeType="1"/>
            </p:cNvSpPr>
            <p:nvPr/>
          </p:nvSpPr>
          <p:spPr bwMode="auto">
            <a:xfrm flipV="1">
              <a:off x="2761" y="1520"/>
              <a:ext cx="1" cy="19"/>
            </a:xfrm>
            <a:prstGeom prst="line">
              <a:avLst/>
            </a:prstGeom>
            <a:noFill/>
            <a:ln w="9525">
              <a:solidFill>
                <a:schemeClr val="bg1"/>
              </a:solidFill>
              <a:round/>
              <a:headEnd/>
              <a:tailEnd/>
            </a:ln>
          </p:spPr>
          <p:txBody>
            <a:bodyPr/>
            <a:lstStyle/>
            <a:p>
              <a:endParaRPr lang="en-US"/>
            </a:p>
          </p:txBody>
        </p:sp>
        <p:sp>
          <p:nvSpPr>
            <p:cNvPr id="225289" name="Line 9"/>
            <p:cNvSpPr>
              <a:spLocks noChangeShapeType="1"/>
            </p:cNvSpPr>
            <p:nvPr/>
          </p:nvSpPr>
          <p:spPr bwMode="auto">
            <a:xfrm flipV="1">
              <a:off x="3059" y="1520"/>
              <a:ext cx="1" cy="19"/>
            </a:xfrm>
            <a:prstGeom prst="line">
              <a:avLst/>
            </a:prstGeom>
            <a:noFill/>
            <a:ln w="9525">
              <a:solidFill>
                <a:schemeClr val="bg1"/>
              </a:solidFill>
              <a:round/>
              <a:headEnd/>
              <a:tailEnd/>
            </a:ln>
          </p:spPr>
          <p:txBody>
            <a:bodyPr/>
            <a:lstStyle/>
            <a:p>
              <a:endParaRPr lang="en-US"/>
            </a:p>
          </p:txBody>
        </p:sp>
        <p:sp>
          <p:nvSpPr>
            <p:cNvPr id="225290" name="Line 10"/>
            <p:cNvSpPr>
              <a:spLocks noChangeShapeType="1"/>
            </p:cNvSpPr>
            <p:nvPr/>
          </p:nvSpPr>
          <p:spPr bwMode="auto">
            <a:xfrm flipV="1">
              <a:off x="3356" y="1520"/>
              <a:ext cx="1" cy="19"/>
            </a:xfrm>
            <a:prstGeom prst="line">
              <a:avLst/>
            </a:prstGeom>
            <a:noFill/>
            <a:ln w="9525">
              <a:solidFill>
                <a:schemeClr val="bg1"/>
              </a:solidFill>
              <a:round/>
              <a:headEnd/>
              <a:tailEnd/>
            </a:ln>
          </p:spPr>
          <p:txBody>
            <a:bodyPr/>
            <a:lstStyle/>
            <a:p>
              <a:endParaRPr lang="en-US"/>
            </a:p>
          </p:txBody>
        </p:sp>
        <p:sp>
          <p:nvSpPr>
            <p:cNvPr id="225291" name="Line 11"/>
            <p:cNvSpPr>
              <a:spLocks noChangeShapeType="1"/>
            </p:cNvSpPr>
            <p:nvPr/>
          </p:nvSpPr>
          <p:spPr bwMode="auto">
            <a:xfrm flipV="1">
              <a:off x="3653" y="1520"/>
              <a:ext cx="1" cy="19"/>
            </a:xfrm>
            <a:prstGeom prst="line">
              <a:avLst/>
            </a:prstGeom>
            <a:noFill/>
            <a:ln w="9525">
              <a:solidFill>
                <a:schemeClr val="bg1"/>
              </a:solidFill>
              <a:round/>
              <a:headEnd/>
              <a:tailEnd/>
            </a:ln>
          </p:spPr>
          <p:txBody>
            <a:bodyPr/>
            <a:lstStyle/>
            <a:p>
              <a:endParaRPr lang="en-US"/>
            </a:p>
          </p:txBody>
        </p:sp>
        <p:sp>
          <p:nvSpPr>
            <p:cNvPr id="225292" name="Line 12"/>
            <p:cNvSpPr>
              <a:spLocks noChangeShapeType="1"/>
            </p:cNvSpPr>
            <p:nvPr/>
          </p:nvSpPr>
          <p:spPr bwMode="auto">
            <a:xfrm flipV="1">
              <a:off x="3951" y="1520"/>
              <a:ext cx="1" cy="19"/>
            </a:xfrm>
            <a:prstGeom prst="line">
              <a:avLst/>
            </a:prstGeom>
            <a:noFill/>
            <a:ln w="9525">
              <a:solidFill>
                <a:schemeClr val="bg1"/>
              </a:solidFill>
              <a:round/>
              <a:headEnd/>
              <a:tailEnd/>
            </a:ln>
          </p:spPr>
          <p:txBody>
            <a:bodyPr/>
            <a:lstStyle/>
            <a:p>
              <a:endParaRPr lang="en-US"/>
            </a:p>
          </p:txBody>
        </p:sp>
        <p:sp>
          <p:nvSpPr>
            <p:cNvPr id="225293" name="Line 13"/>
            <p:cNvSpPr>
              <a:spLocks noChangeShapeType="1"/>
            </p:cNvSpPr>
            <p:nvPr/>
          </p:nvSpPr>
          <p:spPr bwMode="auto">
            <a:xfrm flipV="1">
              <a:off x="4248" y="1520"/>
              <a:ext cx="1" cy="19"/>
            </a:xfrm>
            <a:prstGeom prst="line">
              <a:avLst/>
            </a:prstGeom>
            <a:noFill/>
            <a:ln w="9525">
              <a:solidFill>
                <a:schemeClr val="bg1"/>
              </a:solidFill>
              <a:round/>
              <a:headEnd/>
              <a:tailEnd/>
            </a:ln>
          </p:spPr>
          <p:txBody>
            <a:bodyPr/>
            <a:lstStyle/>
            <a:p>
              <a:endParaRPr lang="en-US"/>
            </a:p>
          </p:txBody>
        </p:sp>
        <p:sp>
          <p:nvSpPr>
            <p:cNvPr id="225294" name="Line 14"/>
            <p:cNvSpPr>
              <a:spLocks noChangeShapeType="1"/>
            </p:cNvSpPr>
            <p:nvPr/>
          </p:nvSpPr>
          <p:spPr bwMode="auto">
            <a:xfrm flipV="1">
              <a:off x="4545" y="1520"/>
              <a:ext cx="1" cy="19"/>
            </a:xfrm>
            <a:prstGeom prst="line">
              <a:avLst/>
            </a:prstGeom>
            <a:noFill/>
            <a:ln w="9525">
              <a:solidFill>
                <a:schemeClr val="bg1"/>
              </a:solidFill>
              <a:round/>
              <a:headEnd/>
              <a:tailEnd/>
            </a:ln>
          </p:spPr>
          <p:txBody>
            <a:bodyPr/>
            <a:lstStyle/>
            <a:p>
              <a:endParaRPr lang="en-US"/>
            </a:p>
          </p:txBody>
        </p:sp>
        <p:sp>
          <p:nvSpPr>
            <p:cNvPr id="225295" name="Line 15"/>
            <p:cNvSpPr>
              <a:spLocks noChangeShapeType="1"/>
            </p:cNvSpPr>
            <p:nvPr/>
          </p:nvSpPr>
          <p:spPr bwMode="auto">
            <a:xfrm flipV="1">
              <a:off x="4843" y="1520"/>
              <a:ext cx="1" cy="19"/>
            </a:xfrm>
            <a:prstGeom prst="line">
              <a:avLst/>
            </a:prstGeom>
            <a:noFill/>
            <a:ln w="9525">
              <a:solidFill>
                <a:schemeClr val="bg1"/>
              </a:solidFill>
              <a:round/>
              <a:headEnd/>
              <a:tailEnd/>
            </a:ln>
          </p:spPr>
          <p:txBody>
            <a:bodyPr/>
            <a:lstStyle/>
            <a:p>
              <a:endParaRPr lang="en-US"/>
            </a:p>
          </p:txBody>
        </p:sp>
        <p:sp>
          <p:nvSpPr>
            <p:cNvPr id="225296" name="Line 16"/>
            <p:cNvSpPr>
              <a:spLocks noChangeShapeType="1"/>
            </p:cNvSpPr>
            <p:nvPr/>
          </p:nvSpPr>
          <p:spPr bwMode="auto">
            <a:xfrm flipV="1">
              <a:off x="5140" y="1520"/>
              <a:ext cx="1" cy="19"/>
            </a:xfrm>
            <a:prstGeom prst="line">
              <a:avLst/>
            </a:prstGeom>
            <a:noFill/>
            <a:ln w="9525">
              <a:solidFill>
                <a:schemeClr val="bg1"/>
              </a:solidFill>
              <a:round/>
              <a:headEnd/>
              <a:tailEnd/>
            </a:ln>
          </p:spPr>
          <p:txBody>
            <a:bodyPr/>
            <a:lstStyle/>
            <a:p>
              <a:endParaRPr lang="en-US"/>
            </a:p>
          </p:txBody>
        </p:sp>
        <p:sp>
          <p:nvSpPr>
            <p:cNvPr id="225297" name="Line 17"/>
            <p:cNvSpPr>
              <a:spLocks noChangeShapeType="1"/>
            </p:cNvSpPr>
            <p:nvPr/>
          </p:nvSpPr>
          <p:spPr bwMode="auto">
            <a:xfrm flipV="1">
              <a:off x="5437" y="1520"/>
              <a:ext cx="1" cy="19"/>
            </a:xfrm>
            <a:prstGeom prst="line">
              <a:avLst/>
            </a:prstGeom>
            <a:noFill/>
            <a:ln w="9525">
              <a:solidFill>
                <a:schemeClr val="bg1"/>
              </a:solidFill>
              <a:round/>
              <a:headEnd/>
              <a:tailEnd/>
            </a:ln>
          </p:spPr>
          <p:txBody>
            <a:bodyPr/>
            <a:lstStyle/>
            <a:p>
              <a:endParaRPr lang="en-US"/>
            </a:p>
          </p:txBody>
        </p:sp>
        <p:sp>
          <p:nvSpPr>
            <p:cNvPr id="225298" name="Rectangle 18"/>
            <p:cNvSpPr>
              <a:spLocks noChangeArrowheads="1"/>
            </p:cNvSpPr>
            <p:nvPr/>
          </p:nvSpPr>
          <p:spPr bwMode="auto">
            <a:xfrm rot="16200000">
              <a:off x="220" y="706"/>
              <a:ext cx="1173" cy="236"/>
            </a:xfrm>
            <a:prstGeom prst="rect">
              <a:avLst/>
            </a:prstGeom>
            <a:noFill/>
            <a:ln w="9525">
              <a:noFill/>
              <a:miter lim="800000"/>
              <a:headEnd/>
              <a:tailEnd/>
            </a:ln>
          </p:spPr>
          <p:txBody>
            <a:bodyPr wrap="none" lIns="0" tIns="0" rIns="0" bIns="0">
              <a:spAutoFit/>
            </a:bodyPr>
            <a:lstStyle/>
            <a:p>
              <a:r>
                <a:rPr lang="en-US" sz="1800">
                  <a:solidFill>
                    <a:schemeClr val="bg1"/>
                  </a:solidFill>
                  <a:latin typeface="Arial" charset="0"/>
                </a:rPr>
                <a:t>Biomass</a:t>
              </a:r>
              <a:r>
                <a:rPr lang="en-US" sz="1800" b="0">
                  <a:solidFill>
                    <a:schemeClr val="bg1"/>
                  </a:solidFill>
                  <a:latin typeface="Arial" charset="0"/>
                </a:rPr>
                <a:t> (g/m</a:t>
              </a:r>
              <a:r>
                <a:rPr lang="en-US" sz="1800" b="0" baseline="30000">
                  <a:solidFill>
                    <a:schemeClr val="bg1"/>
                  </a:solidFill>
                  <a:latin typeface="Arial" charset="0"/>
                </a:rPr>
                <a:t>2</a:t>
              </a:r>
              <a:r>
                <a:rPr lang="en-US" sz="1800" b="0">
                  <a:solidFill>
                    <a:schemeClr val="bg1"/>
                  </a:solidFill>
                  <a:latin typeface="Arial" charset="0"/>
                </a:rPr>
                <a:t>)</a:t>
              </a:r>
            </a:p>
          </p:txBody>
        </p:sp>
        <p:sp>
          <p:nvSpPr>
            <p:cNvPr id="225299" name="Line 19"/>
            <p:cNvSpPr>
              <a:spLocks noChangeShapeType="1"/>
            </p:cNvSpPr>
            <p:nvPr/>
          </p:nvSpPr>
          <p:spPr bwMode="auto">
            <a:xfrm flipV="1">
              <a:off x="1275" y="241"/>
              <a:ext cx="1" cy="1279"/>
            </a:xfrm>
            <a:prstGeom prst="line">
              <a:avLst/>
            </a:prstGeom>
            <a:noFill/>
            <a:ln w="9525">
              <a:solidFill>
                <a:schemeClr val="bg1"/>
              </a:solidFill>
              <a:round/>
              <a:headEnd/>
              <a:tailEnd/>
            </a:ln>
          </p:spPr>
          <p:txBody>
            <a:bodyPr/>
            <a:lstStyle/>
            <a:p>
              <a:endParaRPr lang="en-US"/>
            </a:p>
          </p:txBody>
        </p:sp>
        <p:sp>
          <p:nvSpPr>
            <p:cNvPr id="225300" name="Line 20"/>
            <p:cNvSpPr>
              <a:spLocks noChangeShapeType="1"/>
            </p:cNvSpPr>
            <p:nvPr/>
          </p:nvSpPr>
          <p:spPr bwMode="auto">
            <a:xfrm>
              <a:off x="1230" y="1520"/>
              <a:ext cx="45" cy="1"/>
            </a:xfrm>
            <a:prstGeom prst="line">
              <a:avLst/>
            </a:prstGeom>
            <a:noFill/>
            <a:ln w="9525">
              <a:solidFill>
                <a:schemeClr val="bg1"/>
              </a:solidFill>
              <a:round/>
              <a:headEnd/>
              <a:tailEnd/>
            </a:ln>
          </p:spPr>
          <p:txBody>
            <a:bodyPr/>
            <a:lstStyle/>
            <a:p>
              <a:endParaRPr lang="en-US"/>
            </a:p>
          </p:txBody>
        </p:sp>
        <p:sp>
          <p:nvSpPr>
            <p:cNvPr id="225301" name="Line 21"/>
            <p:cNvSpPr>
              <a:spLocks noChangeShapeType="1"/>
            </p:cNvSpPr>
            <p:nvPr/>
          </p:nvSpPr>
          <p:spPr bwMode="auto">
            <a:xfrm>
              <a:off x="1230" y="1307"/>
              <a:ext cx="45" cy="1"/>
            </a:xfrm>
            <a:prstGeom prst="line">
              <a:avLst/>
            </a:prstGeom>
            <a:noFill/>
            <a:ln w="9525">
              <a:solidFill>
                <a:schemeClr val="bg1"/>
              </a:solidFill>
              <a:round/>
              <a:headEnd/>
              <a:tailEnd/>
            </a:ln>
          </p:spPr>
          <p:txBody>
            <a:bodyPr/>
            <a:lstStyle/>
            <a:p>
              <a:endParaRPr lang="en-US"/>
            </a:p>
          </p:txBody>
        </p:sp>
        <p:sp>
          <p:nvSpPr>
            <p:cNvPr id="225302" name="Line 22"/>
            <p:cNvSpPr>
              <a:spLocks noChangeShapeType="1"/>
            </p:cNvSpPr>
            <p:nvPr/>
          </p:nvSpPr>
          <p:spPr bwMode="auto">
            <a:xfrm>
              <a:off x="1230" y="1094"/>
              <a:ext cx="45" cy="1"/>
            </a:xfrm>
            <a:prstGeom prst="line">
              <a:avLst/>
            </a:prstGeom>
            <a:noFill/>
            <a:ln w="9525">
              <a:solidFill>
                <a:schemeClr val="bg1"/>
              </a:solidFill>
              <a:round/>
              <a:headEnd/>
              <a:tailEnd/>
            </a:ln>
          </p:spPr>
          <p:txBody>
            <a:bodyPr/>
            <a:lstStyle/>
            <a:p>
              <a:endParaRPr lang="en-US"/>
            </a:p>
          </p:txBody>
        </p:sp>
        <p:sp>
          <p:nvSpPr>
            <p:cNvPr id="225303" name="Line 23"/>
            <p:cNvSpPr>
              <a:spLocks noChangeShapeType="1"/>
            </p:cNvSpPr>
            <p:nvPr/>
          </p:nvSpPr>
          <p:spPr bwMode="auto">
            <a:xfrm>
              <a:off x="1230" y="881"/>
              <a:ext cx="45" cy="1"/>
            </a:xfrm>
            <a:prstGeom prst="line">
              <a:avLst/>
            </a:prstGeom>
            <a:noFill/>
            <a:ln w="9525">
              <a:solidFill>
                <a:schemeClr val="bg1"/>
              </a:solidFill>
              <a:round/>
              <a:headEnd/>
              <a:tailEnd/>
            </a:ln>
          </p:spPr>
          <p:txBody>
            <a:bodyPr/>
            <a:lstStyle/>
            <a:p>
              <a:endParaRPr lang="en-US"/>
            </a:p>
          </p:txBody>
        </p:sp>
        <p:sp>
          <p:nvSpPr>
            <p:cNvPr id="225304" name="Line 24"/>
            <p:cNvSpPr>
              <a:spLocks noChangeShapeType="1"/>
            </p:cNvSpPr>
            <p:nvPr/>
          </p:nvSpPr>
          <p:spPr bwMode="auto">
            <a:xfrm>
              <a:off x="1230" y="667"/>
              <a:ext cx="45" cy="1"/>
            </a:xfrm>
            <a:prstGeom prst="line">
              <a:avLst/>
            </a:prstGeom>
            <a:noFill/>
            <a:ln w="9525">
              <a:solidFill>
                <a:schemeClr val="bg1"/>
              </a:solidFill>
              <a:round/>
              <a:headEnd/>
              <a:tailEnd/>
            </a:ln>
          </p:spPr>
          <p:txBody>
            <a:bodyPr/>
            <a:lstStyle/>
            <a:p>
              <a:endParaRPr lang="en-US"/>
            </a:p>
          </p:txBody>
        </p:sp>
        <p:sp>
          <p:nvSpPr>
            <p:cNvPr id="225305" name="Line 25"/>
            <p:cNvSpPr>
              <a:spLocks noChangeShapeType="1"/>
            </p:cNvSpPr>
            <p:nvPr/>
          </p:nvSpPr>
          <p:spPr bwMode="auto">
            <a:xfrm>
              <a:off x="1230" y="454"/>
              <a:ext cx="45" cy="1"/>
            </a:xfrm>
            <a:prstGeom prst="line">
              <a:avLst/>
            </a:prstGeom>
            <a:noFill/>
            <a:ln w="9525">
              <a:solidFill>
                <a:schemeClr val="bg1"/>
              </a:solidFill>
              <a:round/>
              <a:headEnd/>
              <a:tailEnd/>
            </a:ln>
          </p:spPr>
          <p:txBody>
            <a:bodyPr/>
            <a:lstStyle/>
            <a:p>
              <a:endParaRPr lang="en-US"/>
            </a:p>
          </p:txBody>
        </p:sp>
        <p:sp>
          <p:nvSpPr>
            <p:cNvPr id="225306" name="Line 26"/>
            <p:cNvSpPr>
              <a:spLocks noChangeShapeType="1"/>
            </p:cNvSpPr>
            <p:nvPr/>
          </p:nvSpPr>
          <p:spPr bwMode="auto">
            <a:xfrm>
              <a:off x="1230" y="241"/>
              <a:ext cx="45" cy="1"/>
            </a:xfrm>
            <a:prstGeom prst="line">
              <a:avLst/>
            </a:prstGeom>
            <a:noFill/>
            <a:ln w="9525">
              <a:solidFill>
                <a:schemeClr val="bg1"/>
              </a:solidFill>
              <a:round/>
              <a:headEnd/>
              <a:tailEnd/>
            </a:ln>
          </p:spPr>
          <p:txBody>
            <a:bodyPr/>
            <a:lstStyle/>
            <a:p>
              <a:endParaRPr lang="en-US"/>
            </a:p>
          </p:txBody>
        </p:sp>
        <p:sp>
          <p:nvSpPr>
            <p:cNvPr id="225307" name="Rectangle 27"/>
            <p:cNvSpPr>
              <a:spLocks noChangeArrowheads="1"/>
            </p:cNvSpPr>
            <p:nvPr/>
          </p:nvSpPr>
          <p:spPr bwMode="auto">
            <a:xfrm>
              <a:off x="1106" y="1436"/>
              <a:ext cx="85" cy="153"/>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0</a:t>
              </a:r>
            </a:p>
          </p:txBody>
        </p:sp>
        <p:sp>
          <p:nvSpPr>
            <p:cNvPr id="225308" name="Rectangle 28"/>
            <p:cNvSpPr>
              <a:spLocks noChangeArrowheads="1"/>
            </p:cNvSpPr>
            <p:nvPr/>
          </p:nvSpPr>
          <p:spPr bwMode="auto">
            <a:xfrm>
              <a:off x="1106" y="1223"/>
              <a:ext cx="85" cy="153"/>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5</a:t>
              </a:r>
            </a:p>
          </p:txBody>
        </p:sp>
        <p:sp>
          <p:nvSpPr>
            <p:cNvPr id="225309" name="Rectangle 29"/>
            <p:cNvSpPr>
              <a:spLocks noChangeArrowheads="1"/>
            </p:cNvSpPr>
            <p:nvPr/>
          </p:nvSpPr>
          <p:spPr bwMode="auto">
            <a:xfrm>
              <a:off x="1044" y="1010"/>
              <a:ext cx="169" cy="153"/>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10</a:t>
              </a:r>
            </a:p>
          </p:txBody>
        </p:sp>
        <p:sp>
          <p:nvSpPr>
            <p:cNvPr id="225310" name="Rectangle 30"/>
            <p:cNvSpPr>
              <a:spLocks noChangeArrowheads="1"/>
            </p:cNvSpPr>
            <p:nvPr/>
          </p:nvSpPr>
          <p:spPr bwMode="auto">
            <a:xfrm>
              <a:off x="1044" y="797"/>
              <a:ext cx="169" cy="152"/>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15</a:t>
              </a:r>
            </a:p>
          </p:txBody>
        </p:sp>
        <p:sp>
          <p:nvSpPr>
            <p:cNvPr id="225311" name="Rectangle 31"/>
            <p:cNvSpPr>
              <a:spLocks noChangeArrowheads="1"/>
            </p:cNvSpPr>
            <p:nvPr/>
          </p:nvSpPr>
          <p:spPr bwMode="auto">
            <a:xfrm>
              <a:off x="1044" y="583"/>
              <a:ext cx="169" cy="153"/>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20</a:t>
              </a:r>
            </a:p>
          </p:txBody>
        </p:sp>
        <p:sp>
          <p:nvSpPr>
            <p:cNvPr id="225312" name="Rectangle 32"/>
            <p:cNvSpPr>
              <a:spLocks noChangeArrowheads="1"/>
            </p:cNvSpPr>
            <p:nvPr/>
          </p:nvSpPr>
          <p:spPr bwMode="auto">
            <a:xfrm>
              <a:off x="1044" y="370"/>
              <a:ext cx="169" cy="153"/>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25</a:t>
              </a:r>
            </a:p>
          </p:txBody>
        </p:sp>
        <p:sp>
          <p:nvSpPr>
            <p:cNvPr id="225313" name="Rectangle 33"/>
            <p:cNvSpPr>
              <a:spLocks noChangeArrowheads="1"/>
            </p:cNvSpPr>
            <p:nvPr/>
          </p:nvSpPr>
          <p:spPr bwMode="auto">
            <a:xfrm>
              <a:off x="1044" y="157"/>
              <a:ext cx="169" cy="153"/>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30</a:t>
              </a:r>
            </a:p>
          </p:txBody>
        </p:sp>
        <p:sp>
          <p:nvSpPr>
            <p:cNvPr id="225314" name="Rectangle 34"/>
            <p:cNvSpPr>
              <a:spLocks noChangeArrowheads="1"/>
            </p:cNvSpPr>
            <p:nvPr/>
          </p:nvSpPr>
          <p:spPr bwMode="auto">
            <a:xfrm>
              <a:off x="1483" y="1454"/>
              <a:ext cx="178" cy="65"/>
            </a:xfrm>
            <a:prstGeom prst="rect">
              <a:avLst/>
            </a:prstGeom>
            <a:solidFill>
              <a:srgbClr val="FFCC00"/>
            </a:solidFill>
            <a:ln w="9525">
              <a:solidFill>
                <a:srgbClr val="FFCC00"/>
              </a:solidFill>
              <a:miter lim="800000"/>
              <a:headEnd/>
              <a:tailEnd/>
            </a:ln>
          </p:spPr>
          <p:txBody>
            <a:bodyPr/>
            <a:lstStyle/>
            <a:p>
              <a:endParaRPr lang="en-US"/>
            </a:p>
          </p:txBody>
        </p:sp>
        <p:sp>
          <p:nvSpPr>
            <p:cNvPr id="225315" name="Line 35"/>
            <p:cNvSpPr>
              <a:spLocks noChangeShapeType="1"/>
            </p:cNvSpPr>
            <p:nvPr/>
          </p:nvSpPr>
          <p:spPr bwMode="auto">
            <a:xfrm flipV="1">
              <a:off x="1572" y="1407"/>
              <a:ext cx="1" cy="47"/>
            </a:xfrm>
            <a:prstGeom prst="line">
              <a:avLst/>
            </a:prstGeom>
            <a:noFill/>
            <a:ln w="9525">
              <a:solidFill>
                <a:schemeClr val="bg1"/>
              </a:solidFill>
              <a:round/>
              <a:headEnd/>
              <a:tailEnd/>
            </a:ln>
          </p:spPr>
          <p:txBody>
            <a:bodyPr/>
            <a:lstStyle/>
            <a:p>
              <a:endParaRPr lang="en-US"/>
            </a:p>
          </p:txBody>
        </p:sp>
        <p:sp>
          <p:nvSpPr>
            <p:cNvPr id="225316" name="Line 36"/>
            <p:cNvSpPr>
              <a:spLocks noChangeShapeType="1"/>
            </p:cNvSpPr>
            <p:nvPr/>
          </p:nvSpPr>
          <p:spPr bwMode="auto">
            <a:xfrm>
              <a:off x="1527" y="1407"/>
              <a:ext cx="90" cy="1"/>
            </a:xfrm>
            <a:prstGeom prst="line">
              <a:avLst/>
            </a:prstGeom>
            <a:noFill/>
            <a:ln w="9525">
              <a:solidFill>
                <a:schemeClr val="bg1"/>
              </a:solidFill>
              <a:round/>
              <a:headEnd/>
              <a:tailEnd/>
            </a:ln>
          </p:spPr>
          <p:txBody>
            <a:bodyPr/>
            <a:lstStyle/>
            <a:p>
              <a:endParaRPr lang="en-US"/>
            </a:p>
          </p:txBody>
        </p:sp>
        <p:sp>
          <p:nvSpPr>
            <p:cNvPr id="225317" name="Rectangle 37"/>
            <p:cNvSpPr>
              <a:spLocks noChangeArrowheads="1"/>
            </p:cNvSpPr>
            <p:nvPr/>
          </p:nvSpPr>
          <p:spPr bwMode="auto">
            <a:xfrm>
              <a:off x="1780" y="1507"/>
              <a:ext cx="178" cy="12"/>
            </a:xfrm>
            <a:prstGeom prst="rect">
              <a:avLst/>
            </a:prstGeom>
            <a:solidFill>
              <a:srgbClr val="FFCC00"/>
            </a:solidFill>
            <a:ln w="9525">
              <a:solidFill>
                <a:srgbClr val="FFCC00"/>
              </a:solidFill>
              <a:miter lim="800000"/>
              <a:headEnd/>
              <a:tailEnd/>
            </a:ln>
          </p:spPr>
          <p:txBody>
            <a:bodyPr/>
            <a:lstStyle/>
            <a:p>
              <a:endParaRPr lang="en-US"/>
            </a:p>
          </p:txBody>
        </p:sp>
        <p:sp>
          <p:nvSpPr>
            <p:cNvPr id="225318" name="Line 38"/>
            <p:cNvSpPr>
              <a:spLocks noChangeShapeType="1"/>
            </p:cNvSpPr>
            <p:nvPr/>
          </p:nvSpPr>
          <p:spPr bwMode="auto">
            <a:xfrm flipV="1">
              <a:off x="1869" y="1498"/>
              <a:ext cx="1" cy="9"/>
            </a:xfrm>
            <a:prstGeom prst="line">
              <a:avLst/>
            </a:prstGeom>
            <a:noFill/>
            <a:ln w="9525">
              <a:solidFill>
                <a:schemeClr val="bg1"/>
              </a:solidFill>
              <a:round/>
              <a:headEnd/>
              <a:tailEnd/>
            </a:ln>
          </p:spPr>
          <p:txBody>
            <a:bodyPr/>
            <a:lstStyle/>
            <a:p>
              <a:endParaRPr lang="en-US"/>
            </a:p>
          </p:txBody>
        </p:sp>
        <p:sp>
          <p:nvSpPr>
            <p:cNvPr id="225319" name="Line 39"/>
            <p:cNvSpPr>
              <a:spLocks noChangeShapeType="1"/>
            </p:cNvSpPr>
            <p:nvPr/>
          </p:nvSpPr>
          <p:spPr bwMode="auto">
            <a:xfrm>
              <a:off x="1824" y="1498"/>
              <a:ext cx="90" cy="1"/>
            </a:xfrm>
            <a:prstGeom prst="line">
              <a:avLst/>
            </a:prstGeom>
            <a:noFill/>
            <a:ln w="9525">
              <a:solidFill>
                <a:schemeClr val="bg1"/>
              </a:solidFill>
              <a:round/>
              <a:headEnd/>
              <a:tailEnd/>
            </a:ln>
          </p:spPr>
          <p:txBody>
            <a:bodyPr/>
            <a:lstStyle/>
            <a:p>
              <a:endParaRPr lang="en-US"/>
            </a:p>
          </p:txBody>
        </p:sp>
        <p:sp>
          <p:nvSpPr>
            <p:cNvPr id="225320" name="Rectangle 40"/>
            <p:cNvSpPr>
              <a:spLocks noChangeArrowheads="1"/>
            </p:cNvSpPr>
            <p:nvPr/>
          </p:nvSpPr>
          <p:spPr bwMode="auto">
            <a:xfrm>
              <a:off x="2078" y="1516"/>
              <a:ext cx="178" cy="3"/>
            </a:xfrm>
            <a:prstGeom prst="rect">
              <a:avLst/>
            </a:prstGeom>
            <a:solidFill>
              <a:srgbClr val="FFCC00"/>
            </a:solidFill>
            <a:ln w="9525">
              <a:solidFill>
                <a:srgbClr val="FFCC00"/>
              </a:solidFill>
              <a:miter lim="800000"/>
              <a:headEnd/>
              <a:tailEnd/>
            </a:ln>
          </p:spPr>
          <p:txBody>
            <a:bodyPr/>
            <a:lstStyle/>
            <a:p>
              <a:endParaRPr lang="en-US"/>
            </a:p>
          </p:txBody>
        </p:sp>
        <p:sp>
          <p:nvSpPr>
            <p:cNvPr id="225321" name="Line 41"/>
            <p:cNvSpPr>
              <a:spLocks noChangeShapeType="1"/>
            </p:cNvSpPr>
            <p:nvPr/>
          </p:nvSpPr>
          <p:spPr bwMode="auto">
            <a:xfrm flipV="1">
              <a:off x="2167" y="1513"/>
              <a:ext cx="1" cy="3"/>
            </a:xfrm>
            <a:prstGeom prst="line">
              <a:avLst/>
            </a:prstGeom>
            <a:noFill/>
            <a:ln w="9525">
              <a:solidFill>
                <a:schemeClr val="bg1"/>
              </a:solidFill>
              <a:round/>
              <a:headEnd/>
              <a:tailEnd/>
            </a:ln>
          </p:spPr>
          <p:txBody>
            <a:bodyPr/>
            <a:lstStyle/>
            <a:p>
              <a:endParaRPr lang="en-US"/>
            </a:p>
          </p:txBody>
        </p:sp>
        <p:sp>
          <p:nvSpPr>
            <p:cNvPr id="225322" name="Line 42"/>
            <p:cNvSpPr>
              <a:spLocks noChangeShapeType="1"/>
            </p:cNvSpPr>
            <p:nvPr/>
          </p:nvSpPr>
          <p:spPr bwMode="auto">
            <a:xfrm>
              <a:off x="2122" y="1513"/>
              <a:ext cx="90" cy="1"/>
            </a:xfrm>
            <a:prstGeom prst="line">
              <a:avLst/>
            </a:prstGeom>
            <a:noFill/>
            <a:ln w="9525">
              <a:solidFill>
                <a:schemeClr val="bg1"/>
              </a:solidFill>
              <a:round/>
              <a:headEnd/>
              <a:tailEnd/>
            </a:ln>
          </p:spPr>
          <p:txBody>
            <a:bodyPr/>
            <a:lstStyle/>
            <a:p>
              <a:endParaRPr lang="en-US"/>
            </a:p>
          </p:txBody>
        </p:sp>
        <p:sp>
          <p:nvSpPr>
            <p:cNvPr id="225323" name="Line 43"/>
            <p:cNvSpPr>
              <a:spLocks noChangeShapeType="1"/>
            </p:cNvSpPr>
            <p:nvPr/>
          </p:nvSpPr>
          <p:spPr bwMode="auto">
            <a:xfrm>
              <a:off x="2464" y="1519"/>
              <a:ext cx="1" cy="1"/>
            </a:xfrm>
            <a:prstGeom prst="line">
              <a:avLst/>
            </a:prstGeom>
            <a:noFill/>
            <a:ln w="9525">
              <a:solidFill>
                <a:schemeClr val="bg1"/>
              </a:solidFill>
              <a:round/>
              <a:headEnd/>
              <a:tailEnd/>
            </a:ln>
          </p:spPr>
          <p:txBody>
            <a:bodyPr/>
            <a:lstStyle/>
            <a:p>
              <a:endParaRPr lang="en-US"/>
            </a:p>
          </p:txBody>
        </p:sp>
        <p:sp>
          <p:nvSpPr>
            <p:cNvPr id="225324" name="Line 44"/>
            <p:cNvSpPr>
              <a:spLocks noChangeShapeType="1"/>
            </p:cNvSpPr>
            <p:nvPr/>
          </p:nvSpPr>
          <p:spPr bwMode="auto">
            <a:xfrm>
              <a:off x="2419" y="1519"/>
              <a:ext cx="90" cy="1"/>
            </a:xfrm>
            <a:prstGeom prst="line">
              <a:avLst/>
            </a:prstGeom>
            <a:noFill/>
            <a:ln w="9525">
              <a:solidFill>
                <a:schemeClr val="bg1"/>
              </a:solidFill>
              <a:round/>
              <a:headEnd/>
              <a:tailEnd/>
            </a:ln>
          </p:spPr>
          <p:txBody>
            <a:bodyPr/>
            <a:lstStyle/>
            <a:p>
              <a:endParaRPr lang="en-US"/>
            </a:p>
          </p:txBody>
        </p:sp>
        <p:sp>
          <p:nvSpPr>
            <p:cNvPr id="225325" name="Rectangle 45"/>
            <p:cNvSpPr>
              <a:spLocks noChangeArrowheads="1"/>
            </p:cNvSpPr>
            <p:nvPr/>
          </p:nvSpPr>
          <p:spPr bwMode="auto">
            <a:xfrm>
              <a:off x="2672" y="1240"/>
              <a:ext cx="178" cy="279"/>
            </a:xfrm>
            <a:prstGeom prst="rect">
              <a:avLst/>
            </a:prstGeom>
            <a:solidFill>
              <a:srgbClr val="FFCC00"/>
            </a:solidFill>
            <a:ln w="9525">
              <a:solidFill>
                <a:srgbClr val="FFCC00"/>
              </a:solidFill>
              <a:miter lim="800000"/>
              <a:headEnd/>
              <a:tailEnd/>
            </a:ln>
          </p:spPr>
          <p:txBody>
            <a:bodyPr/>
            <a:lstStyle/>
            <a:p>
              <a:endParaRPr lang="en-US"/>
            </a:p>
          </p:txBody>
        </p:sp>
        <p:sp>
          <p:nvSpPr>
            <p:cNvPr id="225326" name="Line 46"/>
            <p:cNvSpPr>
              <a:spLocks noChangeShapeType="1"/>
            </p:cNvSpPr>
            <p:nvPr/>
          </p:nvSpPr>
          <p:spPr bwMode="auto">
            <a:xfrm flipV="1">
              <a:off x="2761" y="1151"/>
              <a:ext cx="1" cy="89"/>
            </a:xfrm>
            <a:prstGeom prst="line">
              <a:avLst/>
            </a:prstGeom>
            <a:noFill/>
            <a:ln w="9525">
              <a:solidFill>
                <a:schemeClr val="bg1"/>
              </a:solidFill>
              <a:round/>
              <a:headEnd/>
              <a:tailEnd/>
            </a:ln>
          </p:spPr>
          <p:txBody>
            <a:bodyPr/>
            <a:lstStyle/>
            <a:p>
              <a:endParaRPr lang="en-US"/>
            </a:p>
          </p:txBody>
        </p:sp>
        <p:sp>
          <p:nvSpPr>
            <p:cNvPr id="225327" name="Line 47"/>
            <p:cNvSpPr>
              <a:spLocks noChangeShapeType="1"/>
            </p:cNvSpPr>
            <p:nvPr/>
          </p:nvSpPr>
          <p:spPr bwMode="auto">
            <a:xfrm>
              <a:off x="2716" y="1151"/>
              <a:ext cx="90" cy="1"/>
            </a:xfrm>
            <a:prstGeom prst="line">
              <a:avLst/>
            </a:prstGeom>
            <a:noFill/>
            <a:ln w="9525">
              <a:solidFill>
                <a:schemeClr val="bg1"/>
              </a:solidFill>
              <a:round/>
              <a:headEnd/>
              <a:tailEnd/>
            </a:ln>
          </p:spPr>
          <p:txBody>
            <a:bodyPr/>
            <a:lstStyle/>
            <a:p>
              <a:endParaRPr lang="en-US"/>
            </a:p>
          </p:txBody>
        </p:sp>
        <p:sp>
          <p:nvSpPr>
            <p:cNvPr id="225328" name="Rectangle 48"/>
            <p:cNvSpPr>
              <a:spLocks noChangeArrowheads="1"/>
            </p:cNvSpPr>
            <p:nvPr/>
          </p:nvSpPr>
          <p:spPr bwMode="auto">
            <a:xfrm>
              <a:off x="2970" y="1251"/>
              <a:ext cx="178" cy="268"/>
            </a:xfrm>
            <a:prstGeom prst="rect">
              <a:avLst/>
            </a:prstGeom>
            <a:solidFill>
              <a:srgbClr val="FFCC00"/>
            </a:solidFill>
            <a:ln w="9525">
              <a:solidFill>
                <a:srgbClr val="FFCC00"/>
              </a:solidFill>
              <a:miter lim="800000"/>
              <a:headEnd/>
              <a:tailEnd/>
            </a:ln>
          </p:spPr>
          <p:txBody>
            <a:bodyPr/>
            <a:lstStyle/>
            <a:p>
              <a:endParaRPr lang="en-US"/>
            </a:p>
          </p:txBody>
        </p:sp>
        <p:sp>
          <p:nvSpPr>
            <p:cNvPr id="225329" name="Line 49"/>
            <p:cNvSpPr>
              <a:spLocks noChangeShapeType="1"/>
            </p:cNvSpPr>
            <p:nvPr/>
          </p:nvSpPr>
          <p:spPr bwMode="auto">
            <a:xfrm flipV="1">
              <a:off x="3059" y="1031"/>
              <a:ext cx="1" cy="220"/>
            </a:xfrm>
            <a:prstGeom prst="line">
              <a:avLst/>
            </a:prstGeom>
            <a:noFill/>
            <a:ln w="9525">
              <a:solidFill>
                <a:schemeClr val="bg1"/>
              </a:solidFill>
              <a:round/>
              <a:headEnd/>
              <a:tailEnd/>
            </a:ln>
          </p:spPr>
          <p:txBody>
            <a:bodyPr/>
            <a:lstStyle/>
            <a:p>
              <a:endParaRPr lang="en-US"/>
            </a:p>
          </p:txBody>
        </p:sp>
        <p:sp>
          <p:nvSpPr>
            <p:cNvPr id="225330" name="Line 50"/>
            <p:cNvSpPr>
              <a:spLocks noChangeShapeType="1"/>
            </p:cNvSpPr>
            <p:nvPr/>
          </p:nvSpPr>
          <p:spPr bwMode="auto">
            <a:xfrm>
              <a:off x="3014" y="1031"/>
              <a:ext cx="90" cy="1"/>
            </a:xfrm>
            <a:prstGeom prst="line">
              <a:avLst/>
            </a:prstGeom>
            <a:noFill/>
            <a:ln w="9525">
              <a:solidFill>
                <a:schemeClr val="bg1"/>
              </a:solidFill>
              <a:round/>
              <a:headEnd/>
              <a:tailEnd/>
            </a:ln>
          </p:spPr>
          <p:txBody>
            <a:bodyPr/>
            <a:lstStyle/>
            <a:p>
              <a:endParaRPr lang="en-US"/>
            </a:p>
          </p:txBody>
        </p:sp>
        <p:sp>
          <p:nvSpPr>
            <p:cNvPr id="225331" name="Rectangle 51"/>
            <p:cNvSpPr>
              <a:spLocks noChangeArrowheads="1"/>
            </p:cNvSpPr>
            <p:nvPr/>
          </p:nvSpPr>
          <p:spPr bwMode="auto">
            <a:xfrm>
              <a:off x="3267" y="1329"/>
              <a:ext cx="178" cy="190"/>
            </a:xfrm>
            <a:prstGeom prst="rect">
              <a:avLst/>
            </a:prstGeom>
            <a:solidFill>
              <a:srgbClr val="FFCC00"/>
            </a:solidFill>
            <a:ln w="9525">
              <a:solidFill>
                <a:srgbClr val="FFCC00"/>
              </a:solidFill>
              <a:miter lim="800000"/>
              <a:headEnd/>
              <a:tailEnd/>
            </a:ln>
          </p:spPr>
          <p:txBody>
            <a:bodyPr/>
            <a:lstStyle/>
            <a:p>
              <a:endParaRPr lang="en-US"/>
            </a:p>
          </p:txBody>
        </p:sp>
        <p:sp>
          <p:nvSpPr>
            <p:cNvPr id="225332" name="Line 52"/>
            <p:cNvSpPr>
              <a:spLocks noChangeShapeType="1"/>
            </p:cNvSpPr>
            <p:nvPr/>
          </p:nvSpPr>
          <p:spPr bwMode="auto">
            <a:xfrm flipV="1">
              <a:off x="3356" y="1139"/>
              <a:ext cx="1" cy="190"/>
            </a:xfrm>
            <a:prstGeom prst="line">
              <a:avLst/>
            </a:prstGeom>
            <a:noFill/>
            <a:ln w="9525">
              <a:solidFill>
                <a:schemeClr val="bg1"/>
              </a:solidFill>
              <a:round/>
              <a:headEnd/>
              <a:tailEnd/>
            </a:ln>
          </p:spPr>
          <p:txBody>
            <a:bodyPr/>
            <a:lstStyle/>
            <a:p>
              <a:endParaRPr lang="en-US"/>
            </a:p>
          </p:txBody>
        </p:sp>
        <p:sp>
          <p:nvSpPr>
            <p:cNvPr id="225333" name="Line 53"/>
            <p:cNvSpPr>
              <a:spLocks noChangeShapeType="1"/>
            </p:cNvSpPr>
            <p:nvPr/>
          </p:nvSpPr>
          <p:spPr bwMode="auto">
            <a:xfrm>
              <a:off x="3311" y="1139"/>
              <a:ext cx="90" cy="1"/>
            </a:xfrm>
            <a:prstGeom prst="line">
              <a:avLst/>
            </a:prstGeom>
            <a:noFill/>
            <a:ln w="9525">
              <a:solidFill>
                <a:schemeClr val="bg1"/>
              </a:solidFill>
              <a:round/>
              <a:headEnd/>
              <a:tailEnd/>
            </a:ln>
          </p:spPr>
          <p:txBody>
            <a:bodyPr/>
            <a:lstStyle/>
            <a:p>
              <a:endParaRPr lang="en-US"/>
            </a:p>
          </p:txBody>
        </p:sp>
        <p:sp>
          <p:nvSpPr>
            <p:cNvPr id="225334" name="Rectangle 54"/>
            <p:cNvSpPr>
              <a:spLocks noChangeArrowheads="1"/>
            </p:cNvSpPr>
            <p:nvPr/>
          </p:nvSpPr>
          <p:spPr bwMode="auto">
            <a:xfrm>
              <a:off x="3564" y="1470"/>
              <a:ext cx="178" cy="49"/>
            </a:xfrm>
            <a:prstGeom prst="rect">
              <a:avLst/>
            </a:prstGeom>
            <a:solidFill>
              <a:srgbClr val="FFCC00"/>
            </a:solidFill>
            <a:ln w="9525">
              <a:solidFill>
                <a:srgbClr val="FFCC00"/>
              </a:solidFill>
              <a:miter lim="800000"/>
              <a:headEnd/>
              <a:tailEnd/>
            </a:ln>
          </p:spPr>
          <p:txBody>
            <a:bodyPr/>
            <a:lstStyle/>
            <a:p>
              <a:endParaRPr lang="en-US"/>
            </a:p>
          </p:txBody>
        </p:sp>
        <p:sp>
          <p:nvSpPr>
            <p:cNvPr id="225335" name="Line 55"/>
            <p:cNvSpPr>
              <a:spLocks noChangeShapeType="1"/>
            </p:cNvSpPr>
            <p:nvPr/>
          </p:nvSpPr>
          <p:spPr bwMode="auto">
            <a:xfrm flipV="1">
              <a:off x="3653" y="1441"/>
              <a:ext cx="1" cy="29"/>
            </a:xfrm>
            <a:prstGeom prst="line">
              <a:avLst/>
            </a:prstGeom>
            <a:noFill/>
            <a:ln w="9525">
              <a:solidFill>
                <a:schemeClr val="bg1"/>
              </a:solidFill>
              <a:round/>
              <a:headEnd/>
              <a:tailEnd/>
            </a:ln>
          </p:spPr>
          <p:txBody>
            <a:bodyPr/>
            <a:lstStyle/>
            <a:p>
              <a:endParaRPr lang="en-US"/>
            </a:p>
          </p:txBody>
        </p:sp>
        <p:sp>
          <p:nvSpPr>
            <p:cNvPr id="225336" name="Line 56"/>
            <p:cNvSpPr>
              <a:spLocks noChangeShapeType="1"/>
            </p:cNvSpPr>
            <p:nvPr/>
          </p:nvSpPr>
          <p:spPr bwMode="auto">
            <a:xfrm>
              <a:off x="3608" y="1441"/>
              <a:ext cx="90" cy="1"/>
            </a:xfrm>
            <a:prstGeom prst="line">
              <a:avLst/>
            </a:prstGeom>
            <a:noFill/>
            <a:ln w="9525">
              <a:solidFill>
                <a:schemeClr val="bg1"/>
              </a:solidFill>
              <a:round/>
              <a:headEnd/>
              <a:tailEnd/>
            </a:ln>
          </p:spPr>
          <p:txBody>
            <a:bodyPr/>
            <a:lstStyle/>
            <a:p>
              <a:endParaRPr lang="en-US"/>
            </a:p>
          </p:txBody>
        </p:sp>
        <p:sp>
          <p:nvSpPr>
            <p:cNvPr id="225337" name="Rectangle 57"/>
            <p:cNvSpPr>
              <a:spLocks noChangeArrowheads="1"/>
            </p:cNvSpPr>
            <p:nvPr/>
          </p:nvSpPr>
          <p:spPr bwMode="auto">
            <a:xfrm>
              <a:off x="3862" y="1453"/>
              <a:ext cx="178" cy="66"/>
            </a:xfrm>
            <a:prstGeom prst="rect">
              <a:avLst/>
            </a:prstGeom>
            <a:solidFill>
              <a:srgbClr val="FFCC00"/>
            </a:solidFill>
            <a:ln w="9525">
              <a:solidFill>
                <a:srgbClr val="FFCC00"/>
              </a:solidFill>
              <a:miter lim="800000"/>
              <a:headEnd/>
              <a:tailEnd/>
            </a:ln>
          </p:spPr>
          <p:txBody>
            <a:bodyPr/>
            <a:lstStyle/>
            <a:p>
              <a:endParaRPr lang="en-US"/>
            </a:p>
          </p:txBody>
        </p:sp>
        <p:sp>
          <p:nvSpPr>
            <p:cNvPr id="225338" name="Line 58"/>
            <p:cNvSpPr>
              <a:spLocks noChangeShapeType="1"/>
            </p:cNvSpPr>
            <p:nvPr/>
          </p:nvSpPr>
          <p:spPr bwMode="auto">
            <a:xfrm flipV="1">
              <a:off x="3951" y="1438"/>
              <a:ext cx="1" cy="15"/>
            </a:xfrm>
            <a:prstGeom prst="line">
              <a:avLst/>
            </a:prstGeom>
            <a:noFill/>
            <a:ln w="9525">
              <a:solidFill>
                <a:schemeClr val="bg1"/>
              </a:solidFill>
              <a:round/>
              <a:headEnd/>
              <a:tailEnd/>
            </a:ln>
          </p:spPr>
          <p:txBody>
            <a:bodyPr/>
            <a:lstStyle/>
            <a:p>
              <a:endParaRPr lang="en-US"/>
            </a:p>
          </p:txBody>
        </p:sp>
        <p:sp>
          <p:nvSpPr>
            <p:cNvPr id="225339" name="Line 59"/>
            <p:cNvSpPr>
              <a:spLocks noChangeShapeType="1"/>
            </p:cNvSpPr>
            <p:nvPr/>
          </p:nvSpPr>
          <p:spPr bwMode="auto">
            <a:xfrm>
              <a:off x="3906" y="1438"/>
              <a:ext cx="90" cy="1"/>
            </a:xfrm>
            <a:prstGeom prst="line">
              <a:avLst/>
            </a:prstGeom>
            <a:noFill/>
            <a:ln w="9525">
              <a:solidFill>
                <a:schemeClr val="bg1"/>
              </a:solidFill>
              <a:round/>
              <a:headEnd/>
              <a:tailEnd/>
            </a:ln>
          </p:spPr>
          <p:txBody>
            <a:bodyPr/>
            <a:lstStyle/>
            <a:p>
              <a:endParaRPr lang="en-US"/>
            </a:p>
          </p:txBody>
        </p:sp>
        <p:sp>
          <p:nvSpPr>
            <p:cNvPr id="225340" name="Rectangle 60"/>
            <p:cNvSpPr>
              <a:spLocks noChangeArrowheads="1"/>
            </p:cNvSpPr>
            <p:nvPr/>
          </p:nvSpPr>
          <p:spPr bwMode="auto">
            <a:xfrm>
              <a:off x="4159" y="826"/>
              <a:ext cx="178" cy="693"/>
            </a:xfrm>
            <a:prstGeom prst="rect">
              <a:avLst/>
            </a:prstGeom>
            <a:solidFill>
              <a:srgbClr val="FFCC00"/>
            </a:solidFill>
            <a:ln w="9525">
              <a:solidFill>
                <a:srgbClr val="FFCC00"/>
              </a:solidFill>
              <a:miter lim="800000"/>
              <a:headEnd/>
              <a:tailEnd/>
            </a:ln>
          </p:spPr>
          <p:txBody>
            <a:bodyPr/>
            <a:lstStyle/>
            <a:p>
              <a:endParaRPr lang="en-US"/>
            </a:p>
          </p:txBody>
        </p:sp>
        <p:sp>
          <p:nvSpPr>
            <p:cNvPr id="225341" name="Line 61"/>
            <p:cNvSpPr>
              <a:spLocks noChangeShapeType="1"/>
            </p:cNvSpPr>
            <p:nvPr/>
          </p:nvSpPr>
          <p:spPr bwMode="auto">
            <a:xfrm flipV="1">
              <a:off x="4248" y="453"/>
              <a:ext cx="1" cy="373"/>
            </a:xfrm>
            <a:prstGeom prst="line">
              <a:avLst/>
            </a:prstGeom>
            <a:noFill/>
            <a:ln w="9525">
              <a:solidFill>
                <a:schemeClr val="bg1"/>
              </a:solidFill>
              <a:round/>
              <a:headEnd/>
              <a:tailEnd/>
            </a:ln>
          </p:spPr>
          <p:txBody>
            <a:bodyPr/>
            <a:lstStyle/>
            <a:p>
              <a:endParaRPr lang="en-US"/>
            </a:p>
          </p:txBody>
        </p:sp>
        <p:sp>
          <p:nvSpPr>
            <p:cNvPr id="225342" name="Line 62"/>
            <p:cNvSpPr>
              <a:spLocks noChangeShapeType="1"/>
            </p:cNvSpPr>
            <p:nvPr/>
          </p:nvSpPr>
          <p:spPr bwMode="auto">
            <a:xfrm>
              <a:off x="4203" y="453"/>
              <a:ext cx="90" cy="1"/>
            </a:xfrm>
            <a:prstGeom prst="line">
              <a:avLst/>
            </a:prstGeom>
            <a:noFill/>
            <a:ln w="9525">
              <a:solidFill>
                <a:schemeClr val="bg1"/>
              </a:solidFill>
              <a:round/>
              <a:headEnd/>
              <a:tailEnd/>
            </a:ln>
          </p:spPr>
          <p:txBody>
            <a:bodyPr/>
            <a:lstStyle/>
            <a:p>
              <a:endParaRPr lang="en-US"/>
            </a:p>
          </p:txBody>
        </p:sp>
        <p:sp>
          <p:nvSpPr>
            <p:cNvPr id="225343" name="Line 63"/>
            <p:cNvSpPr>
              <a:spLocks noChangeShapeType="1"/>
            </p:cNvSpPr>
            <p:nvPr/>
          </p:nvSpPr>
          <p:spPr bwMode="auto">
            <a:xfrm>
              <a:off x="4500" y="1520"/>
              <a:ext cx="91" cy="1"/>
            </a:xfrm>
            <a:prstGeom prst="line">
              <a:avLst/>
            </a:prstGeom>
            <a:noFill/>
            <a:ln w="9525">
              <a:solidFill>
                <a:schemeClr val="bg1"/>
              </a:solidFill>
              <a:round/>
              <a:headEnd/>
              <a:tailEnd/>
            </a:ln>
          </p:spPr>
          <p:txBody>
            <a:bodyPr/>
            <a:lstStyle/>
            <a:p>
              <a:endParaRPr lang="en-US"/>
            </a:p>
          </p:txBody>
        </p:sp>
        <p:sp>
          <p:nvSpPr>
            <p:cNvPr id="225344" name="Rectangle 64"/>
            <p:cNvSpPr>
              <a:spLocks noChangeArrowheads="1"/>
            </p:cNvSpPr>
            <p:nvPr/>
          </p:nvSpPr>
          <p:spPr bwMode="auto">
            <a:xfrm>
              <a:off x="4754" y="1142"/>
              <a:ext cx="178" cy="377"/>
            </a:xfrm>
            <a:prstGeom prst="rect">
              <a:avLst/>
            </a:prstGeom>
            <a:solidFill>
              <a:srgbClr val="FFCC00"/>
            </a:solidFill>
            <a:ln w="9525">
              <a:solidFill>
                <a:srgbClr val="FFCC00"/>
              </a:solidFill>
              <a:miter lim="800000"/>
              <a:headEnd/>
              <a:tailEnd/>
            </a:ln>
          </p:spPr>
          <p:txBody>
            <a:bodyPr/>
            <a:lstStyle/>
            <a:p>
              <a:endParaRPr lang="en-US"/>
            </a:p>
          </p:txBody>
        </p:sp>
        <p:sp>
          <p:nvSpPr>
            <p:cNvPr id="225345" name="Line 65"/>
            <p:cNvSpPr>
              <a:spLocks noChangeShapeType="1"/>
            </p:cNvSpPr>
            <p:nvPr/>
          </p:nvSpPr>
          <p:spPr bwMode="auto">
            <a:xfrm flipV="1">
              <a:off x="4843" y="916"/>
              <a:ext cx="1" cy="226"/>
            </a:xfrm>
            <a:prstGeom prst="line">
              <a:avLst/>
            </a:prstGeom>
            <a:noFill/>
            <a:ln w="9525">
              <a:solidFill>
                <a:schemeClr val="bg1"/>
              </a:solidFill>
              <a:round/>
              <a:headEnd/>
              <a:tailEnd/>
            </a:ln>
          </p:spPr>
          <p:txBody>
            <a:bodyPr/>
            <a:lstStyle/>
            <a:p>
              <a:endParaRPr lang="en-US"/>
            </a:p>
          </p:txBody>
        </p:sp>
        <p:sp>
          <p:nvSpPr>
            <p:cNvPr id="225346" name="Line 66"/>
            <p:cNvSpPr>
              <a:spLocks noChangeShapeType="1"/>
            </p:cNvSpPr>
            <p:nvPr/>
          </p:nvSpPr>
          <p:spPr bwMode="auto">
            <a:xfrm>
              <a:off x="4798" y="916"/>
              <a:ext cx="90" cy="1"/>
            </a:xfrm>
            <a:prstGeom prst="line">
              <a:avLst/>
            </a:prstGeom>
            <a:noFill/>
            <a:ln w="9525">
              <a:solidFill>
                <a:schemeClr val="bg1"/>
              </a:solidFill>
              <a:round/>
              <a:headEnd/>
              <a:tailEnd/>
            </a:ln>
          </p:spPr>
          <p:txBody>
            <a:bodyPr/>
            <a:lstStyle/>
            <a:p>
              <a:endParaRPr lang="en-US"/>
            </a:p>
          </p:txBody>
        </p:sp>
        <p:sp>
          <p:nvSpPr>
            <p:cNvPr id="225347" name="Rectangle 67"/>
            <p:cNvSpPr>
              <a:spLocks noChangeArrowheads="1"/>
            </p:cNvSpPr>
            <p:nvPr/>
          </p:nvSpPr>
          <p:spPr bwMode="auto">
            <a:xfrm>
              <a:off x="5051" y="1513"/>
              <a:ext cx="178" cy="6"/>
            </a:xfrm>
            <a:prstGeom prst="rect">
              <a:avLst/>
            </a:prstGeom>
            <a:solidFill>
              <a:srgbClr val="FFCC00"/>
            </a:solidFill>
            <a:ln w="9525">
              <a:solidFill>
                <a:srgbClr val="FFCC00"/>
              </a:solidFill>
              <a:miter lim="800000"/>
              <a:headEnd/>
              <a:tailEnd/>
            </a:ln>
          </p:spPr>
          <p:txBody>
            <a:bodyPr/>
            <a:lstStyle/>
            <a:p>
              <a:endParaRPr lang="en-US"/>
            </a:p>
          </p:txBody>
        </p:sp>
        <p:sp>
          <p:nvSpPr>
            <p:cNvPr id="225348" name="Line 68"/>
            <p:cNvSpPr>
              <a:spLocks noChangeShapeType="1"/>
            </p:cNvSpPr>
            <p:nvPr/>
          </p:nvSpPr>
          <p:spPr bwMode="auto">
            <a:xfrm flipV="1">
              <a:off x="5140" y="1508"/>
              <a:ext cx="1" cy="5"/>
            </a:xfrm>
            <a:prstGeom prst="line">
              <a:avLst/>
            </a:prstGeom>
            <a:noFill/>
            <a:ln w="9525">
              <a:solidFill>
                <a:schemeClr val="bg1"/>
              </a:solidFill>
              <a:round/>
              <a:headEnd/>
              <a:tailEnd/>
            </a:ln>
          </p:spPr>
          <p:txBody>
            <a:bodyPr/>
            <a:lstStyle/>
            <a:p>
              <a:endParaRPr lang="en-US"/>
            </a:p>
          </p:txBody>
        </p:sp>
        <p:sp>
          <p:nvSpPr>
            <p:cNvPr id="225349" name="Line 69"/>
            <p:cNvSpPr>
              <a:spLocks noChangeShapeType="1"/>
            </p:cNvSpPr>
            <p:nvPr/>
          </p:nvSpPr>
          <p:spPr bwMode="auto">
            <a:xfrm>
              <a:off x="5095" y="1508"/>
              <a:ext cx="90" cy="1"/>
            </a:xfrm>
            <a:prstGeom prst="line">
              <a:avLst/>
            </a:prstGeom>
            <a:noFill/>
            <a:ln w="9525">
              <a:solidFill>
                <a:schemeClr val="bg1"/>
              </a:solidFill>
              <a:round/>
              <a:headEnd/>
              <a:tailEnd/>
            </a:ln>
          </p:spPr>
          <p:txBody>
            <a:bodyPr/>
            <a:lstStyle/>
            <a:p>
              <a:endParaRPr lang="en-US"/>
            </a:p>
          </p:txBody>
        </p:sp>
        <p:sp>
          <p:nvSpPr>
            <p:cNvPr id="225350" name="Line 70"/>
            <p:cNvSpPr>
              <a:spLocks noChangeShapeType="1"/>
            </p:cNvSpPr>
            <p:nvPr/>
          </p:nvSpPr>
          <p:spPr bwMode="auto">
            <a:xfrm>
              <a:off x="5392" y="1520"/>
              <a:ext cx="91" cy="1"/>
            </a:xfrm>
            <a:prstGeom prst="line">
              <a:avLst/>
            </a:prstGeom>
            <a:noFill/>
            <a:ln w="9525">
              <a:solidFill>
                <a:schemeClr val="bg1"/>
              </a:solidFill>
              <a:round/>
              <a:headEnd/>
              <a:tailEnd/>
            </a:ln>
          </p:spPr>
          <p:txBody>
            <a:bodyPr/>
            <a:lstStyle/>
            <a:p>
              <a:endParaRPr lang="en-US"/>
            </a:p>
          </p:txBody>
        </p:sp>
      </p:grpSp>
      <p:sp>
        <p:nvSpPr>
          <p:cNvPr id="225352" name="Rectangle 72"/>
          <p:cNvSpPr>
            <a:spLocks noChangeArrowheads="1"/>
          </p:cNvSpPr>
          <p:nvPr/>
        </p:nvSpPr>
        <p:spPr bwMode="auto">
          <a:xfrm rot="19233799">
            <a:off x="3065698" y="5799443"/>
            <a:ext cx="710987" cy="244245"/>
          </a:xfrm>
          <a:prstGeom prst="rect">
            <a:avLst/>
          </a:prstGeom>
          <a:noFill/>
          <a:ln w="9525">
            <a:noFill/>
            <a:miter lim="800000"/>
            <a:headEnd/>
            <a:tailEnd/>
          </a:ln>
        </p:spPr>
        <p:txBody>
          <a:bodyPr wrap="none" lIns="0" tIns="0" rIns="0" bIns="0">
            <a:spAutoFit/>
          </a:bodyPr>
          <a:lstStyle/>
          <a:p>
            <a:r>
              <a:rPr lang="en-US" sz="1600" b="0" dirty="0" err="1">
                <a:solidFill>
                  <a:schemeClr val="bg1"/>
                </a:solidFill>
                <a:latin typeface="Arial" charset="0"/>
              </a:rPr>
              <a:t>Porifera</a:t>
            </a:r>
            <a:endParaRPr lang="en-US" sz="1600" b="0" dirty="0">
              <a:solidFill>
                <a:schemeClr val="bg1"/>
              </a:solidFill>
              <a:latin typeface="Arial" charset="0"/>
            </a:endParaRPr>
          </a:p>
        </p:txBody>
      </p:sp>
      <p:sp>
        <p:nvSpPr>
          <p:cNvPr id="225353" name="Rectangle 73"/>
          <p:cNvSpPr>
            <a:spLocks noChangeArrowheads="1"/>
          </p:cNvSpPr>
          <p:nvPr/>
        </p:nvSpPr>
        <p:spPr bwMode="auto">
          <a:xfrm rot="19244277">
            <a:off x="3388768" y="5830282"/>
            <a:ext cx="754989" cy="244245"/>
          </a:xfrm>
          <a:prstGeom prst="rect">
            <a:avLst/>
          </a:prstGeom>
          <a:noFill/>
          <a:ln w="9525">
            <a:noFill/>
            <a:miter lim="800000"/>
            <a:headEnd/>
            <a:tailEnd/>
          </a:ln>
        </p:spPr>
        <p:txBody>
          <a:bodyPr wrap="none" lIns="0" tIns="0" rIns="0" bIns="0">
            <a:spAutoFit/>
          </a:bodyPr>
          <a:lstStyle/>
          <a:p>
            <a:r>
              <a:rPr lang="en-US" sz="1600" b="0">
                <a:solidFill>
                  <a:schemeClr val="bg1"/>
                </a:solidFill>
                <a:latin typeface="Arial" charset="0"/>
              </a:rPr>
              <a:t>Cnidaria</a:t>
            </a:r>
          </a:p>
        </p:txBody>
      </p:sp>
      <p:sp>
        <p:nvSpPr>
          <p:cNvPr id="225354" name="Rectangle 74"/>
          <p:cNvSpPr>
            <a:spLocks noChangeArrowheads="1"/>
          </p:cNvSpPr>
          <p:nvPr/>
        </p:nvSpPr>
        <p:spPr bwMode="auto">
          <a:xfrm rot="19233013">
            <a:off x="3640045" y="5830282"/>
            <a:ext cx="892787" cy="244245"/>
          </a:xfrm>
          <a:prstGeom prst="rect">
            <a:avLst/>
          </a:prstGeom>
          <a:noFill/>
          <a:ln w="9525">
            <a:noFill/>
            <a:miter lim="800000"/>
            <a:headEnd/>
            <a:tailEnd/>
          </a:ln>
        </p:spPr>
        <p:txBody>
          <a:bodyPr wrap="none" lIns="0" tIns="0" rIns="0" bIns="0">
            <a:spAutoFit/>
          </a:bodyPr>
          <a:lstStyle/>
          <a:p>
            <a:r>
              <a:rPr lang="en-US" sz="1600" b="0">
                <a:solidFill>
                  <a:schemeClr val="bg1"/>
                </a:solidFill>
                <a:latin typeface="Arial" charset="0"/>
              </a:rPr>
              <a:t>Nemertea</a:t>
            </a:r>
          </a:p>
        </p:txBody>
      </p:sp>
      <p:sp>
        <p:nvSpPr>
          <p:cNvPr id="225355" name="Rectangle 75"/>
          <p:cNvSpPr>
            <a:spLocks noChangeArrowheads="1"/>
          </p:cNvSpPr>
          <p:nvPr/>
        </p:nvSpPr>
        <p:spPr bwMode="auto">
          <a:xfrm rot="19244651">
            <a:off x="3949221" y="5848786"/>
            <a:ext cx="936789" cy="244245"/>
          </a:xfrm>
          <a:prstGeom prst="rect">
            <a:avLst/>
          </a:prstGeom>
          <a:noFill/>
          <a:ln w="9525">
            <a:noFill/>
            <a:miter lim="800000"/>
            <a:headEnd/>
            <a:tailEnd/>
          </a:ln>
        </p:spPr>
        <p:txBody>
          <a:bodyPr wrap="none" lIns="0" tIns="0" rIns="0" bIns="0">
            <a:spAutoFit/>
          </a:bodyPr>
          <a:lstStyle/>
          <a:p>
            <a:r>
              <a:rPr lang="en-US" sz="1600" b="0">
                <a:solidFill>
                  <a:schemeClr val="bg1"/>
                </a:solidFill>
                <a:latin typeface="Arial" charset="0"/>
              </a:rPr>
              <a:t>Nematoda</a:t>
            </a:r>
          </a:p>
        </p:txBody>
      </p:sp>
      <p:sp>
        <p:nvSpPr>
          <p:cNvPr id="225356" name="Rectangle 76"/>
          <p:cNvSpPr>
            <a:spLocks noChangeArrowheads="1"/>
          </p:cNvSpPr>
          <p:nvPr/>
        </p:nvSpPr>
        <p:spPr bwMode="auto">
          <a:xfrm rot="19238676">
            <a:off x="4401983" y="5815479"/>
            <a:ext cx="787412" cy="244245"/>
          </a:xfrm>
          <a:prstGeom prst="rect">
            <a:avLst/>
          </a:prstGeom>
          <a:noFill/>
          <a:ln w="9525">
            <a:noFill/>
            <a:miter lim="800000"/>
            <a:headEnd/>
            <a:tailEnd/>
          </a:ln>
        </p:spPr>
        <p:txBody>
          <a:bodyPr wrap="none" lIns="0" tIns="0" rIns="0" bIns="0">
            <a:spAutoFit/>
          </a:bodyPr>
          <a:lstStyle/>
          <a:p>
            <a:r>
              <a:rPr lang="en-US" sz="1600" b="0">
                <a:solidFill>
                  <a:schemeClr val="bg1"/>
                </a:solidFill>
                <a:latin typeface="Arial" charset="0"/>
              </a:rPr>
              <a:t>Annelida</a:t>
            </a:r>
          </a:p>
        </p:txBody>
      </p:sp>
      <p:sp>
        <p:nvSpPr>
          <p:cNvPr id="225357" name="Rectangle 77"/>
          <p:cNvSpPr>
            <a:spLocks noChangeArrowheads="1"/>
          </p:cNvSpPr>
          <p:nvPr/>
        </p:nvSpPr>
        <p:spPr bwMode="auto">
          <a:xfrm rot="19231686">
            <a:off x="4684525" y="5827815"/>
            <a:ext cx="889313" cy="244245"/>
          </a:xfrm>
          <a:prstGeom prst="rect">
            <a:avLst/>
          </a:prstGeom>
          <a:noFill/>
          <a:ln w="9525">
            <a:noFill/>
            <a:miter lim="800000"/>
            <a:headEnd/>
            <a:tailEnd/>
          </a:ln>
        </p:spPr>
        <p:txBody>
          <a:bodyPr wrap="none" lIns="0" tIns="0" rIns="0" bIns="0">
            <a:spAutoFit/>
          </a:bodyPr>
          <a:lstStyle/>
          <a:p>
            <a:r>
              <a:rPr lang="en-US" sz="1600" b="0">
                <a:solidFill>
                  <a:schemeClr val="bg1"/>
                </a:solidFill>
                <a:latin typeface="Arial" charset="0"/>
              </a:rPr>
              <a:t>Sipuncula</a:t>
            </a:r>
          </a:p>
        </p:txBody>
      </p:sp>
      <p:sp>
        <p:nvSpPr>
          <p:cNvPr id="225358" name="Rectangle 78"/>
          <p:cNvSpPr>
            <a:spLocks noChangeArrowheads="1"/>
          </p:cNvSpPr>
          <p:nvPr/>
        </p:nvSpPr>
        <p:spPr bwMode="auto">
          <a:xfrm rot="19235424">
            <a:off x="5168552" y="5784641"/>
            <a:ext cx="687828" cy="244245"/>
          </a:xfrm>
          <a:prstGeom prst="rect">
            <a:avLst/>
          </a:prstGeom>
          <a:noFill/>
          <a:ln w="9525">
            <a:noFill/>
            <a:miter lim="800000"/>
            <a:headEnd/>
            <a:tailEnd/>
          </a:ln>
        </p:spPr>
        <p:txBody>
          <a:bodyPr wrap="none" lIns="0" tIns="0" rIns="0" bIns="0">
            <a:spAutoFit/>
          </a:bodyPr>
          <a:lstStyle/>
          <a:p>
            <a:r>
              <a:rPr lang="en-US" sz="1600" b="0">
                <a:solidFill>
                  <a:schemeClr val="bg1"/>
                </a:solidFill>
                <a:latin typeface="Arial" charset="0"/>
              </a:rPr>
              <a:t>Echiura</a:t>
            </a:r>
          </a:p>
        </p:txBody>
      </p:sp>
      <p:sp>
        <p:nvSpPr>
          <p:cNvPr id="225359" name="Rectangle 79"/>
          <p:cNvSpPr>
            <a:spLocks noChangeArrowheads="1"/>
          </p:cNvSpPr>
          <p:nvPr/>
        </p:nvSpPr>
        <p:spPr bwMode="auto">
          <a:xfrm rot="19241179">
            <a:off x="5292453" y="5847552"/>
            <a:ext cx="1005109" cy="245478"/>
          </a:xfrm>
          <a:prstGeom prst="rect">
            <a:avLst/>
          </a:prstGeom>
          <a:noFill/>
          <a:ln w="9525">
            <a:noFill/>
            <a:miter lim="800000"/>
            <a:headEnd/>
            <a:tailEnd/>
          </a:ln>
        </p:spPr>
        <p:txBody>
          <a:bodyPr wrap="none" lIns="0" tIns="0" rIns="0" bIns="0">
            <a:spAutoFit/>
          </a:bodyPr>
          <a:lstStyle/>
          <a:p>
            <a:r>
              <a:rPr lang="en-US" sz="1600" b="0">
                <a:solidFill>
                  <a:schemeClr val="bg1"/>
                </a:solidFill>
                <a:latin typeface="Arial" charset="0"/>
              </a:rPr>
              <a:t>Arthropoda</a:t>
            </a:r>
          </a:p>
        </p:txBody>
      </p:sp>
      <p:sp>
        <p:nvSpPr>
          <p:cNvPr id="225360" name="Rectangle 80"/>
          <p:cNvSpPr>
            <a:spLocks noChangeArrowheads="1"/>
          </p:cNvSpPr>
          <p:nvPr/>
        </p:nvSpPr>
        <p:spPr bwMode="auto">
          <a:xfrm rot="19242851">
            <a:off x="5775323" y="5821849"/>
            <a:ext cx="800150" cy="244245"/>
          </a:xfrm>
          <a:prstGeom prst="rect">
            <a:avLst/>
          </a:prstGeom>
          <a:noFill/>
          <a:ln w="9525">
            <a:noFill/>
            <a:miter lim="800000"/>
            <a:headEnd/>
            <a:tailEnd/>
          </a:ln>
        </p:spPr>
        <p:txBody>
          <a:bodyPr wrap="none" lIns="0" tIns="0" rIns="0" bIns="0">
            <a:spAutoFit/>
          </a:bodyPr>
          <a:lstStyle/>
          <a:p>
            <a:r>
              <a:rPr lang="en-US" sz="1600" b="0" dirty="0" err="1">
                <a:solidFill>
                  <a:schemeClr val="bg1"/>
                </a:solidFill>
                <a:latin typeface="Arial" charset="0"/>
              </a:rPr>
              <a:t>Mollusca</a:t>
            </a:r>
            <a:endParaRPr lang="en-US" sz="1600" b="0" dirty="0">
              <a:solidFill>
                <a:schemeClr val="bg1"/>
              </a:solidFill>
              <a:latin typeface="Arial" charset="0"/>
            </a:endParaRPr>
          </a:p>
        </p:txBody>
      </p:sp>
      <p:sp>
        <p:nvSpPr>
          <p:cNvPr id="225361" name="Rectangle 81"/>
          <p:cNvSpPr>
            <a:spLocks noChangeArrowheads="1"/>
          </p:cNvSpPr>
          <p:nvPr/>
        </p:nvSpPr>
        <p:spPr bwMode="auto">
          <a:xfrm rot="19241563">
            <a:off x="6005757" y="5856389"/>
            <a:ext cx="971528" cy="244245"/>
          </a:xfrm>
          <a:prstGeom prst="rect">
            <a:avLst/>
          </a:prstGeom>
          <a:noFill/>
          <a:ln w="9525">
            <a:noFill/>
            <a:miter lim="800000"/>
            <a:headEnd/>
            <a:tailEnd/>
          </a:ln>
        </p:spPr>
        <p:txBody>
          <a:bodyPr wrap="none" lIns="0" tIns="0" rIns="0" bIns="0">
            <a:spAutoFit/>
          </a:bodyPr>
          <a:lstStyle/>
          <a:p>
            <a:r>
              <a:rPr lang="en-US" sz="1600" b="0">
                <a:solidFill>
                  <a:schemeClr val="bg1"/>
                </a:solidFill>
                <a:latin typeface="Arial" charset="0"/>
              </a:rPr>
              <a:t>Ectoprocta</a:t>
            </a:r>
          </a:p>
        </p:txBody>
      </p:sp>
      <p:sp>
        <p:nvSpPr>
          <p:cNvPr id="225362" name="Rectangle 82"/>
          <p:cNvSpPr>
            <a:spLocks noChangeArrowheads="1"/>
          </p:cNvSpPr>
          <p:nvPr/>
        </p:nvSpPr>
        <p:spPr bwMode="auto">
          <a:xfrm rot="19239170">
            <a:off x="6208513" y="5889352"/>
            <a:ext cx="1138274" cy="244245"/>
          </a:xfrm>
          <a:prstGeom prst="rect">
            <a:avLst/>
          </a:prstGeom>
          <a:noFill/>
          <a:ln w="9525">
            <a:noFill/>
            <a:miter lim="800000"/>
            <a:headEnd/>
            <a:tailEnd/>
          </a:ln>
        </p:spPr>
        <p:txBody>
          <a:bodyPr wrap="none" lIns="0" tIns="0" rIns="0" bIns="0">
            <a:spAutoFit/>
          </a:bodyPr>
          <a:lstStyle/>
          <a:p>
            <a:r>
              <a:rPr lang="en-US" sz="1600" b="0" dirty="0" err="1">
                <a:solidFill>
                  <a:schemeClr val="bg1"/>
                </a:solidFill>
                <a:latin typeface="Arial" charset="0"/>
              </a:rPr>
              <a:t>Brachiopoda</a:t>
            </a:r>
            <a:endParaRPr lang="en-US" sz="1600" b="0" dirty="0">
              <a:solidFill>
                <a:schemeClr val="bg1"/>
              </a:solidFill>
              <a:latin typeface="Arial" charset="0"/>
            </a:endParaRPr>
          </a:p>
        </p:txBody>
      </p:sp>
      <p:sp>
        <p:nvSpPr>
          <p:cNvPr id="225363" name="Rectangle 83"/>
          <p:cNvSpPr>
            <a:spLocks noChangeArrowheads="1"/>
          </p:cNvSpPr>
          <p:nvPr/>
        </p:nvSpPr>
        <p:spPr bwMode="auto">
          <a:xfrm rot="19240985">
            <a:off x="6367527" y="5952123"/>
            <a:ext cx="1365234" cy="245478"/>
          </a:xfrm>
          <a:prstGeom prst="rect">
            <a:avLst/>
          </a:prstGeom>
          <a:noFill/>
          <a:ln w="9525">
            <a:noFill/>
            <a:miter lim="800000"/>
            <a:headEnd/>
            <a:tailEnd/>
          </a:ln>
        </p:spPr>
        <p:txBody>
          <a:bodyPr wrap="none" lIns="0" tIns="0" rIns="0" bIns="0">
            <a:spAutoFit/>
          </a:bodyPr>
          <a:lstStyle/>
          <a:p>
            <a:r>
              <a:rPr lang="en-US" sz="1600" b="0" dirty="0" err="1">
                <a:solidFill>
                  <a:schemeClr val="bg1"/>
                </a:solidFill>
                <a:latin typeface="Arial" charset="0"/>
              </a:rPr>
              <a:t>Echinodermata</a:t>
            </a:r>
            <a:endParaRPr lang="en-US" sz="1600" b="0" dirty="0">
              <a:solidFill>
                <a:schemeClr val="bg1"/>
              </a:solidFill>
              <a:latin typeface="Arial" charset="0"/>
            </a:endParaRPr>
          </a:p>
        </p:txBody>
      </p:sp>
      <p:sp>
        <p:nvSpPr>
          <p:cNvPr id="225364" name="Rectangle 84"/>
          <p:cNvSpPr>
            <a:spLocks noChangeArrowheads="1"/>
          </p:cNvSpPr>
          <p:nvPr/>
        </p:nvSpPr>
        <p:spPr bwMode="auto">
          <a:xfrm rot="19240441">
            <a:off x="6930967" y="5881060"/>
            <a:ext cx="1117431" cy="244245"/>
          </a:xfrm>
          <a:prstGeom prst="rect">
            <a:avLst/>
          </a:prstGeom>
          <a:noFill/>
          <a:ln w="9525">
            <a:noFill/>
            <a:miter lim="800000"/>
            <a:headEnd/>
            <a:tailEnd/>
          </a:ln>
        </p:spPr>
        <p:txBody>
          <a:bodyPr wrap="none" lIns="0" tIns="0" rIns="0" bIns="0">
            <a:spAutoFit/>
          </a:bodyPr>
          <a:lstStyle/>
          <a:p>
            <a:r>
              <a:rPr lang="en-US" sz="1600" b="0">
                <a:solidFill>
                  <a:schemeClr val="bg1"/>
                </a:solidFill>
                <a:latin typeface="Arial" charset="0"/>
              </a:rPr>
              <a:t>Urochordata</a:t>
            </a:r>
          </a:p>
        </p:txBody>
      </p:sp>
      <p:sp>
        <p:nvSpPr>
          <p:cNvPr id="225365" name="Rectangle 85"/>
          <p:cNvSpPr>
            <a:spLocks noChangeArrowheads="1"/>
          </p:cNvSpPr>
          <p:nvPr/>
        </p:nvSpPr>
        <p:spPr bwMode="auto">
          <a:xfrm rot="19239729">
            <a:off x="7472891" y="5875985"/>
            <a:ext cx="844152" cy="244245"/>
          </a:xfrm>
          <a:prstGeom prst="rect">
            <a:avLst/>
          </a:prstGeom>
          <a:noFill/>
          <a:ln w="9525">
            <a:noFill/>
            <a:miter lim="800000"/>
            <a:headEnd/>
            <a:tailEnd/>
          </a:ln>
        </p:spPr>
        <p:txBody>
          <a:bodyPr wrap="none" lIns="0" tIns="0" rIns="0" bIns="0">
            <a:spAutoFit/>
          </a:bodyPr>
          <a:lstStyle/>
          <a:p>
            <a:r>
              <a:rPr lang="en-US" sz="1600" b="0">
                <a:solidFill>
                  <a:schemeClr val="bg1"/>
                </a:solidFill>
                <a:latin typeface="Arial" charset="0"/>
              </a:rPr>
              <a:t>Unknown</a:t>
            </a:r>
          </a:p>
        </p:txBody>
      </p:sp>
      <p:sp>
        <p:nvSpPr>
          <p:cNvPr id="225366" name="Line 86"/>
          <p:cNvSpPr>
            <a:spLocks noChangeShapeType="1"/>
          </p:cNvSpPr>
          <p:nvPr/>
        </p:nvSpPr>
        <p:spPr bwMode="auto">
          <a:xfrm>
            <a:off x="3347712" y="5572404"/>
            <a:ext cx="5250188" cy="1234"/>
          </a:xfrm>
          <a:prstGeom prst="line">
            <a:avLst/>
          </a:prstGeom>
          <a:noFill/>
          <a:ln w="9525">
            <a:solidFill>
              <a:schemeClr val="bg1"/>
            </a:solidFill>
            <a:round/>
            <a:headEnd/>
            <a:tailEnd/>
          </a:ln>
        </p:spPr>
        <p:txBody>
          <a:bodyPr/>
          <a:lstStyle/>
          <a:p>
            <a:endParaRPr lang="en-US"/>
          </a:p>
        </p:txBody>
      </p:sp>
      <p:sp>
        <p:nvSpPr>
          <p:cNvPr id="225367" name="Line 87"/>
          <p:cNvSpPr>
            <a:spLocks noChangeShapeType="1"/>
          </p:cNvSpPr>
          <p:nvPr/>
        </p:nvSpPr>
        <p:spPr bwMode="auto">
          <a:xfrm flipV="1">
            <a:off x="3697416" y="5572404"/>
            <a:ext cx="1158" cy="24671"/>
          </a:xfrm>
          <a:prstGeom prst="line">
            <a:avLst/>
          </a:prstGeom>
          <a:noFill/>
          <a:ln w="9525">
            <a:solidFill>
              <a:schemeClr val="bg1"/>
            </a:solidFill>
            <a:round/>
            <a:headEnd/>
            <a:tailEnd/>
          </a:ln>
        </p:spPr>
        <p:txBody>
          <a:bodyPr/>
          <a:lstStyle/>
          <a:p>
            <a:endParaRPr lang="en-US"/>
          </a:p>
        </p:txBody>
      </p:sp>
      <p:sp>
        <p:nvSpPr>
          <p:cNvPr id="225368" name="Line 88"/>
          <p:cNvSpPr>
            <a:spLocks noChangeShapeType="1"/>
          </p:cNvSpPr>
          <p:nvPr/>
        </p:nvSpPr>
        <p:spPr bwMode="auto">
          <a:xfrm flipV="1">
            <a:off x="4047120" y="5572404"/>
            <a:ext cx="1158" cy="24671"/>
          </a:xfrm>
          <a:prstGeom prst="line">
            <a:avLst/>
          </a:prstGeom>
          <a:noFill/>
          <a:ln w="9525">
            <a:solidFill>
              <a:schemeClr val="bg1"/>
            </a:solidFill>
            <a:round/>
            <a:headEnd/>
            <a:tailEnd/>
          </a:ln>
        </p:spPr>
        <p:txBody>
          <a:bodyPr/>
          <a:lstStyle/>
          <a:p>
            <a:endParaRPr lang="en-US"/>
          </a:p>
        </p:txBody>
      </p:sp>
      <p:sp>
        <p:nvSpPr>
          <p:cNvPr id="225369" name="Line 89"/>
          <p:cNvSpPr>
            <a:spLocks noChangeShapeType="1"/>
          </p:cNvSpPr>
          <p:nvPr/>
        </p:nvSpPr>
        <p:spPr bwMode="auto">
          <a:xfrm flipV="1">
            <a:off x="4397981" y="5572404"/>
            <a:ext cx="1158" cy="24671"/>
          </a:xfrm>
          <a:prstGeom prst="line">
            <a:avLst/>
          </a:prstGeom>
          <a:noFill/>
          <a:ln w="9525">
            <a:solidFill>
              <a:schemeClr val="bg1"/>
            </a:solidFill>
            <a:round/>
            <a:headEnd/>
            <a:tailEnd/>
          </a:ln>
        </p:spPr>
        <p:txBody>
          <a:bodyPr/>
          <a:lstStyle/>
          <a:p>
            <a:endParaRPr lang="en-US"/>
          </a:p>
        </p:txBody>
      </p:sp>
      <p:sp>
        <p:nvSpPr>
          <p:cNvPr id="225370" name="Line 90"/>
          <p:cNvSpPr>
            <a:spLocks noChangeShapeType="1"/>
          </p:cNvSpPr>
          <p:nvPr/>
        </p:nvSpPr>
        <p:spPr bwMode="auto">
          <a:xfrm flipV="1">
            <a:off x="4747685" y="5572404"/>
            <a:ext cx="1158" cy="24671"/>
          </a:xfrm>
          <a:prstGeom prst="line">
            <a:avLst/>
          </a:prstGeom>
          <a:noFill/>
          <a:ln w="9525">
            <a:solidFill>
              <a:schemeClr val="bg1"/>
            </a:solidFill>
            <a:round/>
            <a:headEnd/>
            <a:tailEnd/>
          </a:ln>
        </p:spPr>
        <p:txBody>
          <a:bodyPr/>
          <a:lstStyle/>
          <a:p>
            <a:endParaRPr lang="en-US"/>
          </a:p>
        </p:txBody>
      </p:sp>
      <p:sp>
        <p:nvSpPr>
          <p:cNvPr id="225371" name="Line 91"/>
          <p:cNvSpPr>
            <a:spLocks noChangeShapeType="1"/>
          </p:cNvSpPr>
          <p:nvPr/>
        </p:nvSpPr>
        <p:spPr bwMode="auto">
          <a:xfrm flipV="1">
            <a:off x="5097389" y="5572404"/>
            <a:ext cx="1158" cy="24671"/>
          </a:xfrm>
          <a:prstGeom prst="line">
            <a:avLst/>
          </a:prstGeom>
          <a:noFill/>
          <a:ln w="9525">
            <a:solidFill>
              <a:schemeClr val="bg1"/>
            </a:solidFill>
            <a:round/>
            <a:headEnd/>
            <a:tailEnd/>
          </a:ln>
        </p:spPr>
        <p:txBody>
          <a:bodyPr/>
          <a:lstStyle/>
          <a:p>
            <a:endParaRPr lang="en-US"/>
          </a:p>
        </p:txBody>
      </p:sp>
      <p:sp>
        <p:nvSpPr>
          <p:cNvPr id="225372" name="Line 92"/>
          <p:cNvSpPr>
            <a:spLocks noChangeShapeType="1"/>
          </p:cNvSpPr>
          <p:nvPr/>
        </p:nvSpPr>
        <p:spPr bwMode="auto">
          <a:xfrm flipV="1">
            <a:off x="5448251" y="5572404"/>
            <a:ext cx="1158" cy="24671"/>
          </a:xfrm>
          <a:prstGeom prst="line">
            <a:avLst/>
          </a:prstGeom>
          <a:noFill/>
          <a:ln w="9525">
            <a:solidFill>
              <a:schemeClr val="bg1"/>
            </a:solidFill>
            <a:round/>
            <a:headEnd/>
            <a:tailEnd/>
          </a:ln>
        </p:spPr>
        <p:txBody>
          <a:bodyPr/>
          <a:lstStyle/>
          <a:p>
            <a:endParaRPr lang="en-US"/>
          </a:p>
        </p:txBody>
      </p:sp>
      <p:sp>
        <p:nvSpPr>
          <p:cNvPr id="225373" name="Line 93"/>
          <p:cNvSpPr>
            <a:spLocks noChangeShapeType="1"/>
          </p:cNvSpPr>
          <p:nvPr/>
        </p:nvSpPr>
        <p:spPr bwMode="auto">
          <a:xfrm flipV="1">
            <a:off x="5797954" y="5572404"/>
            <a:ext cx="1158" cy="24671"/>
          </a:xfrm>
          <a:prstGeom prst="line">
            <a:avLst/>
          </a:prstGeom>
          <a:noFill/>
          <a:ln w="9525">
            <a:solidFill>
              <a:schemeClr val="bg1"/>
            </a:solidFill>
            <a:round/>
            <a:headEnd/>
            <a:tailEnd/>
          </a:ln>
        </p:spPr>
        <p:txBody>
          <a:bodyPr/>
          <a:lstStyle/>
          <a:p>
            <a:endParaRPr lang="en-US"/>
          </a:p>
        </p:txBody>
      </p:sp>
      <p:sp>
        <p:nvSpPr>
          <p:cNvPr id="225374" name="Line 94"/>
          <p:cNvSpPr>
            <a:spLocks noChangeShapeType="1"/>
          </p:cNvSpPr>
          <p:nvPr/>
        </p:nvSpPr>
        <p:spPr bwMode="auto">
          <a:xfrm flipV="1">
            <a:off x="6147658" y="5572404"/>
            <a:ext cx="1158" cy="24671"/>
          </a:xfrm>
          <a:prstGeom prst="line">
            <a:avLst/>
          </a:prstGeom>
          <a:noFill/>
          <a:ln w="9525">
            <a:solidFill>
              <a:schemeClr val="bg1"/>
            </a:solidFill>
            <a:round/>
            <a:headEnd/>
            <a:tailEnd/>
          </a:ln>
        </p:spPr>
        <p:txBody>
          <a:bodyPr/>
          <a:lstStyle/>
          <a:p>
            <a:endParaRPr lang="en-US"/>
          </a:p>
        </p:txBody>
      </p:sp>
      <p:sp>
        <p:nvSpPr>
          <p:cNvPr id="225375" name="Line 95"/>
          <p:cNvSpPr>
            <a:spLocks noChangeShapeType="1"/>
          </p:cNvSpPr>
          <p:nvPr/>
        </p:nvSpPr>
        <p:spPr bwMode="auto">
          <a:xfrm flipV="1">
            <a:off x="6498520" y="5572404"/>
            <a:ext cx="1158" cy="24671"/>
          </a:xfrm>
          <a:prstGeom prst="line">
            <a:avLst/>
          </a:prstGeom>
          <a:noFill/>
          <a:ln w="9525">
            <a:solidFill>
              <a:schemeClr val="bg1"/>
            </a:solidFill>
            <a:round/>
            <a:headEnd/>
            <a:tailEnd/>
          </a:ln>
        </p:spPr>
        <p:txBody>
          <a:bodyPr/>
          <a:lstStyle/>
          <a:p>
            <a:endParaRPr lang="en-US"/>
          </a:p>
        </p:txBody>
      </p:sp>
      <p:sp>
        <p:nvSpPr>
          <p:cNvPr id="225376" name="Line 96"/>
          <p:cNvSpPr>
            <a:spLocks noChangeShapeType="1"/>
          </p:cNvSpPr>
          <p:nvPr/>
        </p:nvSpPr>
        <p:spPr bwMode="auto">
          <a:xfrm flipV="1">
            <a:off x="6847065" y="5572404"/>
            <a:ext cx="1158" cy="24671"/>
          </a:xfrm>
          <a:prstGeom prst="line">
            <a:avLst/>
          </a:prstGeom>
          <a:noFill/>
          <a:ln w="9525">
            <a:solidFill>
              <a:schemeClr val="bg1"/>
            </a:solidFill>
            <a:round/>
            <a:headEnd/>
            <a:tailEnd/>
          </a:ln>
        </p:spPr>
        <p:txBody>
          <a:bodyPr/>
          <a:lstStyle/>
          <a:p>
            <a:endParaRPr lang="en-US"/>
          </a:p>
        </p:txBody>
      </p:sp>
      <p:sp>
        <p:nvSpPr>
          <p:cNvPr id="225377" name="Line 97"/>
          <p:cNvSpPr>
            <a:spLocks noChangeShapeType="1"/>
          </p:cNvSpPr>
          <p:nvPr/>
        </p:nvSpPr>
        <p:spPr bwMode="auto">
          <a:xfrm flipV="1">
            <a:off x="7196769" y="5572404"/>
            <a:ext cx="1158" cy="24671"/>
          </a:xfrm>
          <a:prstGeom prst="line">
            <a:avLst/>
          </a:prstGeom>
          <a:noFill/>
          <a:ln w="9525">
            <a:solidFill>
              <a:schemeClr val="bg1"/>
            </a:solidFill>
            <a:round/>
            <a:headEnd/>
            <a:tailEnd/>
          </a:ln>
        </p:spPr>
        <p:txBody>
          <a:bodyPr/>
          <a:lstStyle/>
          <a:p>
            <a:endParaRPr lang="en-US"/>
          </a:p>
        </p:txBody>
      </p:sp>
      <p:sp>
        <p:nvSpPr>
          <p:cNvPr id="225378" name="Line 98"/>
          <p:cNvSpPr>
            <a:spLocks noChangeShapeType="1"/>
          </p:cNvSpPr>
          <p:nvPr/>
        </p:nvSpPr>
        <p:spPr bwMode="auto">
          <a:xfrm flipV="1">
            <a:off x="7547631" y="5572404"/>
            <a:ext cx="1158" cy="24671"/>
          </a:xfrm>
          <a:prstGeom prst="line">
            <a:avLst/>
          </a:prstGeom>
          <a:noFill/>
          <a:ln w="9525">
            <a:solidFill>
              <a:schemeClr val="bg1"/>
            </a:solidFill>
            <a:round/>
            <a:headEnd/>
            <a:tailEnd/>
          </a:ln>
        </p:spPr>
        <p:txBody>
          <a:bodyPr/>
          <a:lstStyle/>
          <a:p>
            <a:endParaRPr lang="en-US"/>
          </a:p>
        </p:txBody>
      </p:sp>
      <p:sp>
        <p:nvSpPr>
          <p:cNvPr id="225379" name="Line 99"/>
          <p:cNvSpPr>
            <a:spLocks noChangeShapeType="1"/>
          </p:cNvSpPr>
          <p:nvPr/>
        </p:nvSpPr>
        <p:spPr bwMode="auto">
          <a:xfrm flipV="1">
            <a:off x="7897335" y="5572404"/>
            <a:ext cx="1158" cy="24671"/>
          </a:xfrm>
          <a:prstGeom prst="line">
            <a:avLst/>
          </a:prstGeom>
          <a:noFill/>
          <a:ln w="9525">
            <a:solidFill>
              <a:schemeClr val="bg1"/>
            </a:solidFill>
            <a:round/>
            <a:headEnd/>
            <a:tailEnd/>
          </a:ln>
        </p:spPr>
        <p:txBody>
          <a:bodyPr/>
          <a:lstStyle/>
          <a:p>
            <a:endParaRPr lang="en-US"/>
          </a:p>
        </p:txBody>
      </p:sp>
      <p:sp>
        <p:nvSpPr>
          <p:cNvPr id="225380" name="Line 100"/>
          <p:cNvSpPr>
            <a:spLocks noChangeShapeType="1"/>
          </p:cNvSpPr>
          <p:nvPr/>
        </p:nvSpPr>
        <p:spPr bwMode="auto">
          <a:xfrm flipV="1">
            <a:off x="8247038" y="5572404"/>
            <a:ext cx="1158" cy="24671"/>
          </a:xfrm>
          <a:prstGeom prst="line">
            <a:avLst/>
          </a:prstGeom>
          <a:noFill/>
          <a:ln w="9525">
            <a:solidFill>
              <a:schemeClr val="bg1"/>
            </a:solidFill>
            <a:round/>
            <a:headEnd/>
            <a:tailEnd/>
          </a:ln>
        </p:spPr>
        <p:txBody>
          <a:bodyPr/>
          <a:lstStyle/>
          <a:p>
            <a:endParaRPr lang="en-US"/>
          </a:p>
        </p:txBody>
      </p:sp>
      <p:sp>
        <p:nvSpPr>
          <p:cNvPr id="225381" name="Rectangle 101"/>
          <p:cNvSpPr>
            <a:spLocks noChangeArrowheads="1"/>
          </p:cNvSpPr>
          <p:nvPr/>
        </p:nvSpPr>
        <p:spPr bwMode="auto">
          <a:xfrm rot="16196188">
            <a:off x="1590279" y="4334235"/>
            <a:ext cx="2444913" cy="274436"/>
          </a:xfrm>
          <a:prstGeom prst="rect">
            <a:avLst/>
          </a:prstGeom>
          <a:noFill/>
          <a:ln w="9525">
            <a:noFill/>
            <a:miter lim="800000"/>
            <a:headEnd/>
            <a:tailEnd/>
          </a:ln>
        </p:spPr>
        <p:txBody>
          <a:bodyPr wrap="none" lIns="0" tIns="0" rIns="0" bIns="0">
            <a:spAutoFit/>
          </a:bodyPr>
          <a:lstStyle/>
          <a:p>
            <a:r>
              <a:rPr lang="en-US" sz="1800">
                <a:solidFill>
                  <a:schemeClr val="bg1"/>
                </a:solidFill>
                <a:latin typeface="Arial" charset="0"/>
              </a:rPr>
              <a:t>Density</a:t>
            </a:r>
            <a:r>
              <a:rPr lang="en-US" sz="1800" b="0">
                <a:solidFill>
                  <a:schemeClr val="bg1"/>
                </a:solidFill>
                <a:latin typeface="Arial" charset="0"/>
              </a:rPr>
              <a:t> (individuals/m</a:t>
            </a:r>
            <a:r>
              <a:rPr lang="en-US" sz="1800" b="0" baseline="30000">
                <a:solidFill>
                  <a:schemeClr val="bg1"/>
                </a:solidFill>
                <a:latin typeface="Arial" charset="0"/>
              </a:rPr>
              <a:t>2</a:t>
            </a:r>
            <a:r>
              <a:rPr lang="en-US" sz="1800" b="0">
                <a:solidFill>
                  <a:schemeClr val="bg1"/>
                </a:solidFill>
                <a:latin typeface="Arial" charset="0"/>
              </a:rPr>
              <a:t>)</a:t>
            </a:r>
          </a:p>
        </p:txBody>
      </p:sp>
      <p:sp>
        <p:nvSpPr>
          <p:cNvPr id="225382" name="Line 102"/>
          <p:cNvSpPr>
            <a:spLocks noChangeShapeType="1"/>
          </p:cNvSpPr>
          <p:nvPr/>
        </p:nvSpPr>
        <p:spPr bwMode="auto">
          <a:xfrm flipV="1">
            <a:off x="3347712" y="3860224"/>
            <a:ext cx="1158" cy="1712179"/>
          </a:xfrm>
          <a:prstGeom prst="line">
            <a:avLst/>
          </a:prstGeom>
          <a:noFill/>
          <a:ln w="9525">
            <a:solidFill>
              <a:schemeClr val="bg1"/>
            </a:solidFill>
            <a:round/>
            <a:headEnd/>
            <a:tailEnd/>
          </a:ln>
        </p:spPr>
        <p:txBody>
          <a:bodyPr/>
          <a:lstStyle/>
          <a:p>
            <a:endParaRPr lang="en-US"/>
          </a:p>
        </p:txBody>
      </p:sp>
      <p:sp>
        <p:nvSpPr>
          <p:cNvPr id="225383" name="Line 103"/>
          <p:cNvSpPr>
            <a:spLocks noChangeShapeType="1"/>
          </p:cNvSpPr>
          <p:nvPr/>
        </p:nvSpPr>
        <p:spPr bwMode="auto">
          <a:xfrm>
            <a:off x="3295604" y="5572404"/>
            <a:ext cx="52108" cy="1234"/>
          </a:xfrm>
          <a:prstGeom prst="line">
            <a:avLst/>
          </a:prstGeom>
          <a:noFill/>
          <a:ln w="9525">
            <a:solidFill>
              <a:schemeClr val="bg1"/>
            </a:solidFill>
            <a:round/>
            <a:headEnd/>
            <a:tailEnd/>
          </a:ln>
        </p:spPr>
        <p:txBody>
          <a:bodyPr/>
          <a:lstStyle/>
          <a:p>
            <a:endParaRPr lang="en-US"/>
          </a:p>
        </p:txBody>
      </p:sp>
      <p:sp>
        <p:nvSpPr>
          <p:cNvPr id="225384" name="Line 104"/>
          <p:cNvSpPr>
            <a:spLocks noChangeShapeType="1"/>
          </p:cNvSpPr>
          <p:nvPr/>
        </p:nvSpPr>
        <p:spPr bwMode="auto">
          <a:xfrm>
            <a:off x="3295604" y="5328159"/>
            <a:ext cx="52108" cy="1234"/>
          </a:xfrm>
          <a:prstGeom prst="line">
            <a:avLst/>
          </a:prstGeom>
          <a:noFill/>
          <a:ln w="9525">
            <a:solidFill>
              <a:schemeClr val="bg1"/>
            </a:solidFill>
            <a:round/>
            <a:headEnd/>
            <a:tailEnd/>
          </a:ln>
        </p:spPr>
        <p:txBody>
          <a:bodyPr/>
          <a:lstStyle/>
          <a:p>
            <a:endParaRPr lang="en-US"/>
          </a:p>
        </p:txBody>
      </p:sp>
      <p:sp>
        <p:nvSpPr>
          <p:cNvPr id="225385" name="Line 105"/>
          <p:cNvSpPr>
            <a:spLocks noChangeShapeType="1"/>
          </p:cNvSpPr>
          <p:nvPr/>
        </p:nvSpPr>
        <p:spPr bwMode="auto">
          <a:xfrm>
            <a:off x="3295604" y="5082681"/>
            <a:ext cx="52108" cy="1234"/>
          </a:xfrm>
          <a:prstGeom prst="line">
            <a:avLst/>
          </a:prstGeom>
          <a:noFill/>
          <a:ln w="9525">
            <a:solidFill>
              <a:schemeClr val="bg1"/>
            </a:solidFill>
            <a:round/>
            <a:headEnd/>
            <a:tailEnd/>
          </a:ln>
        </p:spPr>
        <p:txBody>
          <a:bodyPr/>
          <a:lstStyle/>
          <a:p>
            <a:endParaRPr lang="en-US"/>
          </a:p>
        </p:txBody>
      </p:sp>
      <p:sp>
        <p:nvSpPr>
          <p:cNvPr id="225386" name="Line 106"/>
          <p:cNvSpPr>
            <a:spLocks noChangeShapeType="1"/>
          </p:cNvSpPr>
          <p:nvPr/>
        </p:nvSpPr>
        <p:spPr bwMode="auto">
          <a:xfrm>
            <a:off x="3295604" y="4838436"/>
            <a:ext cx="52108" cy="1234"/>
          </a:xfrm>
          <a:prstGeom prst="line">
            <a:avLst/>
          </a:prstGeom>
          <a:noFill/>
          <a:ln w="9525">
            <a:solidFill>
              <a:schemeClr val="bg1"/>
            </a:solidFill>
            <a:round/>
            <a:headEnd/>
            <a:tailEnd/>
          </a:ln>
        </p:spPr>
        <p:txBody>
          <a:bodyPr/>
          <a:lstStyle/>
          <a:p>
            <a:endParaRPr lang="en-US"/>
          </a:p>
        </p:txBody>
      </p:sp>
      <p:sp>
        <p:nvSpPr>
          <p:cNvPr id="225387" name="Line 107"/>
          <p:cNvSpPr>
            <a:spLocks noChangeShapeType="1"/>
          </p:cNvSpPr>
          <p:nvPr/>
        </p:nvSpPr>
        <p:spPr bwMode="auto">
          <a:xfrm>
            <a:off x="3295604" y="4594192"/>
            <a:ext cx="52108" cy="1234"/>
          </a:xfrm>
          <a:prstGeom prst="line">
            <a:avLst/>
          </a:prstGeom>
          <a:noFill/>
          <a:ln w="9525">
            <a:solidFill>
              <a:schemeClr val="bg1"/>
            </a:solidFill>
            <a:round/>
            <a:headEnd/>
            <a:tailEnd/>
          </a:ln>
        </p:spPr>
        <p:txBody>
          <a:bodyPr/>
          <a:lstStyle/>
          <a:p>
            <a:endParaRPr lang="en-US"/>
          </a:p>
        </p:txBody>
      </p:sp>
      <p:sp>
        <p:nvSpPr>
          <p:cNvPr id="225388" name="Line 108"/>
          <p:cNvSpPr>
            <a:spLocks noChangeShapeType="1"/>
          </p:cNvSpPr>
          <p:nvPr/>
        </p:nvSpPr>
        <p:spPr bwMode="auto">
          <a:xfrm>
            <a:off x="3295604" y="4348714"/>
            <a:ext cx="52108" cy="1234"/>
          </a:xfrm>
          <a:prstGeom prst="line">
            <a:avLst/>
          </a:prstGeom>
          <a:noFill/>
          <a:ln w="9525">
            <a:solidFill>
              <a:schemeClr val="bg1"/>
            </a:solidFill>
            <a:round/>
            <a:headEnd/>
            <a:tailEnd/>
          </a:ln>
        </p:spPr>
        <p:txBody>
          <a:bodyPr/>
          <a:lstStyle/>
          <a:p>
            <a:endParaRPr lang="en-US"/>
          </a:p>
        </p:txBody>
      </p:sp>
      <p:sp>
        <p:nvSpPr>
          <p:cNvPr id="225389" name="Line 109"/>
          <p:cNvSpPr>
            <a:spLocks noChangeShapeType="1"/>
          </p:cNvSpPr>
          <p:nvPr/>
        </p:nvSpPr>
        <p:spPr bwMode="auto">
          <a:xfrm>
            <a:off x="3295604" y="4104469"/>
            <a:ext cx="52108" cy="1234"/>
          </a:xfrm>
          <a:prstGeom prst="line">
            <a:avLst/>
          </a:prstGeom>
          <a:noFill/>
          <a:ln w="9525">
            <a:solidFill>
              <a:schemeClr val="bg1"/>
            </a:solidFill>
            <a:round/>
            <a:headEnd/>
            <a:tailEnd/>
          </a:ln>
        </p:spPr>
        <p:txBody>
          <a:bodyPr/>
          <a:lstStyle/>
          <a:p>
            <a:endParaRPr lang="en-US"/>
          </a:p>
        </p:txBody>
      </p:sp>
      <p:sp>
        <p:nvSpPr>
          <p:cNvPr id="225390" name="Line 110"/>
          <p:cNvSpPr>
            <a:spLocks noChangeShapeType="1"/>
          </p:cNvSpPr>
          <p:nvPr/>
        </p:nvSpPr>
        <p:spPr bwMode="auto">
          <a:xfrm>
            <a:off x="3295604" y="3860224"/>
            <a:ext cx="52108" cy="1234"/>
          </a:xfrm>
          <a:prstGeom prst="line">
            <a:avLst/>
          </a:prstGeom>
          <a:noFill/>
          <a:ln w="9525">
            <a:solidFill>
              <a:schemeClr val="bg1"/>
            </a:solidFill>
            <a:round/>
            <a:headEnd/>
            <a:tailEnd/>
          </a:ln>
        </p:spPr>
        <p:txBody>
          <a:bodyPr/>
          <a:lstStyle/>
          <a:p>
            <a:endParaRPr lang="en-US"/>
          </a:p>
        </p:txBody>
      </p:sp>
      <p:sp>
        <p:nvSpPr>
          <p:cNvPr id="225391" name="Rectangle 111"/>
          <p:cNvSpPr>
            <a:spLocks noChangeArrowheads="1"/>
          </p:cNvSpPr>
          <p:nvPr/>
        </p:nvSpPr>
        <p:spPr bwMode="auto">
          <a:xfrm>
            <a:off x="3149701" y="5505791"/>
            <a:ext cx="98427" cy="213406"/>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0</a:t>
            </a:r>
          </a:p>
        </p:txBody>
      </p:sp>
      <p:sp>
        <p:nvSpPr>
          <p:cNvPr id="225392" name="Rectangle 112"/>
          <p:cNvSpPr>
            <a:spLocks noChangeArrowheads="1"/>
          </p:cNvSpPr>
          <p:nvPr/>
        </p:nvSpPr>
        <p:spPr bwMode="auto">
          <a:xfrm>
            <a:off x="3002640" y="5260313"/>
            <a:ext cx="295280" cy="212172"/>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100</a:t>
            </a:r>
          </a:p>
        </p:txBody>
      </p:sp>
      <p:sp>
        <p:nvSpPr>
          <p:cNvPr id="225393" name="Rectangle 113"/>
          <p:cNvSpPr>
            <a:spLocks noChangeArrowheads="1"/>
          </p:cNvSpPr>
          <p:nvPr/>
        </p:nvSpPr>
        <p:spPr bwMode="auto">
          <a:xfrm>
            <a:off x="3002640" y="5016069"/>
            <a:ext cx="295280" cy="212172"/>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200</a:t>
            </a:r>
          </a:p>
        </p:txBody>
      </p:sp>
      <p:sp>
        <p:nvSpPr>
          <p:cNvPr id="225394" name="Rectangle 114"/>
          <p:cNvSpPr>
            <a:spLocks noChangeArrowheads="1"/>
          </p:cNvSpPr>
          <p:nvPr/>
        </p:nvSpPr>
        <p:spPr bwMode="auto">
          <a:xfrm>
            <a:off x="3002640" y="4771824"/>
            <a:ext cx="295280" cy="212172"/>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300</a:t>
            </a:r>
          </a:p>
        </p:txBody>
      </p:sp>
      <p:sp>
        <p:nvSpPr>
          <p:cNvPr id="225395" name="Rectangle 115"/>
          <p:cNvSpPr>
            <a:spLocks noChangeArrowheads="1"/>
          </p:cNvSpPr>
          <p:nvPr/>
        </p:nvSpPr>
        <p:spPr bwMode="auto">
          <a:xfrm>
            <a:off x="3002640" y="4526346"/>
            <a:ext cx="295280" cy="213406"/>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400</a:t>
            </a:r>
          </a:p>
        </p:txBody>
      </p:sp>
      <p:sp>
        <p:nvSpPr>
          <p:cNvPr id="225396" name="Rectangle 116"/>
          <p:cNvSpPr>
            <a:spLocks noChangeArrowheads="1"/>
          </p:cNvSpPr>
          <p:nvPr/>
        </p:nvSpPr>
        <p:spPr bwMode="auto">
          <a:xfrm>
            <a:off x="3002640" y="4282101"/>
            <a:ext cx="295280" cy="213406"/>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500</a:t>
            </a:r>
          </a:p>
        </p:txBody>
      </p:sp>
      <p:sp>
        <p:nvSpPr>
          <p:cNvPr id="225397" name="Rectangle 117"/>
          <p:cNvSpPr>
            <a:spLocks noChangeArrowheads="1"/>
          </p:cNvSpPr>
          <p:nvPr/>
        </p:nvSpPr>
        <p:spPr bwMode="auto">
          <a:xfrm>
            <a:off x="3002640" y="4037857"/>
            <a:ext cx="295280" cy="213406"/>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600</a:t>
            </a:r>
          </a:p>
        </p:txBody>
      </p:sp>
      <p:sp>
        <p:nvSpPr>
          <p:cNvPr id="225398" name="Rectangle 118"/>
          <p:cNvSpPr>
            <a:spLocks noChangeArrowheads="1"/>
          </p:cNvSpPr>
          <p:nvPr/>
        </p:nvSpPr>
        <p:spPr bwMode="auto">
          <a:xfrm>
            <a:off x="3002640" y="3793612"/>
            <a:ext cx="295280" cy="212172"/>
          </a:xfrm>
          <a:prstGeom prst="rect">
            <a:avLst/>
          </a:prstGeom>
          <a:noFill/>
          <a:ln w="9525">
            <a:noFill/>
            <a:miter lim="800000"/>
            <a:headEnd/>
            <a:tailEnd/>
          </a:ln>
        </p:spPr>
        <p:txBody>
          <a:bodyPr wrap="none" lIns="0" tIns="0" rIns="0" bIns="0">
            <a:spAutoFit/>
          </a:bodyPr>
          <a:lstStyle/>
          <a:p>
            <a:r>
              <a:rPr lang="en-US" sz="1400" b="0">
                <a:solidFill>
                  <a:schemeClr val="bg1"/>
                </a:solidFill>
                <a:latin typeface="Arial" charset="0"/>
              </a:rPr>
              <a:t>700</a:t>
            </a:r>
          </a:p>
        </p:txBody>
      </p:sp>
      <p:sp>
        <p:nvSpPr>
          <p:cNvPr id="225399" name="Rectangle 119"/>
          <p:cNvSpPr>
            <a:spLocks noChangeArrowheads="1"/>
          </p:cNvSpPr>
          <p:nvPr/>
        </p:nvSpPr>
        <p:spPr bwMode="auto">
          <a:xfrm>
            <a:off x="3593200" y="5479887"/>
            <a:ext cx="209591" cy="91283"/>
          </a:xfrm>
          <a:prstGeom prst="rect">
            <a:avLst/>
          </a:prstGeom>
          <a:solidFill>
            <a:srgbClr val="FF0000"/>
          </a:solidFill>
          <a:ln w="9525">
            <a:solidFill>
              <a:srgbClr val="FF3300"/>
            </a:solidFill>
            <a:miter lim="800000"/>
            <a:headEnd/>
            <a:tailEnd/>
          </a:ln>
        </p:spPr>
        <p:txBody>
          <a:bodyPr/>
          <a:lstStyle/>
          <a:p>
            <a:endParaRPr lang="en-US"/>
          </a:p>
        </p:txBody>
      </p:sp>
      <p:sp>
        <p:nvSpPr>
          <p:cNvPr id="225400" name="Line 120"/>
          <p:cNvSpPr>
            <a:spLocks noChangeShapeType="1"/>
          </p:cNvSpPr>
          <p:nvPr/>
        </p:nvSpPr>
        <p:spPr bwMode="auto">
          <a:xfrm flipV="1">
            <a:off x="3697416" y="5423143"/>
            <a:ext cx="1158" cy="56744"/>
          </a:xfrm>
          <a:prstGeom prst="line">
            <a:avLst/>
          </a:prstGeom>
          <a:noFill/>
          <a:ln w="9525">
            <a:solidFill>
              <a:schemeClr val="bg1"/>
            </a:solidFill>
            <a:round/>
            <a:headEnd/>
            <a:tailEnd/>
          </a:ln>
        </p:spPr>
        <p:txBody>
          <a:bodyPr/>
          <a:lstStyle/>
          <a:p>
            <a:endParaRPr lang="en-US"/>
          </a:p>
        </p:txBody>
      </p:sp>
      <p:sp>
        <p:nvSpPr>
          <p:cNvPr id="225401" name="Line 121"/>
          <p:cNvSpPr>
            <a:spLocks noChangeShapeType="1"/>
          </p:cNvSpPr>
          <p:nvPr/>
        </p:nvSpPr>
        <p:spPr bwMode="auto">
          <a:xfrm>
            <a:off x="3645308" y="5423143"/>
            <a:ext cx="106532" cy="1234"/>
          </a:xfrm>
          <a:prstGeom prst="line">
            <a:avLst/>
          </a:prstGeom>
          <a:noFill/>
          <a:ln w="9525">
            <a:solidFill>
              <a:schemeClr val="bg1"/>
            </a:solidFill>
            <a:round/>
            <a:headEnd/>
            <a:tailEnd/>
          </a:ln>
        </p:spPr>
        <p:txBody>
          <a:bodyPr/>
          <a:lstStyle/>
          <a:p>
            <a:endParaRPr lang="en-US"/>
          </a:p>
        </p:txBody>
      </p:sp>
      <p:sp>
        <p:nvSpPr>
          <p:cNvPr id="225402" name="Rectangle 122"/>
          <p:cNvSpPr>
            <a:spLocks noChangeArrowheads="1"/>
          </p:cNvSpPr>
          <p:nvPr/>
        </p:nvSpPr>
        <p:spPr bwMode="auto">
          <a:xfrm>
            <a:off x="3942903" y="5510726"/>
            <a:ext cx="209591" cy="60444"/>
          </a:xfrm>
          <a:prstGeom prst="rect">
            <a:avLst/>
          </a:prstGeom>
          <a:solidFill>
            <a:srgbClr val="FF0000"/>
          </a:solidFill>
          <a:ln w="9525">
            <a:solidFill>
              <a:srgbClr val="FF3300"/>
            </a:solidFill>
            <a:miter lim="800000"/>
            <a:headEnd/>
            <a:tailEnd/>
          </a:ln>
        </p:spPr>
        <p:txBody>
          <a:bodyPr/>
          <a:lstStyle/>
          <a:p>
            <a:endParaRPr lang="en-US"/>
          </a:p>
        </p:txBody>
      </p:sp>
      <p:sp>
        <p:nvSpPr>
          <p:cNvPr id="225403" name="Line 123"/>
          <p:cNvSpPr>
            <a:spLocks noChangeShapeType="1"/>
          </p:cNvSpPr>
          <p:nvPr/>
        </p:nvSpPr>
        <p:spPr bwMode="auto">
          <a:xfrm flipV="1">
            <a:off x="4047120" y="5494689"/>
            <a:ext cx="1158" cy="16036"/>
          </a:xfrm>
          <a:prstGeom prst="line">
            <a:avLst/>
          </a:prstGeom>
          <a:noFill/>
          <a:ln w="9525">
            <a:solidFill>
              <a:schemeClr val="bg1"/>
            </a:solidFill>
            <a:round/>
            <a:headEnd/>
            <a:tailEnd/>
          </a:ln>
        </p:spPr>
        <p:txBody>
          <a:bodyPr/>
          <a:lstStyle/>
          <a:p>
            <a:endParaRPr lang="en-US"/>
          </a:p>
        </p:txBody>
      </p:sp>
      <p:sp>
        <p:nvSpPr>
          <p:cNvPr id="225404" name="Line 124"/>
          <p:cNvSpPr>
            <a:spLocks noChangeShapeType="1"/>
          </p:cNvSpPr>
          <p:nvPr/>
        </p:nvSpPr>
        <p:spPr bwMode="auto">
          <a:xfrm>
            <a:off x="3995012" y="5494689"/>
            <a:ext cx="106532" cy="1234"/>
          </a:xfrm>
          <a:prstGeom prst="line">
            <a:avLst/>
          </a:prstGeom>
          <a:noFill/>
          <a:ln w="9525">
            <a:solidFill>
              <a:schemeClr val="bg1"/>
            </a:solidFill>
            <a:round/>
            <a:headEnd/>
            <a:tailEnd/>
          </a:ln>
        </p:spPr>
        <p:txBody>
          <a:bodyPr/>
          <a:lstStyle/>
          <a:p>
            <a:endParaRPr lang="en-US"/>
          </a:p>
        </p:txBody>
      </p:sp>
      <p:sp>
        <p:nvSpPr>
          <p:cNvPr id="225405" name="Rectangle 125"/>
          <p:cNvSpPr>
            <a:spLocks noChangeArrowheads="1"/>
          </p:cNvSpPr>
          <p:nvPr/>
        </p:nvSpPr>
        <p:spPr bwMode="auto">
          <a:xfrm>
            <a:off x="4292607" y="5507025"/>
            <a:ext cx="210749" cy="64145"/>
          </a:xfrm>
          <a:prstGeom prst="rect">
            <a:avLst/>
          </a:prstGeom>
          <a:solidFill>
            <a:srgbClr val="FF0000"/>
          </a:solidFill>
          <a:ln w="9525">
            <a:solidFill>
              <a:srgbClr val="FF3300"/>
            </a:solidFill>
            <a:miter lim="800000"/>
            <a:headEnd/>
            <a:tailEnd/>
          </a:ln>
        </p:spPr>
        <p:txBody>
          <a:bodyPr/>
          <a:lstStyle/>
          <a:p>
            <a:endParaRPr lang="en-US"/>
          </a:p>
        </p:txBody>
      </p:sp>
      <p:sp>
        <p:nvSpPr>
          <p:cNvPr id="225406" name="Line 126"/>
          <p:cNvSpPr>
            <a:spLocks noChangeShapeType="1"/>
          </p:cNvSpPr>
          <p:nvPr/>
        </p:nvSpPr>
        <p:spPr bwMode="auto">
          <a:xfrm flipV="1">
            <a:off x="4397981" y="5488522"/>
            <a:ext cx="1158" cy="18503"/>
          </a:xfrm>
          <a:prstGeom prst="line">
            <a:avLst/>
          </a:prstGeom>
          <a:noFill/>
          <a:ln w="9525">
            <a:solidFill>
              <a:schemeClr val="bg1"/>
            </a:solidFill>
            <a:round/>
            <a:headEnd/>
            <a:tailEnd/>
          </a:ln>
        </p:spPr>
        <p:txBody>
          <a:bodyPr/>
          <a:lstStyle/>
          <a:p>
            <a:endParaRPr lang="en-US"/>
          </a:p>
        </p:txBody>
      </p:sp>
      <p:sp>
        <p:nvSpPr>
          <p:cNvPr id="225407" name="Line 127"/>
          <p:cNvSpPr>
            <a:spLocks noChangeShapeType="1"/>
          </p:cNvSpPr>
          <p:nvPr/>
        </p:nvSpPr>
        <p:spPr bwMode="auto">
          <a:xfrm>
            <a:off x="4345873" y="5488522"/>
            <a:ext cx="105374" cy="1234"/>
          </a:xfrm>
          <a:prstGeom prst="line">
            <a:avLst/>
          </a:prstGeom>
          <a:noFill/>
          <a:ln w="9525">
            <a:solidFill>
              <a:schemeClr val="bg1"/>
            </a:solidFill>
            <a:round/>
            <a:headEnd/>
            <a:tailEnd/>
          </a:ln>
        </p:spPr>
        <p:txBody>
          <a:bodyPr/>
          <a:lstStyle/>
          <a:p>
            <a:endParaRPr lang="en-US"/>
          </a:p>
        </p:txBody>
      </p:sp>
      <p:sp>
        <p:nvSpPr>
          <p:cNvPr id="225408" name="Rectangle 128"/>
          <p:cNvSpPr>
            <a:spLocks noChangeArrowheads="1"/>
          </p:cNvSpPr>
          <p:nvPr/>
        </p:nvSpPr>
        <p:spPr bwMode="auto">
          <a:xfrm>
            <a:off x="4642311" y="5436712"/>
            <a:ext cx="210749" cy="134458"/>
          </a:xfrm>
          <a:prstGeom prst="rect">
            <a:avLst/>
          </a:prstGeom>
          <a:solidFill>
            <a:srgbClr val="FF0000"/>
          </a:solidFill>
          <a:ln w="9525">
            <a:solidFill>
              <a:srgbClr val="FF3300"/>
            </a:solidFill>
            <a:miter lim="800000"/>
            <a:headEnd/>
            <a:tailEnd/>
          </a:ln>
        </p:spPr>
        <p:txBody>
          <a:bodyPr/>
          <a:lstStyle/>
          <a:p>
            <a:endParaRPr lang="en-US"/>
          </a:p>
        </p:txBody>
      </p:sp>
      <p:sp>
        <p:nvSpPr>
          <p:cNvPr id="225409" name="Line 129"/>
          <p:cNvSpPr>
            <a:spLocks noChangeShapeType="1"/>
          </p:cNvSpPr>
          <p:nvPr/>
        </p:nvSpPr>
        <p:spPr bwMode="auto">
          <a:xfrm flipV="1">
            <a:off x="4747685" y="5400939"/>
            <a:ext cx="1158" cy="35773"/>
          </a:xfrm>
          <a:prstGeom prst="line">
            <a:avLst/>
          </a:prstGeom>
          <a:noFill/>
          <a:ln w="9525">
            <a:solidFill>
              <a:schemeClr val="bg1"/>
            </a:solidFill>
            <a:round/>
            <a:headEnd/>
            <a:tailEnd/>
          </a:ln>
        </p:spPr>
        <p:txBody>
          <a:bodyPr/>
          <a:lstStyle/>
          <a:p>
            <a:endParaRPr lang="en-US"/>
          </a:p>
        </p:txBody>
      </p:sp>
      <p:sp>
        <p:nvSpPr>
          <p:cNvPr id="225410" name="Line 130"/>
          <p:cNvSpPr>
            <a:spLocks noChangeShapeType="1"/>
          </p:cNvSpPr>
          <p:nvPr/>
        </p:nvSpPr>
        <p:spPr bwMode="auto">
          <a:xfrm>
            <a:off x="4695577" y="5400939"/>
            <a:ext cx="105374" cy="1234"/>
          </a:xfrm>
          <a:prstGeom prst="line">
            <a:avLst/>
          </a:prstGeom>
          <a:noFill/>
          <a:ln w="9525">
            <a:solidFill>
              <a:schemeClr val="bg1"/>
            </a:solidFill>
            <a:round/>
            <a:headEnd/>
            <a:tailEnd/>
          </a:ln>
        </p:spPr>
        <p:txBody>
          <a:bodyPr/>
          <a:lstStyle/>
          <a:p>
            <a:endParaRPr lang="en-US"/>
          </a:p>
        </p:txBody>
      </p:sp>
      <p:sp>
        <p:nvSpPr>
          <p:cNvPr id="225411" name="Rectangle 131"/>
          <p:cNvSpPr>
            <a:spLocks noChangeArrowheads="1"/>
          </p:cNvSpPr>
          <p:nvPr/>
        </p:nvSpPr>
        <p:spPr bwMode="auto">
          <a:xfrm>
            <a:off x="4992015" y="4188351"/>
            <a:ext cx="210749" cy="1382819"/>
          </a:xfrm>
          <a:prstGeom prst="rect">
            <a:avLst/>
          </a:prstGeom>
          <a:solidFill>
            <a:srgbClr val="FF0000"/>
          </a:solidFill>
          <a:ln w="9525">
            <a:solidFill>
              <a:srgbClr val="FF3300"/>
            </a:solidFill>
            <a:miter lim="800000"/>
            <a:headEnd/>
            <a:tailEnd/>
          </a:ln>
        </p:spPr>
        <p:txBody>
          <a:bodyPr/>
          <a:lstStyle/>
          <a:p>
            <a:endParaRPr lang="en-US"/>
          </a:p>
        </p:txBody>
      </p:sp>
      <p:sp>
        <p:nvSpPr>
          <p:cNvPr id="225412" name="Line 132"/>
          <p:cNvSpPr>
            <a:spLocks noChangeShapeType="1"/>
          </p:cNvSpPr>
          <p:nvPr/>
        </p:nvSpPr>
        <p:spPr bwMode="auto">
          <a:xfrm flipV="1">
            <a:off x="5097389" y="3995916"/>
            <a:ext cx="1158" cy="192435"/>
          </a:xfrm>
          <a:prstGeom prst="line">
            <a:avLst/>
          </a:prstGeom>
          <a:noFill/>
          <a:ln w="9525">
            <a:solidFill>
              <a:schemeClr val="bg1"/>
            </a:solidFill>
            <a:round/>
            <a:headEnd/>
            <a:tailEnd/>
          </a:ln>
        </p:spPr>
        <p:txBody>
          <a:bodyPr/>
          <a:lstStyle/>
          <a:p>
            <a:endParaRPr lang="en-US"/>
          </a:p>
        </p:txBody>
      </p:sp>
      <p:sp>
        <p:nvSpPr>
          <p:cNvPr id="225413" name="Line 133"/>
          <p:cNvSpPr>
            <a:spLocks noChangeShapeType="1"/>
          </p:cNvSpPr>
          <p:nvPr/>
        </p:nvSpPr>
        <p:spPr bwMode="auto">
          <a:xfrm>
            <a:off x="5045281" y="3995916"/>
            <a:ext cx="105374" cy="1234"/>
          </a:xfrm>
          <a:prstGeom prst="line">
            <a:avLst/>
          </a:prstGeom>
          <a:noFill/>
          <a:ln w="9525">
            <a:solidFill>
              <a:schemeClr val="bg1"/>
            </a:solidFill>
            <a:round/>
            <a:headEnd/>
            <a:tailEnd/>
          </a:ln>
        </p:spPr>
        <p:txBody>
          <a:bodyPr/>
          <a:lstStyle/>
          <a:p>
            <a:endParaRPr lang="en-US"/>
          </a:p>
        </p:txBody>
      </p:sp>
      <p:sp>
        <p:nvSpPr>
          <p:cNvPr id="225414" name="Rectangle 134"/>
          <p:cNvSpPr>
            <a:spLocks noChangeArrowheads="1"/>
          </p:cNvSpPr>
          <p:nvPr/>
        </p:nvSpPr>
        <p:spPr bwMode="auto">
          <a:xfrm>
            <a:off x="5342876" y="5474953"/>
            <a:ext cx="210749" cy="96218"/>
          </a:xfrm>
          <a:prstGeom prst="rect">
            <a:avLst/>
          </a:prstGeom>
          <a:solidFill>
            <a:srgbClr val="FF0000"/>
          </a:solidFill>
          <a:ln w="9525">
            <a:solidFill>
              <a:srgbClr val="FF3300"/>
            </a:solidFill>
            <a:miter lim="800000"/>
            <a:headEnd/>
            <a:tailEnd/>
          </a:ln>
        </p:spPr>
        <p:txBody>
          <a:bodyPr/>
          <a:lstStyle/>
          <a:p>
            <a:endParaRPr lang="en-US"/>
          </a:p>
        </p:txBody>
      </p:sp>
      <p:sp>
        <p:nvSpPr>
          <p:cNvPr id="225415" name="Line 135"/>
          <p:cNvSpPr>
            <a:spLocks noChangeShapeType="1"/>
          </p:cNvSpPr>
          <p:nvPr/>
        </p:nvSpPr>
        <p:spPr bwMode="auto">
          <a:xfrm flipV="1">
            <a:off x="5448251" y="5453982"/>
            <a:ext cx="1158" cy="20970"/>
          </a:xfrm>
          <a:prstGeom prst="line">
            <a:avLst/>
          </a:prstGeom>
          <a:noFill/>
          <a:ln w="9525">
            <a:solidFill>
              <a:schemeClr val="bg1"/>
            </a:solidFill>
            <a:round/>
            <a:headEnd/>
            <a:tailEnd/>
          </a:ln>
        </p:spPr>
        <p:txBody>
          <a:bodyPr/>
          <a:lstStyle/>
          <a:p>
            <a:endParaRPr lang="en-US"/>
          </a:p>
        </p:txBody>
      </p:sp>
      <p:sp>
        <p:nvSpPr>
          <p:cNvPr id="225416" name="Line 136"/>
          <p:cNvSpPr>
            <a:spLocks noChangeShapeType="1"/>
          </p:cNvSpPr>
          <p:nvPr/>
        </p:nvSpPr>
        <p:spPr bwMode="auto">
          <a:xfrm>
            <a:off x="5394984" y="5453982"/>
            <a:ext cx="106532" cy="1234"/>
          </a:xfrm>
          <a:prstGeom prst="line">
            <a:avLst/>
          </a:prstGeom>
          <a:noFill/>
          <a:ln w="9525">
            <a:solidFill>
              <a:schemeClr val="bg1"/>
            </a:solidFill>
            <a:round/>
            <a:headEnd/>
            <a:tailEnd/>
          </a:ln>
        </p:spPr>
        <p:txBody>
          <a:bodyPr/>
          <a:lstStyle/>
          <a:p>
            <a:endParaRPr lang="en-US"/>
          </a:p>
        </p:txBody>
      </p:sp>
      <p:sp>
        <p:nvSpPr>
          <p:cNvPr id="225417" name="Rectangle 137"/>
          <p:cNvSpPr>
            <a:spLocks noChangeArrowheads="1"/>
          </p:cNvSpPr>
          <p:nvPr/>
        </p:nvSpPr>
        <p:spPr bwMode="auto">
          <a:xfrm>
            <a:off x="5692580" y="5562535"/>
            <a:ext cx="209591" cy="8635"/>
          </a:xfrm>
          <a:prstGeom prst="rect">
            <a:avLst/>
          </a:prstGeom>
          <a:solidFill>
            <a:srgbClr val="FF3300"/>
          </a:solidFill>
          <a:ln w="9525">
            <a:solidFill>
              <a:srgbClr val="FF3300"/>
            </a:solidFill>
            <a:miter lim="800000"/>
            <a:headEnd/>
            <a:tailEnd/>
          </a:ln>
        </p:spPr>
        <p:txBody>
          <a:bodyPr/>
          <a:lstStyle/>
          <a:p>
            <a:endParaRPr lang="en-US"/>
          </a:p>
        </p:txBody>
      </p:sp>
      <p:sp>
        <p:nvSpPr>
          <p:cNvPr id="225418" name="Line 138"/>
          <p:cNvSpPr>
            <a:spLocks noChangeShapeType="1"/>
          </p:cNvSpPr>
          <p:nvPr/>
        </p:nvSpPr>
        <p:spPr bwMode="auto">
          <a:xfrm flipV="1">
            <a:off x="5797954" y="5558834"/>
            <a:ext cx="1158" cy="3701"/>
          </a:xfrm>
          <a:prstGeom prst="line">
            <a:avLst/>
          </a:prstGeom>
          <a:noFill/>
          <a:ln w="9525">
            <a:solidFill>
              <a:schemeClr val="bg1"/>
            </a:solidFill>
            <a:round/>
            <a:headEnd/>
            <a:tailEnd/>
          </a:ln>
        </p:spPr>
        <p:txBody>
          <a:bodyPr/>
          <a:lstStyle/>
          <a:p>
            <a:endParaRPr lang="en-US"/>
          </a:p>
        </p:txBody>
      </p:sp>
      <p:sp>
        <p:nvSpPr>
          <p:cNvPr id="225419" name="Line 139"/>
          <p:cNvSpPr>
            <a:spLocks noChangeShapeType="1"/>
          </p:cNvSpPr>
          <p:nvPr/>
        </p:nvSpPr>
        <p:spPr bwMode="auto">
          <a:xfrm>
            <a:off x="5744688" y="5558834"/>
            <a:ext cx="106532" cy="1234"/>
          </a:xfrm>
          <a:prstGeom prst="line">
            <a:avLst/>
          </a:prstGeom>
          <a:noFill/>
          <a:ln w="9525">
            <a:solidFill>
              <a:schemeClr val="bg1"/>
            </a:solidFill>
            <a:round/>
            <a:headEnd/>
            <a:tailEnd/>
          </a:ln>
        </p:spPr>
        <p:txBody>
          <a:bodyPr/>
          <a:lstStyle/>
          <a:p>
            <a:endParaRPr lang="en-US"/>
          </a:p>
        </p:txBody>
      </p:sp>
      <p:sp>
        <p:nvSpPr>
          <p:cNvPr id="225420" name="Rectangle 140"/>
          <p:cNvSpPr>
            <a:spLocks noChangeArrowheads="1"/>
          </p:cNvSpPr>
          <p:nvPr/>
        </p:nvSpPr>
        <p:spPr bwMode="auto">
          <a:xfrm>
            <a:off x="6042284" y="5246744"/>
            <a:ext cx="209591" cy="324426"/>
          </a:xfrm>
          <a:prstGeom prst="rect">
            <a:avLst/>
          </a:prstGeom>
          <a:solidFill>
            <a:srgbClr val="FF0000"/>
          </a:solidFill>
          <a:ln w="9525">
            <a:solidFill>
              <a:srgbClr val="FF3300"/>
            </a:solidFill>
            <a:miter lim="800000"/>
            <a:headEnd/>
            <a:tailEnd/>
          </a:ln>
        </p:spPr>
        <p:txBody>
          <a:bodyPr/>
          <a:lstStyle/>
          <a:p>
            <a:endParaRPr lang="en-US"/>
          </a:p>
        </p:txBody>
      </p:sp>
      <p:sp>
        <p:nvSpPr>
          <p:cNvPr id="225421" name="Line 141"/>
          <p:cNvSpPr>
            <a:spLocks noChangeShapeType="1"/>
          </p:cNvSpPr>
          <p:nvPr/>
        </p:nvSpPr>
        <p:spPr bwMode="auto">
          <a:xfrm flipV="1">
            <a:off x="6147658" y="5134490"/>
            <a:ext cx="1158" cy="112254"/>
          </a:xfrm>
          <a:prstGeom prst="line">
            <a:avLst/>
          </a:prstGeom>
          <a:noFill/>
          <a:ln w="9525">
            <a:solidFill>
              <a:schemeClr val="bg1"/>
            </a:solidFill>
            <a:round/>
            <a:headEnd/>
            <a:tailEnd/>
          </a:ln>
        </p:spPr>
        <p:txBody>
          <a:bodyPr/>
          <a:lstStyle/>
          <a:p>
            <a:endParaRPr lang="en-US"/>
          </a:p>
        </p:txBody>
      </p:sp>
      <p:sp>
        <p:nvSpPr>
          <p:cNvPr id="225422" name="Line 142"/>
          <p:cNvSpPr>
            <a:spLocks noChangeShapeType="1"/>
          </p:cNvSpPr>
          <p:nvPr/>
        </p:nvSpPr>
        <p:spPr bwMode="auto">
          <a:xfrm>
            <a:off x="6094392" y="5134490"/>
            <a:ext cx="106532" cy="1234"/>
          </a:xfrm>
          <a:prstGeom prst="line">
            <a:avLst/>
          </a:prstGeom>
          <a:noFill/>
          <a:ln w="9525">
            <a:solidFill>
              <a:schemeClr val="bg1"/>
            </a:solidFill>
            <a:round/>
            <a:headEnd/>
            <a:tailEnd/>
          </a:ln>
        </p:spPr>
        <p:txBody>
          <a:bodyPr/>
          <a:lstStyle/>
          <a:p>
            <a:endParaRPr lang="en-US"/>
          </a:p>
        </p:txBody>
      </p:sp>
      <p:sp>
        <p:nvSpPr>
          <p:cNvPr id="225423" name="Rectangle 143"/>
          <p:cNvSpPr>
            <a:spLocks noChangeArrowheads="1"/>
          </p:cNvSpPr>
          <p:nvPr/>
        </p:nvSpPr>
        <p:spPr bwMode="auto">
          <a:xfrm>
            <a:off x="6393145" y="4935887"/>
            <a:ext cx="209591" cy="635283"/>
          </a:xfrm>
          <a:prstGeom prst="rect">
            <a:avLst/>
          </a:prstGeom>
          <a:solidFill>
            <a:srgbClr val="FF0000"/>
          </a:solidFill>
          <a:ln w="9525">
            <a:solidFill>
              <a:srgbClr val="FF3300"/>
            </a:solidFill>
            <a:miter lim="800000"/>
            <a:headEnd/>
            <a:tailEnd/>
          </a:ln>
        </p:spPr>
        <p:txBody>
          <a:bodyPr/>
          <a:lstStyle/>
          <a:p>
            <a:endParaRPr lang="en-US"/>
          </a:p>
        </p:txBody>
      </p:sp>
      <p:sp>
        <p:nvSpPr>
          <p:cNvPr id="225424" name="Line 144"/>
          <p:cNvSpPr>
            <a:spLocks noChangeShapeType="1"/>
          </p:cNvSpPr>
          <p:nvPr/>
        </p:nvSpPr>
        <p:spPr bwMode="auto">
          <a:xfrm flipV="1">
            <a:off x="6498520" y="4796495"/>
            <a:ext cx="1158" cy="139392"/>
          </a:xfrm>
          <a:prstGeom prst="line">
            <a:avLst/>
          </a:prstGeom>
          <a:noFill/>
          <a:ln w="9525">
            <a:solidFill>
              <a:schemeClr val="bg1"/>
            </a:solidFill>
            <a:round/>
            <a:headEnd/>
            <a:tailEnd/>
          </a:ln>
        </p:spPr>
        <p:txBody>
          <a:bodyPr/>
          <a:lstStyle/>
          <a:p>
            <a:endParaRPr lang="en-US"/>
          </a:p>
        </p:txBody>
      </p:sp>
      <p:sp>
        <p:nvSpPr>
          <p:cNvPr id="225425" name="Line 145"/>
          <p:cNvSpPr>
            <a:spLocks noChangeShapeType="1"/>
          </p:cNvSpPr>
          <p:nvPr/>
        </p:nvSpPr>
        <p:spPr bwMode="auto">
          <a:xfrm>
            <a:off x="6445254" y="4796495"/>
            <a:ext cx="106532" cy="1234"/>
          </a:xfrm>
          <a:prstGeom prst="line">
            <a:avLst/>
          </a:prstGeom>
          <a:noFill/>
          <a:ln w="9525">
            <a:solidFill>
              <a:schemeClr val="bg1"/>
            </a:solidFill>
            <a:round/>
            <a:headEnd/>
            <a:tailEnd/>
          </a:ln>
        </p:spPr>
        <p:txBody>
          <a:bodyPr/>
          <a:lstStyle/>
          <a:p>
            <a:endParaRPr lang="en-US"/>
          </a:p>
        </p:txBody>
      </p:sp>
      <p:sp>
        <p:nvSpPr>
          <p:cNvPr id="225426" name="Rectangle 146"/>
          <p:cNvSpPr>
            <a:spLocks noChangeArrowheads="1"/>
          </p:cNvSpPr>
          <p:nvPr/>
        </p:nvSpPr>
        <p:spPr bwMode="auto">
          <a:xfrm>
            <a:off x="6742849" y="5402173"/>
            <a:ext cx="209591" cy="168998"/>
          </a:xfrm>
          <a:prstGeom prst="rect">
            <a:avLst/>
          </a:prstGeom>
          <a:solidFill>
            <a:srgbClr val="FF0000"/>
          </a:solidFill>
          <a:ln w="9525">
            <a:solidFill>
              <a:srgbClr val="FF3300"/>
            </a:solidFill>
            <a:miter lim="800000"/>
            <a:headEnd/>
            <a:tailEnd/>
          </a:ln>
        </p:spPr>
        <p:txBody>
          <a:bodyPr/>
          <a:lstStyle/>
          <a:p>
            <a:endParaRPr lang="en-US"/>
          </a:p>
        </p:txBody>
      </p:sp>
      <p:sp>
        <p:nvSpPr>
          <p:cNvPr id="225427" name="Line 147"/>
          <p:cNvSpPr>
            <a:spLocks noChangeShapeType="1"/>
          </p:cNvSpPr>
          <p:nvPr/>
        </p:nvSpPr>
        <p:spPr bwMode="auto">
          <a:xfrm flipV="1">
            <a:off x="6847065" y="5331860"/>
            <a:ext cx="1158" cy="70313"/>
          </a:xfrm>
          <a:prstGeom prst="line">
            <a:avLst/>
          </a:prstGeom>
          <a:noFill/>
          <a:ln w="9525">
            <a:solidFill>
              <a:schemeClr val="bg1"/>
            </a:solidFill>
            <a:round/>
            <a:headEnd/>
            <a:tailEnd/>
          </a:ln>
        </p:spPr>
        <p:txBody>
          <a:bodyPr/>
          <a:lstStyle/>
          <a:p>
            <a:endParaRPr lang="en-US"/>
          </a:p>
        </p:txBody>
      </p:sp>
      <p:sp>
        <p:nvSpPr>
          <p:cNvPr id="225428" name="Line 148"/>
          <p:cNvSpPr>
            <a:spLocks noChangeShapeType="1"/>
          </p:cNvSpPr>
          <p:nvPr/>
        </p:nvSpPr>
        <p:spPr bwMode="auto">
          <a:xfrm>
            <a:off x="6794957" y="5331860"/>
            <a:ext cx="106532" cy="1234"/>
          </a:xfrm>
          <a:prstGeom prst="line">
            <a:avLst/>
          </a:prstGeom>
          <a:noFill/>
          <a:ln w="9525">
            <a:solidFill>
              <a:schemeClr val="bg1"/>
            </a:solidFill>
            <a:round/>
            <a:headEnd/>
            <a:tailEnd/>
          </a:ln>
        </p:spPr>
        <p:txBody>
          <a:bodyPr/>
          <a:lstStyle/>
          <a:p>
            <a:endParaRPr lang="en-US"/>
          </a:p>
        </p:txBody>
      </p:sp>
      <p:sp>
        <p:nvSpPr>
          <p:cNvPr id="225429" name="Line 149"/>
          <p:cNvSpPr>
            <a:spLocks noChangeShapeType="1"/>
          </p:cNvSpPr>
          <p:nvPr/>
        </p:nvSpPr>
        <p:spPr bwMode="auto">
          <a:xfrm>
            <a:off x="7196769" y="5571170"/>
            <a:ext cx="1158" cy="1234"/>
          </a:xfrm>
          <a:prstGeom prst="line">
            <a:avLst/>
          </a:prstGeom>
          <a:noFill/>
          <a:ln w="9525">
            <a:solidFill>
              <a:schemeClr val="bg1"/>
            </a:solidFill>
            <a:round/>
            <a:headEnd/>
            <a:tailEnd/>
          </a:ln>
        </p:spPr>
        <p:txBody>
          <a:bodyPr/>
          <a:lstStyle/>
          <a:p>
            <a:endParaRPr lang="en-US"/>
          </a:p>
        </p:txBody>
      </p:sp>
      <p:sp>
        <p:nvSpPr>
          <p:cNvPr id="225430" name="Line 150"/>
          <p:cNvSpPr>
            <a:spLocks noChangeShapeType="1"/>
          </p:cNvSpPr>
          <p:nvPr/>
        </p:nvSpPr>
        <p:spPr bwMode="auto">
          <a:xfrm>
            <a:off x="7144661" y="5571170"/>
            <a:ext cx="106532" cy="1234"/>
          </a:xfrm>
          <a:prstGeom prst="line">
            <a:avLst/>
          </a:prstGeom>
          <a:noFill/>
          <a:ln w="9525">
            <a:solidFill>
              <a:schemeClr val="bg1"/>
            </a:solidFill>
            <a:round/>
            <a:headEnd/>
            <a:tailEnd/>
          </a:ln>
        </p:spPr>
        <p:txBody>
          <a:bodyPr/>
          <a:lstStyle/>
          <a:p>
            <a:endParaRPr lang="en-US"/>
          </a:p>
        </p:txBody>
      </p:sp>
      <p:sp>
        <p:nvSpPr>
          <p:cNvPr id="225431" name="Rectangle 151"/>
          <p:cNvSpPr>
            <a:spLocks noChangeArrowheads="1"/>
          </p:cNvSpPr>
          <p:nvPr/>
        </p:nvSpPr>
        <p:spPr bwMode="auto">
          <a:xfrm>
            <a:off x="7443415" y="5487288"/>
            <a:ext cx="209591" cy="83882"/>
          </a:xfrm>
          <a:prstGeom prst="rect">
            <a:avLst/>
          </a:prstGeom>
          <a:solidFill>
            <a:srgbClr val="FF0000"/>
          </a:solidFill>
          <a:ln w="9525">
            <a:solidFill>
              <a:srgbClr val="FF3300"/>
            </a:solidFill>
            <a:miter lim="800000"/>
            <a:headEnd/>
            <a:tailEnd/>
          </a:ln>
        </p:spPr>
        <p:txBody>
          <a:bodyPr/>
          <a:lstStyle/>
          <a:p>
            <a:endParaRPr lang="en-US"/>
          </a:p>
        </p:txBody>
      </p:sp>
      <p:sp>
        <p:nvSpPr>
          <p:cNvPr id="225432" name="Line 152"/>
          <p:cNvSpPr>
            <a:spLocks noChangeShapeType="1"/>
          </p:cNvSpPr>
          <p:nvPr/>
        </p:nvSpPr>
        <p:spPr bwMode="auto">
          <a:xfrm flipV="1">
            <a:off x="7547631" y="5463850"/>
            <a:ext cx="1158" cy="23438"/>
          </a:xfrm>
          <a:prstGeom prst="line">
            <a:avLst/>
          </a:prstGeom>
          <a:noFill/>
          <a:ln w="9525">
            <a:solidFill>
              <a:schemeClr val="bg1"/>
            </a:solidFill>
            <a:round/>
            <a:headEnd/>
            <a:tailEnd/>
          </a:ln>
        </p:spPr>
        <p:txBody>
          <a:bodyPr/>
          <a:lstStyle/>
          <a:p>
            <a:endParaRPr lang="en-US"/>
          </a:p>
        </p:txBody>
      </p:sp>
      <p:sp>
        <p:nvSpPr>
          <p:cNvPr id="225433" name="Line 153"/>
          <p:cNvSpPr>
            <a:spLocks noChangeShapeType="1"/>
          </p:cNvSpPr>
          <p:nvPr/>
        </p:nvSpPr>
        <p:spPr bwMode="auto">
          <a:xfrm>
            <a:off x="7495523" y="5463850"/>
            <a:ext cx="105374" cy="1234"/>
          </a:xfrm>
          <a:prstGeom prst="line">
            <a:avLst/>
          </a:prstGeom>
          <a:noFill/>
          <a:ln w="9525">
            <a:solidFill>
              <a:schemeClr val="bg1"/>
            </a:solidFill>
            <a:round/>
            <a:headEnd/>
            <a:tailEnd/>
          </a:ln>
        </p:spPr>
        <p:txBody>
          <a:bodyPr/>
          <a:lstStyle/>
          <a:p>
            <a:endParaRPr lang="en-US"/>
          </a:p>
        </p:txBody>
      </p:sp>
      <p:sp>
        <p:nvSpPr>
          <p:cNvPr id="225434" name="Rectangle 154"/>
          <p:cNvSpPr>
            <a:spLocks noChangeArrowheads="1"/>
          </p:cNvSpPr>
          <p:nvPr/>
        </p:nvSpPr>
        <p:spPr bwMode="auto">
          <a:xfrm>
            <a:off x="7793118" y="5531696"/>
            <a:ext cx="209591" cy="39474"/>
          </a:xfrm>
          <a:prstGeom prst="rect">
            <a:avLst/>
          </a:prstGeom>
          <a:solidFill>
            <a:srgbClr val="FF0000"/>
          </a:solidFill>
          <a:ln w="9525">
            <a:solidFill>
              <a:srgbClr val="FF3300"/>
            </a:solidFill>
            <a:miter lim="800000"/>
            <a:headEnd/>
            <a:tailEnd/>
          </a:ln>
        </p:spPr>
        <p:txBody>
          <a:bodyPr/>
          <a:lstStyle/>
          <a:p>
            <a:endParaRPr lang="en-US"/>
          </a:p>
        </p:txBody>
      </p:sp>
      <p:sp>
        <p:nvSpPr>
          <p:cNvPr id="225435" name="Line 155"/>
          <p:cNvSpPr>
            <a:spLocks noChangeShapeType="1"/>
          </p:cNvSpPr>
          <p:nvPr/>
        </p:nvSpPr>
        <p:spPr bwMode="auto">
          <a:xfrm flipV="1">
            <a:off x="7897335" y="5509492"/>
            <a:ext cx="1158" cy="22204"/>
          </a:xfrm>
          <a:prstGeom prst="line">
            <a:avLst/>
          </a:prstGeom>
          <a:noFill/>
          <a:ln w="9525">
            <a:solidFill>
              <a:schemeClr val="bg1"/>
            </a:solidFill>
            <a:round/>
            <a:headEnd/>
            <a:tailEnd/>
          </a:ln>
        </p:spPr>
        <p:txBody>
          <a:bodyPr/>
          <a:lstStyle/>
          <a:p>
            <a:endParaRPr lang="en-US"/>
          </a:p>
        </p:txBody>
      </p:sp>
      <p:sp>
        <p:nvSpPr>
          <p:cNvPr id="225436" name="Line 156"/>
          <p:cNvSpPr>
            <a:spLocks noChangeShapeType="1"/>
          </p:cNvSpPr>
          <p:nvPr/>
        </p:nvSpPr>
        <p:spPr bwMode="auto">
          <a:xfrm>
            <a:off x="7845226" y="5509492"/>
            <a:ext cx="105374" cy="1234"/>
          </a:xfrm>
          <a:prstGeom prst="line">
            <a:avLst/>
          </a:prstGeom>
          <a:noFill/>
          <a:ln w="9525">
            <a:solidFill>
              <a:schemeClr val="bg1"/>
            </a:solidFill>
            <a:round/>
            <a:headEnd/>
            <a:tailEnd/>
          </a:ln>
        </p:spPr>
        <p:txBody>
          <a:bodyPr/>
          <a:lstStyle/>
          <a:p>
            <a:endParaRPr lang="en-US"/>
          </a:p>
        </p:txBody>
      </p:sp>
      <p:sp>
        <p:nvSpPr>
          <p:cNvPr id="225437" name="Rectangle 157"/>
          <p:cNvSpPr>
            <a:spLocks noChangeArrowheads="1"/>
          </p:cNvSpPr>
          <p:nvPr/>
        </p:nvSpPr>
        <p:spPr bwMode="auto">
          <a:xfrm>
            <a:off x="8141664" y="5557601"/>
            <a:ext cx="210749" cy="13569"/>
          </a:xfrm>
          <a:prstGeom prst="rect">
            <a:avLst/>
          </a:prstGeom>
          <a:solidFill>
            <a:srgbClr val="FF0000"/>
          </a:solidFill>
          <a:ln w="9525">
            <a:solidFill>
              <a:srgbClr val="FF3300"/>
            </a:solidFill>
            <a:miter lim="800000"/>
            <a:headEnd/>
            <a:tailEnd/>
          </a:ln>
        </p:spPr>
        <p:txBody>
          <a:bodyPr/>
          <a:lstStyle/>
          <a:p>
            <a:endParaRPr lang="en-US"/>
          </a:p>
        </p:txBody>
      </p:sp>
      <p:sp>
        <p:nvSpPr>
          <p:cNvPr id="225438" name="Line 158"/>
          <p:cNvSpPr>
            <a:spLocks noChangeShapeType="1"/>
          </p:cNvSpPr>
          <p:nvPr/>
        </p:nvSpPr>
        <p:spPr bwMode="auto">
          <a:xfrm flipV="1">
            <a:off x="8247038" y="5552667"/>
            <a:ext cx="1158" cy="4934"/>
          </a:xfrm>
          <a:prstGeom prst="line">
            <a:avLst/>
          </a:prstGeom>
          <a:noFill/>
          <a:ln w="9525">
            <a:solidFill>
              <a:schemeClr val="bg1"/>
            </a:solidFill>
            <a:round/>
            <a:headEnd/>
            <a:tailEnd/>
          </a:ln>
        </p:spPr>
        <p:txBody>
          <a:bodyPr/>
          <a:lstStyle/>
          <a:p>
            <a:endParaRPr lang="en-US"/>
          </a:p>
        </p:txBody>
      </p:sp>
      <p:sp>
        <p:nvSpPr>
          <p:cNvPr id="225439" name="Line 159"/>
          <p:cNvSpPr>
            <a:spLocks noChangeShapeType="1"/>
          </p:cNvSpPr>
          <p:nvPr/>
        </p:nvSpPr>
        <p:spPr bwMode="auto">
          <a:xfrm>
            <a:off x="8194930" y="5552667"/>
            <a:ext cx="105374" cy="1234"/>
          </a:xfrm>
          <a:prstGeom prst="line">
            <a:avLst/>
          </a:prstGeom>
          <a:noFill/>
          <a:ln w="9525">
            <a:solidFill>
              <a:schemeClr val="bg1"/>
            </a:solidFill>
            <a:round/>
            <a:headEnd/>
            <a:tailEnd/>
          </a:ln>
        </p:spPr>
        <p:txBody>
          <a:bodyPr/>
          <a:lstStyle/>
          <a:p>
            <a:endParaRPr lang="en-US"/>
          </a:p>
        </p:txBody>
      </p:sp>
      <p:sp>
        <p:nvSpPr>
          <p:cNvPr id="225440" name="Text Box 160"/>
          <p:cNvSpPr txBox="1">
            <a:spLocks noChangeArrowheads="1"/>
          </p:cNvSpPr>
          <p:nvPr/>
        </p:nvSpPr>
        <p:spPr bwMode="auto">
          <a:xfrm>
            <a:off x="3611563" y="1593850"/>
            <a:ext cx="755650" cy="336550"/>
          </a:xfrm>
          <a:prstGeom prst="rect">
            <a:avLst/>
          </a:prstGeom>
          <a:noFill/>
          <a:ln w="9525">
            <a:noFill/>
            <a:miter lim="800000"/>
            <a:headEnd/>
            <a:tailEnd/>
          </a:ln>
          <a:effectLst/>
        </p:spPr>
        <p:txBody>
          <a:bodyPr wrap="none">
            <a:spAutoFit/>
          </a:bodyPr>
          <a:lstStyle/>
          <a:p>
            <a:r>
              <a:rPr lang="en-US" sz="1600" b="0" i="1">
                <a:solidFill>
                  <a:srgbClr val="FFCC00"/>
                </a:solidFill>
                <a:latin typeface="Arial" charset="0"/>
              </a:rPr>
              <a:t>n</a:t>
            </a:r>
            <a:r>
              <a:rPr lang="en-US" sz="1600" b="0">
                <a:solidFill>
                  <a:srgbClr val="FFCC00"/>
                </a:solidFill>
                <a:latin typeface="Arial" charset="0"/>
              </a:rPr>
              <a:t> = 19</a:t>
            </a:r>
          </a:p>
        </p:txBody>
      </p:sp>
      <p:sp>
        <p:nvSpPr>
          <p:cNvPr id="225441" name="Text Box 161"/>
          <p:cNvSpPr txBox="1">
            <a:spLocks noChangeArrowheads="1"/>
          </p:cNvSpPr>
          <p:nvPr/>
        </p:nvSpPr>
        <p:spPr bwMode="auto">
          <a:xfrm>
            <a:off x="3454400" y="4387850"/>
            <a:ext cx="755650" cy="336550"/>
          </a:xfrm>
          <a:prstGeom prst="rect">
            <a:avLst/>
          </a:prstGeom>
          <a:noFill/>
          <a:ln w="9525">
            <a:noFill/>
            <a:miter lim="800000"/>
            <a:headEnd/>
            <a:tailEnd/>
          </a:ln>
          <a:effectLst/>
        </p:spPr>
        <p:txBody>
          <a:bodyPr wrap="none">
            <a:spAutoFit/>
          </a:bodyPr>
          <a:lstStyle/>
          <a:p>
            <a:r>
              <a:rPr lang="en-US" sz="1600" b="0" i="1">
                <a:solidFill>
                  <a:srgbClr val="FF3300"/>
                </a:solidFill>
                <a:latin typeface="Arial" charset="0"/>
              </a:rPr>
              <a:t>n</a:t>
            </a:r>
            <a:r>
              <a:rPr lang="en-US" sz="1600" b="0">
                <a:solidFill>
                  <a:srgbClr val="FF3300"/>
                </a:solidFill>
                <a:latin typeface="Arial" charset="0"/>
              </a:rPr>
              <a:t> = 19</a:t>
            </a:r>
          </a:p>
        </p:txBody>
      </p:sp>
      <p:sp>
        <p:nvSpPr>
          <p:cNvPr id="225442" name="Rectangle 162"/>
          <p:cNvSpPr>
            <a:spLocks noGrp="1" noChangeArrowheads="1"/>
          </p:cNvSpPr>
          <p:nvPr>
            <p:ph type="title"/>
          </p:nvPr>
        </p:nvSpPr>
        <p:spPr>
          <a:xfrm>
            <a:off x="676275" y="0"/>
            <a:ext cx="7772400" cy="814388"/>
          </a:xfrm>
        </p:spPr>
        <p:txBody>
          <a:bodyPr/>
          <a:lstStyle/>
          <a:p>
            <a:r>
              <a:rPr lang="en-US" sz="2800" b="1">
                <a:latin typeface="Arial" charset="0"/>
              </a:rPr>
              <a:t>Abundance and Biomass by Phylum</a:t>
            </a:r>
          </a:p>
        </p:txBody>
      </p:sp>
      <p:sp>
        <p:nvSpPr>
          <p:cNvPr id="225443" name="Line 163"/>
          <p:cNvSpPr>
            <a:spLocks noChangeShapeType="1"/>
          </p:cNvSpPr>
          <p:nvPr/>
        </p:nvSpPr>
        <p:spPr bwMode="auto">
          <a:xfrm>
            <a:off x="508000" y="792163"/>
            <a:ext cx="8258175" cy="0"/>
          </a:xfrm>
          <a:prstGeom prst="line">
            <a:avLst/>
          </a:prstGeom>
          <a:noFill/>
          <a:ln w="38100">
            <a:solidFill>
              <a:srgbClr val="6666FF"/>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5746</TotalTime>
  <Words>1308</Words>
  <Application>Microsoft Office PowerPoint</Application>
  <PresentationFormat>On-screen Show (4:3)</PresentationFormat>
  <Paragraphs>265</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Ross Sea Benthos</vt:lpstr>
      <vt:lpstr>PowerPoint Presentation</vt:lpstr>
      <vt:lpstr>PowerPoint Presentation</vt:lpstr>
      <vt:lpstr>PowerPoint Presentation</vt:lpstr>
      <vt:lpstr>PowerPoint Presentation</vt:lpstr>
      <vt:lpstr>PowerPoint Presentation</vt:lpstr>
      <vt:lpstr>PowerPoint Presentation</vt:lpstr>
      <vt:lpstr>Abundance and Biomass by Phylum</vt:lpstr>
      <vt:lpstr>PowerPoint Presentation</vt:lpstr>
      <vt:lpstr>PowerPoint Presentation</vt:lpstr>
      <vt:lpstr>PowerPoint Presentation</vt:lpstr>
      <vt:lpstr>Benthic Community Patterns and Dynamics in the Ross Sea</vt:lpstr>
    </vt:vector>
  </TitlesOfParts>
  <Company>MBARI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Density  Biomass</dc:title>
  <dc:creator>Karen Giver</dc:creator>
  <cp:lastModifiedBy>LJUser</cp:lastModifiedBy>
  <cp:revision>165</cp:revision>
  <dcterms:created xsi:type="dcterms:W3CDTF">2000-05-03T15:16:10Z</dcterms:created>
  <dcterms:modified xsi:type="dcterms:W3CDTF">2012-03-28T22:05:36Z</dcterms:modified>
</cp:coreProperties>
</file>