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mov" ContentType="video/unknown"/>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5" r:id="rId2"/>
    <p:sldMasterId id="2147483680" r:id="rId3"/>
  </p:sldMasterIdLst>
  <p:notesMasterIdLst>
    <p:notesMasterId r:id="rId37"/>
  </p:notesMasterIdLst>
  <p:handoutMasterIdLst>
    <p:handoutMasterId r:id="rId38"/>
  </p:handoutMasterIdLst>
  <p:sldIdLst>
    <p:sldId id="1607" r:id="rId4"/>
    <p:sldId id="1598" r:id="rId5"/>
    <p:sldId id="1372" r:id="rId6"/>
    <p:sldId id="1584" r:id="rId7"/>
    <p:sldId id="1522" r:id="rId8"/>
    <p:sldId id="1626" r:id="rId9"/>
    <p:sldId id="1530" r:id="rId10"/>
    <p:sldId id="1611" r:id="rId11"/>
    <p:sldId id="1608" r:id="rId12"/>
    <p:sldId id="1609" r:id="rId13"/>
    <p:sldId id="1616" r:id="rId14"/>
    <p:sldId id="1441" r:id="rId15"/>
    <p:sldId id="1442" r:id="rId16"/>
    <p:sldId id="1443" r:id="rId17"/>
    <p:sldId id="1444" r:id="rId18"/>
    <p:sldId id="1445" r:id="rId19"/>
    <p:sldId id="1446" r:id="rId20"/>
    <p:sldId id="1582" r:id="rId21"/>
    <p:sldId id="1515" r:id="rId22"/>
    <p:sldId id="1585" r:id="rId23"/>
    <p:sldId id="1519" r:id="rId24"/>
    <p:sldId id="1624" r:id="rId25"/>
    <p:sldId id="1623" r:id="rId26"/>
    <p:sldId id="1625" r:id="rId27"/>
    <p:sldId id="1610" r:id="rId28"/>
    <p:sldId id="1613" r:id="rId29"/>
    <p:sldId id="1596" r:id="rId30"/>
    <p:sldId id="1620" r:id="rId31"/>
    <p:sldId id="1534" r:id="rId32"/>
    <p:sldId id="1599" r:id="rId33"/>
    <p:sldId id="1622" r:id="rId34"/>
    <p:sldId id="1617" r:id="rId35"/>
    <p:sldId id="1602" r:id="rId36"/>
  </p:sldIdLst>
  <p:sldSz cx="10240963" cy="7407275"/>
  <p:notesSz cx="7019925" cy="9269413"/>
  <p:defaultTextStyle>
    <a:defPPr>
      <a:defRPr lang="en-US"/>
    </a:defPPr>
    <a:lvl1pPr algn="l" rtl="0" eaLnBrk="0" fontAlgn="base" hangingPunct="0">
      <a:spcBef>
        <a:spcPct val="0"/>
      </a:spcBef>
      <a:spcAft>
        <a:spcPct val="0"/>
      </a:spcAft>
      <a:defRPr sz="1400" kern="1200">
        <a:solidFill>
          <a:schemeClr val="tx1"/>
        </a:solidFill>
        <a:latin typeface="Arial" pitchFamily="34" charset="0"/>
        <a:ea typeface="+mn-ea"/>
        <a:cs typeface="+mn-cs"/>
      </a:defRPr>
    </a:lvl1pPr>
    <a:lvl2pPr marL="456948" algn="l" rtl="0" eaLnBrk="0" fontAlgn="base" hangingPunct="0">
      <a:spcBef>
        <a:spcPct val="0"/>
      </a:spcBef>
      <a:spcAft>
        <a:spcPct val="0"/>
      </a:spcAft>
      <a:defRPr sz="1400" kern="1200">
        <a:solidFill>
          <a:schemeClr val="tx1"/>
        </a:solidFill>
        <a:latin typeface="Arial" pitchFamily="34" charset="0"/>
        <a:ea typeface="+mn-ea"/>
        <a:cs typeface="+mn-cs"/>
      </a:defRPr>
    </a:lvl2pPr>
    <a:lvl3pPr marL="913898" algn="l" rtl="0" eaLnBrk="0" fontAlgn="base" hangingPunct="0">
      <a:spcBef>
        <a:spcPct val="0"/>
      </a:spcBef>
      <a:spcAft>
        <a:spcPct val="0"/>
      </a:spcAft>
      <a:defRPr sz="1400" kern="1200">
        <a:solidFill>
          <a:schemeClr val="tx1"/>
        </a:solidFill>
        <a:latin typeface="Arial" pitchFamily="34" charset="0"/>
        <a:ea typeface="+mn-ea"/>
        <a:cs typeface="+mn-cs"/>
      </a:defRPr>
    </a:lvl3pPr>
    <a:lvl4pPr marL="1370848" algn="l" rtl="0" eaLnBrk="0" fontAlgn="base" hangingPunct="0">
      <a:spcBef>
        <a:spcPct val="0"/>
      </a:spcBef>
      <a:spcAft>
        <a:spcPct val="0"/>
      </a:spcAft>
      <a:defRPr sz="1400" kern="1200">
        <a:solidFill>
          <a:schemeClr val="tx1"/>
        </a:solidFill>
        <a:latin typeface="Arial" pitchFamily="34" charset="0"/>
        <a:ea typeface="+mn-ea"/>
        <a:cs typeface="+mn-cs"/>
      </a:defRPr>
    </a:lvl4pPr>
    <a:lvl5pPr marL="1827801" algn="l" rtl="0" eaLnBrk="0" fontAlgn="base" hangingPunct="0">
      <a:spcBef>
        <a:spcPct val="0"/>
      </a:spcBef>
      <a:spcAft>
        <a:spcPct val="0"/>
      </a:spcAft>
      <a:defRPr sz="1400" kern="1200">
        <a:solidFill>
          <a:schemeClr val="tx1"/>
        </a:solidFill>
        <a:latin typeface="Arial" pitchFamily="34" charset="0"/>
        <a:ea typeface="+mn-ea"/>
        <a:cs typeface="+mn-cs"/>
      </a:defRPr>
    </a:lvl5pPr>
    <a:lvl6pPr marL="2284749" algn="l" defTabSz="913898" rtl="0" eaLnBrk="1" latinLnBrk="0" hangingPunct="1">
      <a:defRPr sz="1400" kern="1200">
        <a:solidFill>
          <a:schemeClr val="tx1"/>
        </a:solidFill>
        <a:latin typeface="Arial" pitchFamily="34" charset="0"/>
        <a:ea typeface="+mn-ea"/>
        <a:cs typeface="+mn-cs"/>
      </a:defRPr>
    </a:lvl6pPr>
    <a:lvl7pPr marL="2741699" algn="l" defTabSz="913898" rtl="0" eaLnBrk="1" latinLnBrk="0" hangingPunct="1">
      <a:defRPr sz="1400" kern="1200">
        <a:solidFill>
          <a:schemeClr val="tx1"/>
        </a:solidFill>
        <a:latin typeface="Arial" pitchFamily="34" charset="0"/>
        <a:ea typeface="+mn-ea"/>
        <a:cs typeface="+mn-cs"/>
      </a:defRPr>
    </a:lvl7pPr>
    <a:lvl8pPr marL="3198648" algn="l" defTabSz="913898" rtl="0" eaLnBrk="1" latinLnBrk="0" hangingPunct="1">
      <a:defRPr sz="1400" kern="1200">
        <a:solidFill>
          <a:schemeClr val="tx1"/>
        </a:solidFill>
        <a:latin typeface="Arial" pitchFamily="34" charset="0"/>
        <a:ea typeface="+mn-ea"/>
        <a:cs typeface="+mn-cs"/>
      </a:defRPr>
    </a:lvl8pPr>
    <a:lvl9pPr marL="3655598" algn="l" defTabSz="913898" rtl="0" eaLnBrk="1" latinLnBrk="0" hangingPunct="1">
      <a:defRPr sz="1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0000CC"/>
    <a:srgbClr val="CCCCCC"/>
    <a:srgbClr val="000066"/>
    <a:srgbClr val="663300"/>
    <a:srgbClr val="CC6600"/>
    <a:srgbClr val="000000"/>
    <a:srgbClr val="0000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949" autoAdjust="0"/>
    <p:restoredTop sz="99653" autoAdjust="0"/>
  </p:normalViewPr>
  <p:slideViewPr>
    <p:cSldViewPr snapToGrid="0">
      <p:cViewPr>
        <p:scale>
          <a:sx n="85" d="100"/>
          <a:sy n="85" d="100"/>
        </p:scale>
        <p:origin x="-684" y="-120"/>
      </p:cViewPr>
      <p:guideLst>
        <p:guide orient="horz" pos="2333"/>
        <p:guide pos="3226"/>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28" d="100"/>
        <a:sy n="128" d="100"/>
      </p:scale>
      <p:origin x="0" y="246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7.2037595443834396E-2"/>
          <c:y val="6.0544598009005801E-2"/>
          <c:w val="0.84042641036811605"/>
          <c:h val="0.89542296707535296"/>
        </c:manualLayout>
      </c:layout>
      <c:pieChart>
        <c:varyColors val="1"/>
        <c:ser>
          <c:idx val="0"/>
          <c:order val="0"/>
          <c:explosion val="9"/>
          <c:dPt>
            <c:idx val="0"/>
            <c:bubble3D val="0"/>
            <c:spPr>
              <a:solidFill>
                <a:srgbClr val="FFFF00"/>
              </a:solidFill>
            </c:spPr>
          </c:dPt>
          <c:dPt>
            <c:idx val="1"/>
            <c:bubble3D val="0"/>
            <c:spPr>
              <a:solidFill>
                <a:srgbClr val="008000"/>
              </a:solidFill>
            </c:spPr>
          </c:dPt>
          <c:dPt>
            <c:idx val="2"/>
            <c:bubble3D val="0"/>
            <c:spPr>
              <a:solidFill>
                <a:srgbClr val="FF0000"/>
              </a:solidFill>
            </c:spPr>
          </c:dPt>
          <c:val>
            <c:numRef>
              <c:f>Sheet1!$C$15:$C$17</c:f>
              <c:numCache>
                <c:formatCode>General</c:formatCode>
                <c:ptCount val="3"/>
                <c:pt idx="0">
                  <c:v>25</c:v>
                </c:pt>
                <c:pt idx="1">
                  <c:v>30</c:v>
                </c:pt>
                <c:pt idx="2">
                  <c:v>45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1"/>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pieChart>
        <c:varyColors val="1"/>
        <c:ser>
          <c:idx val="0"/>
          <c:order val="0"/>
          <c:spPr>
            <a:ln>
              <a:noFill/>
            </a:ln>
          </c:spPr>
          <c:explosion val="13"/>
          <c:dPt>
            <c:idx val="0"/>
            <c:bubble3D val="0"/>
            <c:explosion val="7"/>
            <c:spPr>
              <a:solidFill>
                <a:srgbClr val="FFFF00"/>
              </a:solidFill>
              <a:ln>
                <a:noFill/>
              </a:ln>
            </c:spPr>
          </c:dPt>
          <c:dPt>
            <c:idx val="1"/>
            <c:bubble3D val="0"/>
            <c:explosion val="9"/>
            <c:spPr>
              <a:solidFill>
                <a:srgbClr val="008000"/>
              </a:solidFill>
              <a:ln>
                <a:noFill/>
              </a:ln>
            </c:spPr>
          </c:dPt>
          <c:dPt>
            <c:idx val="2"/>
            <c:bubble3D val="0"/>
            <c:explosion val="11"/>
            <c:spPr>
              <a:solidFill>
                <a:srgbClr val="FF0000"/>
              </a:solidFill>
              <a:ln>
                <a:noFill/>
              </a:ln>
            </c:spPr>
          </c:dPt>
          <c:val>
            <c:numRef>
              <c:f>Sheet1!$E$15:$E$17</c:f>
              <c:numCache>
                <c:formatCode>General</c:formatCode>
                <c:ptCount val="3"/>
                <c:pt idx="0">
                  <c:v>15</c:v>
                </c:pt>
                <c:pt idx="1">
                  <c:v>15</c:v>
                </c:pt>
                <c:pt idx="2">
                  <c:v>70</c:v>
                </c:pt>
              </c:numCache>
            </c:numRef>
          </c:val>
        </c:ser>
        <c:dLbls>
          <c:showLegendKey val="0"/>
          <c:showVal val="0"/>
          <c:showCatName val="0"/>
          <c:showSerName val="0"/>
          <c:showPercent val="0"/>
          <c:showBubbleSize val="0"/>
          <c:showLeaderLines val="1"/>
        </c:dLbls>
        <c:firstSliceAng val="0"/>
      </c:pieChart>
      <c:spPr>
        <a:ln>
          <a:noFill/>
        </a:ln>
      </c:spPr>
    </c:plotArea>
    <c:plotVisOnly val="1"/>
    <c:dispBlanksAs val="zero"/>
    <c:showDLblsOverMax val="1"/>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hdr" sz="quarter"/>
          </p:nvPr>
        </p:nvSpPr>
        <p:spPr bwMode="auto">
          <a:xfrm>
            <a:off x="0"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defTabSz="928688">
              <a:defRPr sz="1200">
                <a:latin typeface="Times New Roman" pitchFamily="18" charset="0"/>
              </a:defRPr>
            </a:lvl1pPr>
          </a:lstStyle>
          <a:p>
            <a:endParaRPr lang="en-US"/>
          </a:p>
        </p:txBody>
      </p:sp>
      <p:sp>
        <p:nvSpPr>
          <p:cNvPr id="460803" name="Rectangle 3"/>
          <p:cNvSpPr>
            <a:spLocks noGrp="1" noChangeArrowheads="1"/>
          </p:cNvSpPr>
          <p:nvPr>
            <p:ph type="dt" sz="quarter" idx="1"/>
          </p:nvPr>
        </p:nvSpPr>
        <p:spPr bwMode="auto">
          <a:xfrm>
            <a:off x="3978275"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algn="r" defTabSz="928688">
              <a:defRPr sz="1200">
                <a:latin typeface="Times New Roman" pitchFamily="18" charset="0"/>
              </a:defRPr>
            </a:lvl1pPr>
          </a:lstStyle>
          <a:p>
            <a:endParaRPr lang="en-US"/>
          </a:p>
        </p:txBody>
      </p:sp>
      <p:sp>
        <p:nvSpPr>
          <p:cNvPr id="460804" name="Rectangle 4"/>
          <p:cNvSpPr>
            <a:spLocks noGrp="1" noChangeArrowheads="1"/>
          </p:cNvSpPr>
          <p:nvPr>
            <p:ph type="ftr" sz="quarter" idx="2"/>
          </p:nvPr>
        </p:nvSpPr>
        <p:spPr bwMode="auto">
          <a:xfrm>
            <a:off x="0"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defTabSz="928688">
              <a:defRPr sz="1200">
                <a:latin typeface="Times New Roman" pitchFamily="18" charset="0"/>
              </a:defRPr>
            </a:lvl1pPr>
          </a:lstStyle>
          <a:p>
            <a:endParaRPr lang="en-US"/>
          </a:p>
        </p:txBody>
      </p:sp>
      <p:sp>
        <p:nvSpPr>
          <p:cNvPr id="460805" name="Rectangle 5"/>
          <p:cNvSpPr>
            <a:spLocks noGrp="1" noChangeArrowheads="1"/>
          </p:cNvSpPr>
          <p:nvPr>
            <p:ph type="sldNum" sz="quarter" idx="3"/>
          </p:nvPr>
        </p:nvSpPr>
        <p:spPr bwMode="auto">
          <a:xfrm>
            <a:off x="3978275"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algn="r" defTabSz="928688">
              <a:defRPr sz="1200">
                <a:latin typeface="Times New Roman" pitchFamily="18" charset="0"/>
              </a:defRPr>
            </a:lvl1pPr>
          </a:lstStyle>
          <a:p>
            <a:fld id="{A6516FEB-8AB1-4227-9907-F28652C416B8}" type="slidenum">
              <a:rPr lang="en-US"/>
              <a:pPr/>
              <a:t>‹#›</a:t>
            </a:fld>
            <a:endParaRPr lang="en-US"/>
          </a:p>
        </p:txBody>
      </p:sp>
    </p:spTree>
    <p:extLst>
      <p:ext uri="{BB962C8B-B14F-4D97-AF65-F5344CB8AC3E}">
        <p14:creationId xmlns:p14="http://schemas.microsoft.com/office/powerpoint/2010/main" val="26576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defTabSz="928688">
              <a:defRPr sz="1200">
                <a:latin typeface="Times New Roman" pitchFamily="18" charset="0"/>
              </a:defRPr>
            </a:lvl1pPr>
          </a:lstStyle>
          <a:p>
            <a:endParaRPr lang="en-US"/>
          </a:p>
        </p:txBody>
      </p:sp>
      <p:sp>
        <p:nvSpPr>
          <p:cNvPr id="416771" name="Rectangle 3"/>
          <p:cNvSpPr>
            <a:spLocks noGrp="1" noChangeArrowheads="1"/>
          </p:cNvSpPr>
          <p:nvPr>
            <p:ph type="dt" idx="1"/>
          </p:nvPr>
        </p:nvSpPr>
        <p:spPr bwMode="auto">
          <a:xfrm>
            <a:off x="3978275" y="0"/>
            <a:ext cx="3041650" cy="461963"/>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lvl1pPr algn="r" defTabSz="928688">
              <a:defRPr sz="1200">
                <a:latin typeface="Times New Roman" pitchFamily="18" charset="0"/>
              </a:defRPr>
            </a:lvl1pPr>
          </a:lstStyle>
          <a:p>
            <a:endParaRPr lang="en-US"/>
          </a:p>
        </p:txBody>
      </p:sp>
      <p:sp>
        <p:nvSpPr>
          <p:cNvPr id="416772" name="Rectangle 4"/>
          <p:cNvSpPr>
            <a:spLocks noGrp="1" noRot="1" noChangeAspect="1" noChangeArrowheads="1" noTextEdit="1"/>
          </p:cNvSpPr>
          <p:nvPr>
            <p:ph type="sldImg" idx="2"/>
          </p:nvPr>
        </p:nvSpPr>
        <p:spPr bwMode="auto">
          <a:xfrm>
            <a:off x="1117600" y="692150"/>
            <a:ext cx="4784725" cy="3462338"/>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936625" y="4384675"/>
            <a:ext cx="5146675" cy="4156075"/>
          </a:xfrm>
          <a:prstGeom prst="rect">
            <a:avLst/>
          </a:prstGeom>
          <a:noFill/>
          <a:ln w="9525">
            <a:noFill/>
            <a:miter lim="800000"/>
            <a:headEnd/>
            <a:tailEnd/>
          </a:ln>
          <a:effectLst/>
        </p:spPr>
        <p:txBody>
          <a:bodyPr vert="horz" wrap="square" lIns="92866" tIns="46433" rIns="92866" bIns="464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6774" name="Rectangle 6"/>
          <p:cNvSpPr>
            <a:spLocks noGrp="1" noChangeArrowheads="1"/>
          </p:cNvSpPr>
          <p:nvPr>
            <p:ph type="ftr" sz="quarter" idx="4"/>
          </p:nvPr>
        </p:nvSpPr>
        <p:spPr bwMode="auto">
          <a:xfrm>
            <a:off x="0"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defTabSz="928688">
              <a:defRPr sz="1200">
                <a:latin typeface="Times New Roman" pitchFamily="18" charset="0"/>
              </a:defRPr>
            </a:lvl1pPr>
          </a:lstStyle>
          <a:p>
            <a:endParaRPr lang="en-US"/>
          </a:p>
        </p:txBody>
      </p:sp>
      <p:sp>
        <p:nvSpPr>
          <p:cNvPr id="416775" name="Rectangle 7"/>
          <p:cNvSpPr>
            <a:spLocks noGrp="1" noChangeArrowheads="1"/>
          </p:cNvSpPr>
          <p:nvPr>
            <p:ph type="sldNum" sz="quarter" idx="5"/>
          </p:nvPr>
        </p:nvSpPr>
        <p:spPr bwMode="auto">
          <a:xfrm>
            <a:off x="3978275" y="8770938"/>
            <a:ext cx="3041650" cy="461962"/>
          </a:xfrm>
          <a:prstGeom prst="rect">
            <a:avLst/>
          </a:prstGeom>
          <a:noFill/>
          <a:ln w="9525">
            <a:noFill/>
            <a:miter lim="800000"/>
            <a:headEnd/>
            <a:tailEnd/>
          </a:ln>
          <a:effectLst/>
        </p:spPr>
        <p:txBody>
          <a:bodyPr vert="horz" wrap="square" lIns="92866" tIns="46433" rIns="92866" bIns="46433" numCol="1" anchor="b" anchorCtr="0" compatLnSpc="1">
            <a:prstTxWarp prst="textNoShape">
              <a:avLst/>
            </a:prstTxWarp>
          </a:bodyPr>
          <a:lstStyle>
            <a:lvl1pPr algn="r" defTabSz="928688">
              <a:defRPr sz="1200">
                <a:latin typeface="Times New Roman" pitchFamily="18" charset="0"/>
              </a:defRPr>
            </a:lvl1pPr>
          </a:lstStyle>
          <a:p>
            <a:fld id="{B487DB1B-F3B0-4666-8D89-ADB94BA559EA}" type="slidenum">
              <a:rPr lang="en-US"/>
              <a:pPr/>
              <a:t>‹#›</a:t>
            </a:fld>
            <a:endParaRPr lang="en-US"/>
          </a:p>
        </p:txBody>
      </p:sp>
    </p:spTree>
    <p:extLst>
      <p:ext uri="{BB962C8B-B14F-4D97-AF65-F5344CB8AC3E}">
        <p14:creationId xmlns:p14="http://schemas.microsoft.com/office/powerpoint/2010/main" val="1572215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6948"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3898"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0848"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7801"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4749" algn="l" defTabSz="913898" rtl="0" eaLnBrk="1" latinLnBrk="0" hangingPunct="1">
      <a:defRPr sz="1200" kern="1200">
        <a:solidFill>
          <a:schemeClr val="tx1"/>
        </a:solidFill>
        <a:latin typeface="+mn-lt"/>
        <a:ea typeface="+mn-ea"/>
        <a:cs typeface="+mn-cs"/>
      </a:defRPr>
    </a:lvl6pPr>
    <a:lvl7pPr marL="2741699" algn="l" defTabSz="913898" rtl="0" eaLnBrk="1" latinLnBrk="0" hangingPunct="1">
      <a:defRPr sz="1200" kern="1200">
        <a:solidFill>
          <a:schemeClr val="tx1"/>
        </a:solidFill>
        <a:latin typeface="+mn-lt"/>
        <a:ea typeface="+mn-ea"/>
        <a:cs typeface="+mn-cs"/>
      </a:defRPr>
    </a:lvl7pPr>
    <a:lvl8pPr marL="3198648" algn="l" defTabSz="913898" rtl="0" eaLnBrk="1" latinLnBrk="0" hangingPunct="1">
      <a:defRPr sz="1200" kern="1200">
        <a:solidFill>
          <a:schemeClr val="tx1"/>
        </a:solidFill>
        <a:latin typeface="+mn-lt"/>
        <a:ea typeface="+mn-ea"/>
        <a:cs typeface="+mn-cs"/>
      </a:defRPr>
    </a:lvl8pPr>
    <a:lvl9pPr marL="3655598" algn="l" defTabSz="9138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2150"/>
            <a:ext cx="4784725" cy="346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E7BB7-6977-4986-A4F0-64FB86B555EE}" type="slidenum">
              <a:rPr lang="en-US">
                <a:solidFill>
                  <a:prstClr val="black"/>
                </a:solidFill>
              </a:rPr>
              <a:pPr/>
              <a:t>25</a:t>
            </a:fld>
            <a:endParaRPr lang="en-US">
              <a:solidFill>
                <a:prstClr val="black"/>
              </a:solidFill>
            </a:endParaRPr>
          </a:p>
        </p:txBody>
      </p:sp>
      <p:sp>
        <p:nvSpPr>
          <p:cNvPr id="1778690" name="Rectangle 2"/>
          <p:cNvSpPr>
            <a:spLocks noGrp="1" noRot="1" noChangeAspect="1" noChangeArrowheads="1" noTextEdit="1"/>
          </p:cNvSpPr>
          <p:nvPr>
            <p:ph type="sldImg"/>
          </p:nvPr>
        </p:nvSpPr>
        <p:spPr>
          <a:xfrm>
            <a:off x="1117600" y="692150"/>
            <a:ext cx="4784725" cy="3462338"/>
          </a:xfrm>
          <a:ln/>
        </p:spPr>
      </p:sp>
      <p:sp>
        <p:nvSpPr>
          <p:cNvPr id="1778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1400">
                <a:solidFill>
                  <a:schemeClr val="tx1"/>
                </a:solidFill>
                <a:latin typeface="Arial" charset="0"/>
                <a:ea typeface="ＭＳ Ｐゴシック" charset="0"/>
                <a:cs typeface="ＭＳ Ｐゴシック" charset="0"/>
              </a:defRPr>
            </a:lvl1pPr>
            <a:lvl2pPr marL="742950" indent="-285750" defTabSz="928688" eaLnBrk="0" hangingPunct="0">
              <a:defRPr sz="1400">
                <a:solidFill>
                  <a:schemeClr val="tx1"/>
                </a:solidFill>
                <a:latin typeface="Arial" charset="0"/>
                <a:ea typeface="ＭＳ Ｐゴシック" charset="0"/>
              </a:defRPr>
            </a:lvl2pPr>
            <a:lvl3pPr marL="1143000" indent="-228600" defTabSz="928688" eaLnBrk="0" hangingPunct="0">
              <a:defRPr sz="1400">
                <a:solidFill>
                  <a:schemeClr val="tx1"/>
                </a:solidFill>
                <a:latin typeface="Arial" charset="0"/>
                <a:ea typeface="ＭＳ Ｐゴシック" charset="0"/>
              </a:defRPr>
            </a:lvl3pPr>
            <a:lvl4pPr marL="1600200" indent="-228600" defTabSz="928688" eaLnBrk="0" hangingPunct="0">
              <a:defRPr sz="1400">
                <a:solidFill>
                  <a:schemeClr val="tx1"/>
                </a:solidFill>
                <a:latin typeface="Arial" charset="0"/>
                <a:ea typeface="ＭＳ Ｐゴシック" charset="0"/>
              </a:defRPr>
            </a:lvl4pPr>
            <a:lvl5pPr marL="2057400" indent="-228600" defTabSz="928688" eaLnBrk="0" hangingPunct="0">
              <a:defRPr sz="1400">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400">
                <a:solidFill>
                  <a:schemeClr val="tx1"/>
                </a:solidFill>
                <a:latin typeface="Arial" charset="0"/>
                <a:ea typeface="ＭＳ Ｐゴシック" charset="0"/>
              </a:defRPr>
            </a:lvl9pPr>
          </a:lstStyle>
          <a:p>
            <a:fld id="{30A4DDB9-13A9-5041-ABFD-99D204666739}" type="slidenum">
              <a:rPr lang="en-US" sz="1200">
                <a:latin typeface="Times New Roman" charset="0"/>
              </a:rPr>
              <a:pPr/>
              <a:t>27</a:t>
            </a:fld>
            <a:endParaRPr lang="en-US" sz="1200">
              <a:latin typeface="Times New Roman" charset="0"/>
            </a:endParaRPr>
          </a:p>
        </p:txBody>
      </p:sp>
      <p:sp>
        <p:nvSpPr>
          <p:cNvPr id="41986" name="Rectangle 2"/>
          <p:cNvSpPr>
            <a:spLocks noGrp="1" noRot="1" noChangeAspect="1" noChangeArrowheads="1" noTextEdit="1"/>
          </p:cNvSpPr>
          <p:nvPr>
            <p:ph type="sldImg"/>
          </p:nvPr>
        </p:nvSpPr>
        <p:spPr>
          <a:xfrm>
            <a:off x="1117600" y="692150"/>
            <a:ext cx="4784725" cy="3462338"/>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17600" y="692150"/>
            <a:ext cx="4784725" cy="3462338"/>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37892" name="Slide Number Placeholder 3"/>
          <p:cNvSpPr>
            <a:spLocks noGrp="1"/>
          </p:cNvSpPr>
          <p:nvPr>
            <p:ph type="sldNum" sz="quarter" idx="5"/>
          </p:nvPr>
        </p:nvSpPr>
        <p:spPr/>
        <p:txBody>
          <a:bodyPr/>
          <a:lstStyle>
            <a:lvl1pPr defTabSz="893573" eaLnBrk="0" hangingPunct="0">
              <a:defRPr>
                <a:solidFill>
                  <a:schemeClr val="tx1"/>
                </a:solidFill>
                <a:latin typeface="Arial" charset="0"/>
                <a:ea typeface="ＭＳ Ｐゴシック" charset="0"/>
                <a:cs typeface="Arial" charset="0"/>
              </a:defRPr>
            </a:lvl1pPr>
            <a:lvl2pPr marL="698150" indent="-268519" defTabSz="893573" eaLnBrk="0" hangingPunct="0">
              <a:defRPr>
                <a:solidFill>
                  <a:schemeClr val="tx1"/>
                </a:solidFill>
                <a:latin typeface="Arial" charset="0"/>
                <a:ea typeface="Arial" charset="0"/>
                <a:cs typeface="Arial" charset="0"/>
              </a:defRPr>
            </a:lvl2pPr>
            <a:lvl3pPr marL="1074077" indent="-214815" defTabSz="893573" eaLnBrk="0" hangingPunct="0">
              <a:defRPr>
                <a:solidFill>
                  <a:schemeClr val="tx1"/>
                </a:solidFill>
                <a:latin typeface="Arial" charset="0"/>
                <a:ea typeface="Arial" charset="0"/>
                <a:cs typeface="Arial" charset="0"/>
              </a:defRPr>
            </a:lvl3pPr>
            <a:lvl4pPr marL="1503708" indent="-214815" defTabSz="893573" eaLnBrk="0" hangingPunct="0">
              <a:defRPr>
                <a:solidFill>
                  <a:schemeClr val="tx1"/>
                </a:solidFill>
                <a:latin typeface="Arial" charset="0"/>
                <a:ea typeface="Arial" charset="0"/>
                <a:cs typeface="Arial" charset="0"/>
              </a:defRPr>
            </a:lvl4pPr>
            <a:lvl5pPr marL="1933339" indent="-214815" defTabSz="893573" eaLnBrk="0" hangingPunct="0">
              <a:defRPr>
                <a:solidFill>
                  <a:schemeClr val="tx1"/>
                </a:solidFill>
                <a:latin typeface="Arial" charset="0"/>
                <a:ea typeface="Arial" charset="0"/>
                <a:cs typeface="Arial" charset="0"/>
              </a:defRPr>
            </a:lvl5pPr>
            <a:lvl6pPr marL="2362970" indent="-214815" defTabSz="893573" eaLnBrk="0" fontAlgn="base" hangingPunct="0">
              <a:spcBef>
                <a:spcPct val="0"/>
              </a:spcBef>
              <a:spcAft>
                <a:spcPct val="0"/>
              </a:spcAft>
              <a:defRPr>
                <a:solidFill>
                  <a:schemeClr val="tx1"/>
                </a:solidFill>
                <a:latin typeface="Arial" charset="0"/>
                <a:ea typeface="Arial" charset="0"/>
                <a:cs typeface="Arial" charset="0"/>
              </a:defRPr>
            </a:lvl6pPr>
            <a:lvl7pPr marL="2792600" indent="-214815" defTabSz="893573" eaLnBrk="0" fontAlgn="base" hangingPunct="0">
              <a:spcBef>
                <a:spcPct val="0"/>
              </a:spcBef>
              <a:spcAft>
                <a:spcPct val="0"/>
              </a:spcAft>
              <a:defRPr>
                <a:solidFill>
                  <a:schemeClr val="tx1"/>
                </a:solidFill>
                <a:latin typeface="Arial" charset="0"/>
                <a:ea typeface="Arial" charset="0"/>
                <a:cs typeface="Arial" charset="0"/>
              </a:defRPr>
            </a:lvl7pPr>
            <a:lvl8pPr marL="3222231" indent="-214815" defTabSz="893573" eaLnBrk="0" fontAlgn="base" hangingPunct="0">
              <a:spcBef>
                <a:spcPct val="0"/>
              </a:spcBef>
              <a:spcAft>
                <a:spcPct val="0"/>
              </a:spcAft>
              <a:defRPr>
                <a:solidFill>
                  <a:schemeClr val="tx1"/>
                </a:solidFill>
                <a:latin typeface="Arial" charset="0"/>
                <a:ea typeface="Arial" charset="0"/>
                <a:cs typeface="Arial" charset="0"/>
              </a:defRPr>
            </a:lvl8pPr>
            <a:lvl9pPr marL="3651862" indent="-214815" defTabSz="893573" eaLnBrk="0" fontAlgn="base" hangingPunct="0">
              <a:spcBef>
                <a:spcPct val="0"/>
              </a:spcBef>
              <a:spcAft>
                <a:spcPct val="0"/>
              </a:spcAft>
              <a:defRPr>
                <a:solidFill>
                  <a:schemeClr val="tx1"/>
                </a:solidFill>
                <a:latin typeface="Arial" charset="0"/>
                <a:ea typeface="Arial" charset="0"/>
                <a:cs typeface="Arial" charset="0"/>
              </a:defRPr>
            </a:lvl9pPr>
          </a:lstStyle>
          <a:p>
            <a:fld id="{6F557C2D-4C5D-6D40-8038-279774901771}" type="slidenum">
              <a:rPr lang="fr-FR">
                <a:solidFill>
                  <a:prstClr val="black"/>
                </a:solidFill>
                <a:latin typeface="Calibri"/>
                <a:ea typeface="Calibri"/>
                <a:cs typeface="Calibri"/>
              </a:rPr>
              <a:pPr/>
              <a:t>28</a:t>
            </a:fld>
            <a:endParaRPr lang="fr-FR" dirty="0">
              <a:solidFill>
                <a:prstClr val="black"/>
              </a:solidFill>
              <a:latin typeface="Calibri"/>
              <a:ea typeface="Calibri"/>
              <a:cs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xfrm>
            <a:off x="1117600" y="692150"/>
            <a:ext cx="4784725" cy="3462338"/>
          </a:xfrm>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The</a:t>
            </a:r>
            <a:r>
              <a:rPr lang="en-US" baseline="0" dirty="0" smtClean="0">
                <a:latin typeface="Arial" charset="0"/>
              </a:rPr>
              <a:t> function and efficiency of food webs can / will be affected by changes in the abundance or productivity of key prey species.</a:t>
            </a:r>
          </a:p>
          <a:p>
            <a:r>
              <a:rPr lang="en-US" baseline="0" dirty="0" smtClean="0">
                <a:latin typeface="Arial" charset="0"/>
              </a:rPr>
              <a:t>	E.g. marine sea butterfly (</a:t>
            </a:r>
            <a:r>
              <a:rPr lang="en-US" baseline="0" dirty="0" err="1" smtClean="0">
                <a:latin typeface="Arial" charset="0"/>
              </a:rPr>
              <a:t>pteropods</a:t>
            </a:r>
            <a:r>
              <a:rPr lang="en-US" baseline="0" dirty="0" smtClean="0">
                <a:latin typeface="Arial" charset="0"/>
              </a:rPr>
              <a:t>).  Salmon depend upon </a:t>
            </a:r>
            <a:r>
              <a:rPr lang="en-US" baseline="0" dirty="0" err="1" smtClean="0">
                <a:latin typeface="Arial" charset="0"/>
              </a:rPr>
              <a:t>pteropods</a:t>
            </a:r>
            <a:r>
              <a:rPr lang="en-US" baseline="0" dirty="0" smtClean="0">
                <a:latin typeface="Arial" charset="0"/>
              </a:rPr>
              <a:t>, which are vulnerable to ocean </a:t>
            </a:r>
            <a:r>
              <a:rPr lang="en-US" baseline="0" dirty="0" err="1" smtClean="0">
                <a:latin typeface="Arial" charset="0"/>
              </a:rPr>
              <a:t>acidiciation</a:t>
            </a:r>
            <a:r>
              <a:rPr lang="en-US" baseline="0" dirty="0" smtClean="0">
                <a:latin typeface="Arial" charset="0"/>
              </a:rPr>
              <a:t> (shells dissolve).</a:t>
            </a:r>
          </a:p>
          <a:p>
            <a:r>
              <a:rPr lang="en-US" baseline="0" dirty="0" smtClean="0">
                <a:latin typeface="Arial" charset="0"/>
              </a:rPr>
              <a:t>	Loss of </a:t>
            </a:r>
            <a:r>
              <a:rPr lang="en-US" baseline="0" dirty="0" err="1" smtClean="0">
                <a:latin typeface="Arial" charset="0"/>
              </a:rPr>
              <a:t>pteropods</a:t>
            </a:r>
            <a:r>
              <a:rPr lang="en-US" baseline="0" dirty="0" smtClean="0">
                <a:latin typeface="Arial" charset="0"/>
              </a:rPr>
              <a:t> – will other large zooplankton ‘pick up the slack”?</a:t>
            </a:r>
          </a:p>
          <a:p>
            <a:r>
              <a:rPr lang="en-US" baseline="0" dirty="0" smtClean="0">
                <a:latin typeface="Arial" charset="0"/>
              </a:rPr>
              <a:t>	Loss of all large ZP?  Will energy flow continue?</a:t>
            </a:r>
            <a:endParaRPr lang="en-US" dirty="0">
              <a:latin typeface="Arial"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79" eaLnBrk="0" hangingPunct="0">
              <a:defRPr sz="1400">
                <a:solidFill>
                  <a:schemeClr val="tx1"/>
                </a:solidFill>
                <a:latin typeface="Arial" charset="0"/>
                <a:ea typeface="ＭＳ Ｐゴシック" charset="0"/>
                <a:cs typeface="ＭＳ Ｐゴシック" charset="0"/>
              </a:defRPr>
            </a:lvl1pPr>
            <a:lvl2pPr marL="742863" indent="-285716" defTabSz="928579" eaLnBrk="0" hangingPunct="0">
              <a:defRPr sz="1400">
                <a:solidFill>
                  <a:schemeClr val="tx1"/>
                </a:solidFill>
                <a:latin typeface="Arial" charset="0"/>
                <a:ea typeface="ＭＳ Ｐゴシック" charset="0"/>
              </a:defRPr>
            </a:lvl2pPr>
            <a:lvl3pPr marL="1142867" indent="-228574" defTabSz="928579" eaLnBrk="0" hangingPunct="0">
              <a:defRPr sz="1400">
                <a:solidFill>
                  <a:schemeClr val="tx1"/>
                </a:solidFill>
                <a:latin typeface="Arial" charset="0"/>
                <a:ea typeface="ＭＳ Ｐゴシック" charset="0"/>
              </a:defRPr>
            </a:lvl3pPr>
            <a:lvl4pPr marL="1600013" indent="-228574" defTabSz="928579" eaLnBrk="0" hangingPunct="0">
              <a:defRPr sz="1400">
                <a:solidFill>
                  <a:schemeClr val="tx1"/>
                </a:solidFill>
                <a:latin typeface="Arial" charset="0"/>
                <a:ea typeface="ＭＳ Ｐゴシック" charset="0"/>
              </a:defRPr>
            </a:lvl4pPr>
            <a:lvl5pPr marL="2057160" indent="-228574" defTabSz="928579" eaLnBrk="0" hangingPunct="0">
              <a:defRPr sz="1400">
                <a:solidFill>
                  <a:schemeClr val="tx1"/>
                </a:solidFill>
                <a:latin typeface="Arial" charset="0"/>
                <a:ea typeface="ＭＳ Ｐゴシック" charset="0"/>
              </a:defRPr>
            </a:lvl5pPr>
            <a:lvl6pPr marL="2514307" indent="-228574" defTabSz="928579" eaLnBrk="0" fontAlgn="base" hangingPunct="0">
              <a:spcBef>
                <a:spcPct val="0"/>
              </a:spcBef>
              <a:spcAft>
                <a:spcPct val="0"/>
              </a:spcAft>
              <a:defRPr sz="1400">
                <a:solidFill>
                  <a:schemeClr val="tx1"/>
                </a:solidFill>
                <a:latin typeface="Arial" charset="0"/>
                <a:ea typeface="ＭＳ Ｐゴシック" charset="0"/>
              </a:defRPr>
            </a:lvl6pPr>
            <a:lvl7pPr marL="2971453" indent="-228574" defTabSz="928579" eaLnBrk="0" fontAlgn="base" hangingPunct="0">
              <a:spcBef>
                <a:spcPct val="0"/>
              </a:spcBef>
              <a:spcAft>
                <a:spcPct val="0"/>
              </a:spcAft>
              <a:defRPr sz="1400">
                <a:solidFill>
                  <a:schemeClr val="tx1"/>
                </a:solidFill>
                <a:latin typeface="Arial" charset="0"/>
                <a:ea typeface="ＭＳ Ｐゴシック" charset="0"/>
              </a:defRPr>
            </a:lvl7pPr>
            <a:lvl8pPr marL="3428600" indent="-228574" defTabSz="928579" eaLnBrk="0" fontAlgn="base" hangingPunct="0">
              <a:spcBef>
                <a:spcPct val="0"/>
              </a:spcBef>
              <a:spcAft>
                <a:spcPct val="0"/>
              </a:spcAft>
              <a:defRPr sz="1400">
                <a:solidFill>
                  <a:schemeClr val="tx1"/>
                </a:solidFill>
                <a:latin typeface="Arial" charset="0"/>
                <a:ea typeface="ＭＳ Ｐゴシック" charset="0"/>
              </a:defRPr>
            </a:lvl8pPr>
            <a:lvl9pPr marL="3885746" indent="-228574" defTabSz="928579" eaLnBrk="0" fontAlgn="base" hangingPunct="0">
              <a:spcBef>
                <a:spcPct val="0"/>
              </a:spcBef>
              <a:spcAft>
                <a:spcPct val="0"/>
              </a:spcAft>
              <a:defRPr sz="1400">
                <a:solidFill>
                  <a:schemeClr val="tx1"/>
                </a:solidFill>
                <a:latin typeface="Arial" charset="0"/>
                <a:ea typeface="ＭＳ Ｐゴシック" charset="0"/>
              </a:defRPr>
            </a:lvl9pPr>
          </a:lstStyle>
          <a:p>
            <a:fld id="{29A43554-1D8B-F346-BD76-1BF59877873D}" type="slidenum">
              <a:rPr lang="en-US" sz="1200">
                <a:solidFill>
                  <a:prstClr val="black"/>
                </a:solidFill>
                <a:latin typeface="Times New Roman" charset="0"/>
                <a:ea typeface="Arial Unicode MS" pitchFamily="34" charset="-128"/>
                <a:cs typeface="Arial Unicode MS" pitchFamily="34" charset="-128"/>
              </a:rPr>
              <a:pPr/>
              <a:t>29</a:t>
            </a:fld>
            <a:endParaRPr lang="en-US" sz="1200" dirty="0">
              <a:solidFill>
                <a:prstClr val="black"/>
              </a:solidFill>
              <a:latin typeface="Times New Roman" charset="0"/>
              <a:ea typeface="Arial Unicode MS" pitchFamily="34" charset="-128"/>
              <a:cs typeface="Arial Unicode MS"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AutoShape 1"/>
          <p:cNvSpPr>
            <a:spLocks noChangeArrowheads="1"/>
          </p:cNvSpPr>
          <p:nvPr/>
        </p:nvSpPr>
        <p:spPr bwMode="auto">
          <a:xfrm>
            <a:off x="2193925" y="704850"/>
            <a:ext cx="2632075" cy="3476625"/>
          </a:xfrm>
          <a:prstGeom prst="roundRect">
            <a:avLst>
              <a:gd name="adj" fmla="val 60"/>
            </a:avLst>
          </a:prstGeom>
          <a:solidFill>
            <a:srgbClr val="FFFFFF"/>
          </a:solidFill>
          <a:ln w="9360">
            <a:solidFill>
              <a:srgbClr val="000000"/>
            </a:solidFill>
            <a:round/>
            <a:headEnd/>
            <a:tailEnd/>
          </a:ln>
        </p:spPr>
        <p:txBody>
          <a:bodyPr wrap="none" lIns="93077" tIns="46538" rIns="93077" bIns="46538" anchor="ctr"/>
          <a:lstStyle/>
          <a:p>
            <a:pPr eaLnBrk="0" hangingPunct="0"/>
            <a:endParaRPr lang="en-US"/>
          </a:p>
        </p:txBody>
      </p:sp>
      <p:sp>
        <p:nvSpPr>
          <p:cNvPr id="20483" name="Rectangle 2"/>
          <p:cNvSpPr>
            <a:spLocks noGrp="1" noChangeArrowheads="1"/>
          </p:cNvSpPr>
          <p:nvPr>
            <p:ph type="body"/>
          </p:nvPr>
        </p:nvSpPr>
        <p:spPr>
          <a:xfrm>
            <a:off x="701675" y="4403725"/>
            <a:ext cx="5611813" cy="4170363"/>
          </a:xfrm>
          <a:noFill/>
          <a:ln/>
        </p:spPr>
        <p:txBody>
          <a:bodyPr wrap="none" anchor="ct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2150"/>
            <a:ext cx="4784725" cy="346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A4D752E-98F0-4E9C-8A6D-8CBBC953DD6C}" type="slidenum">
              <a:rPr lang="en-US" smtClean="0"/>
              <a:pPr/>
              <a:t>33</a:t>
            </a:fld>
            <a:endParaRPr lang="en-US" smtClean="0"/>
          </a:p>
        </p:txBody>
      </p:sp>
      <p:sp>
        <p:nvSpPr>
          <p:cNvPr id="50179" name="Rectangle 2"/>
          <p:cNvSpPr>
            <a:spLocks noGrp="1" noRot="1" noChangeAspect="1" noChangeArrowheads="1" noTextEdit="1"/>
          </p:cNvSpPr>
          <p:nvPr>
            <p:ph type="sldImg"/>
          </p:nvPr>
        </p:nvSpPr>
        <p:spPr>
          <a:xfrm>
            <a:off x="1117600" y="692150"/>
            <a:ext cx="4784725" cy="3462338"/>
          </a:xfrm>
          <a:ln/>
        </p:spPr>
      </p:sp>
      <p:sp>
        <p:nvSpPr>
          <p:cNvPr id="5018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5325"/>
            <a:ext cx="4803775" cy="3476625"/>
          </a:xfrm>
        </p:spPr>
      </p:sp>
      <p:sp>
        <p:nvSpPr>
          <p:cNvPr id="3" name="Notes Placeholder 2"/>
          <p:cNvSpPr>
            <a:spLocks noGrp="1"/>
          </p:cNvSpPr>
          <p:nvPr>
            <p:ph type="body" idx="1"/>
          </p:nvPr>
        </p:nvSpPr>
        <p:spPr/>
        <p:txBody>
          <a:bodyPr/>
          <a:lstStyle/>
          <a:p>
            <a:r>
              <a:rPr lang="en-US" dirty="0" smtClean="0"/>
              <a:t>Ocean</a:t>
            </a:r>
            <a:r>
              <a:rPr lang="en-US" baseline="0" dirty="0" smtClean="0"/>
              <a:t> chemistry is very well understood and the amount of carbon dioxide emissions now in the oceans, as well as their effects on ocean chemistry, are highly measurable.</a:t>
            </a:r>
          </a:p>
          <a:p>
            <a:endParaRPr lang="en-US" baseline="0" dirty="0" smtClean="0"/>
          </a:p>
          <a:p>
            <a:r>
              <a:rPr lang="en-US" baseline="0" dirty="0" smtClean="0"/>
              <a:t>CO2 levels in the atmosphere are rising rapidly</a:t>
            </a:r>
          </a:p>
          <a:p>
            <a:r>
              <a:rPr lang="en-US" baseline="0" dirty="0" smtClean="0"/>
              <a:t>CO2 in the ocean surface waters are ‘tracking ‘ atmospheric CO2</a:t>
            </a:r>
          </a:p>
          <a:p>
            <a:r>
              <a:rPr lang="en-US" baseline="0" dirty="0" smtClean="0"/>
              <a:t>Ocean pH (Acidity) is mirroring ocean / atmospheric CO2</a:t>
            </a:r>
          </a:p>
          <a:p>
            <a:endParaRPr lang="en-US" baseline="0" dirty="0" smtClean="0"/>
          </a:p>
          <a:p>
            <a:r>
              <a:rPr lang="en-US" baseline="0" dirty="0" smtClean="0"/>
              <a:t>Levels of minerals used for shell formation are falling rapidly through this century and will be very low by ~2100</a:t>
            </a:r>
          </a:p>
          <a:p>
            <a:r>
              <a:rPr lang="en-US" baseline="0" dirty="0" smtClean="0"/>
              <a:t>	Blue indicates high levels of minerals in 1885</a:t>
            </a:r>
          </a:p>
          <a:p>
            <a:r>
              <a:rPr lang="en-US" baseline="0" dirty="0" smtClean="0"/>
              <a:t>	By ~2100, levels are low (orange), or even corrosive (exposed shells will dissolve) – even harder to make or maintain shells</a:t>
            </a:r>
          </a:p>
          <a:p>
            <a:r>
              <a:rPr lang="en-US" baseline="0" dirty="0" smtClean="0"/>
              <a:t>	Could have very </a:t>
            </a:r>
            <a:r>
              <a:rPr lang="en-US" baseline="0" dirty="0" err="1" smtClean="0"/>
              <a:t>imortant</a:t>
            </a:r>
            <a:r>
              <a:rPr lang="en-US" baseline="0" dirty="0" smtClean="0"/>
              <a:t> impacts on </a:t>
            </a:r>
            <a:r>
              <a:rPr lang="en-US" baseline="0" dirty="0" err="1" smtClean="0"/>
              <a:t>organimss</a:t>
            </a:r>
            <a:endParaRPr lang="en-US" baseline="0" dirty="0" smtClean="0"/>
          </a:p>
          <a:p>
            <a:r>
              <a:rPr lang="en-US" baseline="0" dirty="0" smtClean="0"/>
              <a:t>	This is a massive and rapid change in ocean chemistry different than known on Earth for 25+ million years.</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2</a:t>
            </a:fld>
            <a:endParaRPr lang="en-US" dirty="0"/>
          </a:p>
        </p:txBody>
      </p:sp>
    </p:spTree>
    <p:extLst>
      <p:ext uri="{BB962C8B-B14F-4D97-AF65-F5344CB8AC3E}">
        <p14:creationId xmlns:p14="http://schemas.microsoft.com/office/powerpoint/2010/main" val="1809776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9DB32-9532-494B-AE3C-8C63B2918082}" type="slidenum">
              <a:rPr lang="en-US"/>
              <a:pPr/>
              <a:t>3</a:t>
            </a:fld>
            <a:endParaRPr lang="en-US"/>
          </a:p>
        </p:txBody>
      </p:sp>
      <p:sp>
        <p:nvSpPr>
          <p:cNvPr id="1803266" name="Rectangle 2"/>
          <p:cNvSpPr>
            <a:spLocks noGrp="1" noRot="1" noChangeAspect="1" noChangeArrowheads="1" noTextEdit="1"/>
          </p:cNvSpPr>
          <p:nvPr>
            <p:ph type="sldImg"/>
          </p:nvPr>
        </p:nvSpPr>
        <p:spPr>
          <a:xfrm>
            <a:off x="1117600" y="692150"/>
            <a:ext cx="4784725" cy="3462338"/>
          </a:xfrm>
          <a:ln/>
        </p:spPr>
      </p:sp>
      <p:sp>
        <p:nvSpPr>
          <p:cNvPr id="1803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1433809" y="927526"/>
            <a:ext cx="4150875" cy="317758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3530" tIns="41765" rIns="83530" bIns="41765"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8195" name="Text Box 2"/>
          <p:cNvSpPr txBox="1">
            <a:spLocks noGrp="1" noChangeArrowheads="1"/>
          </p:cNvSpPr>
          <p:nvPr>
            <p:ph type="body"/>
          </p:nvPr>
        </p:nvSpPr>
        <p:spPr>
          <a:xfrm>
            <a:off x="1071056" y="4412335"/>
            <a:ext cx="4883551" cy="352577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Contour plot of the year in which the onset of wintertime undersaturation occurs under equilibrium conditions. Shown are the average location of Southern Ocean fronts (38).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2150"/>
            <a:ext cx="4784725" cy="3462338"/>
          </a:xfrm>
        </p:spPr>
      </p:sp>
      <p:sp>
        <p:nvSpPr>
          <p:cNvPr id="3" name="Notes Placeholder 2"/>
          <p:cNvSpPr>
            <a:spLocks noGrp="1"/>
          </p:cNvSpPr>
          <p:nvPr>
            <p:ph type="body" idx="1"/>
          </p:nvPr>
        </p:nvSpPr>
        <p:spPr/>
        <p:txBody>
          <a:bodyPr>
            <a:normAutofit/>
          </a:bodyPr>
          <a:lstStyle/>
          <a:p>
            <a:r>
              <a:rPr lang="en-US" dirty="0" smtClean="0"/>
              <a:t>Organisms</a:t>
            </a:r>
            <a:r>
              <a:rPr lang="en-US" baseline="0" dirty="0" smtClean="0"/>
              <a:t> and populations can respond to ocean acidification in several ways</a:t>
            </a:r>
            <a:endParaRPr lang="en-US" dirty="0"/>
          </a:p>
        </p:txBody>
      </p:sp>
      <p:sp>
        <p:nvSpPr>
          <p:cNvPr id="4" name="Slide Number Placeholder 3"/>
          <p:cNvSpPr>
            <a:spLocks noGrp="1"/>
          </p:cNvSpPr>
          <p:nvPr>
            <p:ph type="sldNum" sz="quarter" idx="10"/>
          </p:nvPr>
        </p:nvSpPr>
        <p:spPr/>
        <p:txBody>
          <a:bodyPr/>
          <a:lstStyle/>
          <a:p>
            <a:fld id="{7294D045-7943-4776-A566-122162FA653B}"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2150"/>
            <a:ext cx="4784725" cy="346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2150"/>
            <a:ext cx="4784725" cy="3462338"/>
          </a:xfrm>
        </p:spPr>
      </p:sp>
      <p:sp>
        <p:nvSpPr>
          <p:cNvPr id="3" name="Notes Placeholder 2"/>
          <p:cNvSpPr>
            <a:spLocks noGrp="1"/>
          </p:cNvSpPr>
          <p:nvPr>
            <p:ph type="body" idx="1"/>
          </p:nvPr>
        </p:nvSpPr>
        <p:spPr/>
        <p:txBody>
          <a:bodyPr>
            <a:normAutofit/>
          </a:bodyPr>
          <a:lstStyle/>
          <a:p>
            <a:r>
              <a:rPr lang="en-US" baseline="0" dirty="0" smtClean="0"/>
              <a:t>The front line of coping is always coupled to the physiology of individual organisms –</a:t>
            </a:r>
          </a:p>
          <a:p>
            <a:r>
              <a:rPr lang="en-US" baseline="0" dirty="0" smtClean="0"/>
              <a:t>Our physiology is the ‘window to the world” for all organisms.  No matter what the environmental change is, organisms can only react based on physiological adaptations shaped during their evolutionary history.</a:t>
            </a:r>
          </a:p>
          <a:p>
            <a:endParaRPr lang="en-US" baseline="0" dirty="0" smtClean="0"/>
          </a:p>
          <a:p>
            <a:r>
              <a:rPr lang="en-US" baseline="0" dirty="0" smtClean="0"/>
              <a:t>Changes in physiology due to the environment lead to changes in </a:t>
            </a:r>
            <a:r>
              <a:rPr lang="en-US" baseline="0" dirty="0" err="1" smtClean="0"/>
              <a:t>growht</a:t>
            </a:r>
            <a:r>
              <a:rPr lang="en-US" baseline="0" dirty="0" smtClean="0"/>
              <a:t>, </a:t>
            </a:r>
            <a:r>
              <a:rPr lang="en-US" baseline="0" dirty="0" err="1" smtClean="0"/>
              <a:t>repdocution</a:t>
            </a:r>
            <a:r>
              <a:rPr lang="en-US" baseline="0" dirty="0" smtClean="0"/>
              <a:t>, and survival, which in turn, affect the function of food webs, and eventually the natural benefits we receive from the oceans.</a:t>
            </a:r>
          </a:p>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AutoShape 1"/>
          <p:cNvSpPr>
            <a:spLocks noChangeArrowheads="1"/>
          </p:cNvSpPr>
          <p:nvPr/>
        </p:nvSpPr>
        <p:spPr bwMode="auto">
          <a:xfrm>
            <a:off x="2193925" y="704851"/>
            <a:ext cx="2632075" cy="3476625"/>
          </a:xfrm>
          <a:prstGeom prst="roundRect">
            <a:avLst>
              <a:gd name="adj" fmla="val 60"/>
            </a:avLst>
          </a:prstGeom>
          <a:solidFill>
            <a:srgbClr val="FFFFFF"/>
          </a:solidFill>
          <a:ln w="9360">
            <a:solidFill>
              <a:srgbClr val="000000"/>
            </a:solidFill>
            <a:round/>
            <a:headEnd/>
            <a:tailEnd/>
          </a:ln>
        </p:spPr>
        <p:txBody>
          <a:bodyPr wrap="none" lIns="93067" tIns="46532" rIns="93067" bIns="46532" anchor="ctr"/>
          <a:lstStyle/>
          <a:p>
            <a:pPr defTabSz="930332" fontAlgn="auto">
              <a:spcBef>
                <a:spcPts val="0"/>
              </a:spcBef>
              <a:spcAft>
                <a:spcPts val="0"/>
              </a:spcAft>
              <a:defRPr/>
            </a:pPr>
            <a:endParaRPr lang="en-US" sz="1800">
              <a:solidFill>
                <a:prstClr val="black"/>
              </a:solidFill>
            </a:endParaRPr>
          </a:p>
        </p:txBody>
      </p:sp>
      <p:sp>
        <p:nvSpPr>
          <p:cNvPr id="51203" name="Rectangle 2"/>
          <p:cNvSpPr>
            <a:spLocks noGrp="1" noChangeArrowheads="1"/>
          </p:cNvSpPr>
          <p:nvPr>
            <p:ph type="body"/>
          </p:nvPr>
        </p:nvSpPr>
        <p:spPr>
          <a:xfrm>
            <a:off x="701675" y="4403726"/>
            <a:ext cx="5611813" cy="4170363"/>
          </a:xfrm>
          <a:noFill/>
          <a:ln/>
        </p:spPr>
        <p:txBody>
          <a:bodyPr wrap="none" anchor="ctr"/>
          <a:lstStyle/>
          <a:p>
            <a:pPr eaLnBrk="1" hangingPunct="1"/>
            <a:r>
              <a:rPr lang="en-US" dirty="0" smtClean="0">
                <a:latin typeface="Arial" charset="0"/>
              </a:rPr>
              <a:t>Stress increases </a:t>
            </a:r>
            <a:r>
              <a:rPr lang="en-US" dirty="0">
                <a:latin typeface="Arial" charset="0"/>
              </a:rPr>
              <a:t>“cost of living”</a:t>
            </a:r>
            <a:r>
              <a:rPr lang="en-US" dirty="0" smtClean="0">
                <a:latin typeface="Arial" charset="0"/>
              </a:rPr>
              <a:t> ,</a:t>
            </a:r>
            <a:r>
              <a:rPr lang="en-US" baseline="0" dirty="0" smtClean="0">
                <a:latin typeface="Arial" charset="0"/>
              </a:rPr>
              <a:t> with </a:t>
            </a:r>
            <a:r>
              <a:rPr lang="en-US" dirty="0" smtClean="0">
                <a:latin typeface="Arial" charset="0"/>
              </a:rPr>
              <a:t>less </a:t>
            </a:r>
            <a:r>
              <a:rPr lang="en-US" dirty="0">
                <a:latin typeface="Arial" charset="0"/>
              </a:rPr>
              <a:t>energy for growth and reproduction. </a:t>
            </a:r>
            <a:r>
              <a:rPr lang="en-US" dirty="0" smtClean="0">
                <a:latin typeface="Arial" charset="0"/>
              </a:rPr>
              <a:t> </a:t>
            </a:r>
          </a:p>
          <a:p>
            <a:pPr eaLnBrk="1" hangingPunct="1"/>
            <a:r>
              <a:rPr lang="en-US" dirty="0" smtClean="0">
                <a:latin typeface="Arial" charset="0"/>
              </a:rPr>
              <a:t>Individuals = reduced 1) survival</a:t>
            </a:r>
            <a:r>
              <a:rPr lang="en-US" dirty="0">
                <a:latin typeface="Arial" charset="0"/>
              </a:rPr>
              <a:t>, 2)</a:t>
            </a:r>
            <a:r>
              <a:rPr lang="en-US" dirty="0" smtClean="0">
                <a:latin typeface="Arial" charset="0"/>
              </a:rPr>
              <a:t> size</a:t>
            </a:r>
            <a:r>
              <a:rPr lang="en-US" dirty="0">
                <a:latin typeface="Arial" charset="0"/>
              </a:rPr>
              <a:t>, 3)</a:t>
            </a:r>
            <a:r>
              <a:rPr lang="en-US" dirty="0" smtClean="0">
                <a:latin typeface="Arial" charset="0"/>
              </a:rPr>
              <a:t> reproductive </a:t>
            </a:r>
            <a:r>
              <a:rPr lang="en-US" dirty="0">
                <a:latin typeface="Arial" charset="0"/>
              </a:rPr>
              <a:t>output. </a:t>
            </a:r>
            <a:r>
              <a:rPr lang="en-US" dirty="0" smtClean="0">
                <a:latin typeface="Arial" charset="0"/>
              </a:rPr>
              <a:t> </a:t>
            </a:r>
          </a:p>
          <a:p>
            <a:pPr eaLnBrk="1" hangingPunct="1"/>
            <a:r>
              <a:rPr lang="en-US" dirty="0" smtClean="0">
                <a:latin typeface="Arial" charset="0"/>
              </a:rPr>
              <a:t>Populations = Reduced</a:t>
            </a:r>
            <a:r>
              <a:rPr lang="en-US" baseline="0" dirty="0" smtClean="0">
                <a:latin typeface="Arial" charset="0"/>
              </a:rPr>
              <a:t> </a:t>
            </a:r>
            <a:r>
              <a:rPr lang="en-US" dirty="0" smtClean="0">
                <a:latin typeface="Arial" charset="0"/>
              </a:rPr>
              <a:t>abundance</a:t>
            </a:r>
            <a:r>
              <a:rPr lang="en-US" dirty="0">
                <a:latin typeface="Arial" charset="0"/>
              </a:rPr>
              <a:t>,</a:t>
            </a:r>
            <a:r>
              <a:rPr lang="en-US" dirty="0" smtClean="0">
                <a:latin typeface="Arial" charset="0"/>
              </a:rPr>
              <a:t> productivity</a:t>
            </a:r>
            <a:r>
              <a:rPr lang="en-US" dirty="0">
                <a:latin typeface="Arial" charset="0"/>
              </a:rPr>
              <a:t>,</a:t>
            </a:r>
            <a:r>
              <a:rPr lang="en-US" dirty="0" smtClean="0">
                <a:latin typeface="Arial" charset="0"/>
              </a:rPr>
              <a:t> resilience, </a:t>
            </a:r>
            <a:r>
              <a:rPr lang="en-US" dirty="0">
                <a:latin typeface="Arial" charset="0"/>
              </a:rPr>
              <a:t>and greater likelihood of extinction.</a:t>
            </a:r>
            <a:r>
              <a:rPr lang="en-US" dirty="0" smtClean="0">
                <a:latin typeface="Arial" charset="0"/>
              </a:rPr>
              <a:t> </a:t>
            </a:r>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B46593-811E-4329-A257-508DFF014C98}" type="slidenum">
              <a:rPr lang="en-US">
                <a:solidFill>
                  <a:prstClr val="black"/>
                </a:solidFill>
              </a:rPr>
              <a:pPr/>
              <a:t>11</a:t>
            </a:fld>
            <a:endParaRPr lang="en-US">
              <a:solidFill>
                <a:prstClr val="black"/>
              </a:solidFill>
            </a:endParaRPr>
          </a:p>
        </p:txBody>
      </p:sp>
      <p:sp>
        <p:nvSpPr>
          <p:cNvPr id="1817602" name="Rectangle 2"/>
          <p:cNvSpPr>
            <a:spLocks noGrp="1" noRot="1" noChangeAspect="1" noChangeArrowheads="1" noTextEdit="1"/>
          </p:cNvSpPr>
          <p:nvPr>
            <p:ph type="sldImg"/>
          </p:nvPr>
        </p:nvSpPr>
        <p:spPr>
          <a:xfrm>
            <a:off x="1117600" y="692150"/>
            <a:ext cx="4784725" cy="3462338"/>
          </a:xfrm>
          <a:ln/>
        </p:spPr>
      </p:sp>
      <p:sp>
        <p:nvSpPr>
          <p:cNvPr id="181760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41320" y="330204"/>
            <a:ext cx="9585325" cy="2276476"/>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768350" y="3044831"/>
            <a:ext cx="8704263" cy="3375025"/>
          </a:xfrm>
        </p:spPr>
        <p:txBody>
          <a:bodyPr/>
          <a:lstStyle>
            <a:lvl1pPr marL="0" indent="0" algn="ctr">
              <a:buFont typeface="Monotype Sorts"/>
              <a:buNone/>
              <a:defRPr sz="4100"/>
            </a:lvl1pPr>
          </a:lstStyle>
          <a:p>
            <a:r>
              <a:rPr lang="en-US" altLang="en-US"/>
              <a:t>Click to edit Master subtitle style</a:t>
            </a:r>
          </a:p>
        </p:txBody>
      </p:sp>
      <p:sp>
        <p:nvSpPr>
          <p:cNvPr id="3082" name="Rectangle 10"/>
          <p:cNvSpPr>
            <a:spLocks noGrp="1" noChangeArrowheads="1"/>
          </p:cNvSpPr>
          <p:nvPr>
            <p:ph type="dt" sz="quarter" idx="2"/>
          </p:nvPr>
        </p:nvSpPr>
        <p:spPr>
          <a:xfrm>
            <a:off x="768355" y="6748463"/>
            <a:ext cx="2133600" cy="49371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498850" y="6748463"/>
            <a:ext cx="3243263" cy="49371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7339018" y="6748463"/>
            <a:ext cx="2133600" cy="49371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84188" y="466731"/>
            <a:ext cx="9301162" cy="1993900"/>
          </a:xfrm>
          <a:prstGeom prst="rect">
            <a:avLst/>
          </a:prstGeom>
          <a:blipFill dpi="0" rotWithShape="0">
            <a:blip r:embed="rId3" cstate="print"/>
            <a:srcRect/>
            <a:stretch>
              <a:fillRect/>
            </a:stretch>
          </a:blipFill>
          <a:ln w="9525">
            <a:noFill/>
            <a:miter lim="800000"/>
            <a:headEnd/>
            <a:tailEnd/>
          </a:ln>
          <a:effectLst/>
        </p:spPr>
        <p:txBody>
          <a:bodyPr wrap="none" lIns="91390" tIns="45695" rIns="91390" bIns="45695" anchor="ctr"/>
          <a:lstStyle/>
          <a:p>
            <a:endParaRPr lang="en-US"/>
          </a:p>
        </p:txBody>
      </p:sp>
      <p:sp>
        <p:nvSpPr>
          <p:cNvPr id="3080" name="Rectangle 8"/>
          <p:cNvSpPr>
            <a:spLocks noGrp="1" noChangeArrowheads="1"/>
          </p:cNvSpPr>
          <p:nvPr>
            <p:ph type="ctrTitle" sz="quarter"/>
          </p:nvPr>
        </p:nvSpPr>
        <p:spPr bwMode="auto">
          <a:xfrm>
            <a:off x="512770" y="474663"/>
            <a:ext cx="9215437" cy="1978025"/>
          </a:xfrm>
          <a:prstGeom prst="rect">
            <a:avLst/>
          </a:prstGeom>
          <a:noFill/>
          <a:ln>
            <a:miter lim="800000"/>
            <a:headEnd/>
            <a:tailEnd/>
          </a:ln>
          <a:effectLst>
            <a:outerShdw dist="17961" dir="13500000" algn="ctr" rotWithShape="0">
              <a:schemeClr val="bg2"/>
            </a:outerShdw>
          </a:effectLst>
        </p:spPr>
        <p:txBody>
          <a:bodyPr vert="horz" wrap="square" lIns="103580" tIns="51792" rIns="103580" bIns="51792" numCol="1" anchor="ctr" anchorCtr="0" compatLnSpc="1">
            <a:prstTxWarp prst="textNoShape">
              <a:avLst/>
            </a:prstTxWarp>
          </a:bodyPr>
          <a:lstStyle>
            <a:lvl1pPr>
              <a:defRPr/>
            </a:lvl1pPr>
          </a:lstStyle>
          <a:p>
            <a:r>
              <a:rPr lang="en-US" altLang="en-US"/>
              <a:t>Click to edit Master 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2770" y="296863"/>
            <a:ext cx="9215437" cy="1235075"/>
          </a:xfrm>
          <a:prstGeom prst="rect">
            <a:avLst/>
          </a:prstGeom>
        </p:spPr>
        <p:txBody>
          <a:bodyPr lIns="91390" tIns="45695" rIns="91390" bIns="45695"/>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9825" y="296869"/>
            <a:ext cx="2324101" cy="6288087"/>
          </a:xfrm>
          <a:prstGeom prst="rect">
            <a:avLst/>
          </a:prstGeom>
        </p:spPr>
        <p:txBody>
          <a:bodyPr vert="eaVert" lIns="91390" tIns="45695" rIns="91390" bIns="45695"/>
          <a:lstStyle/>
          <a:p>
            <a:r>
              <a:rPr lang="en-US" smtClean="0"/>
              <a:t>Click to edit Master title style</a:t>
            </a:r>
            <a:endParaRPr lang="en-US"/>
          </a:p>
        </p:txBody>
      </p:sp>
      <p:sp>
        <p:nvSpPr>
          <p:cNvPr id="3" name="Vertical Text Placeholder 2"/>
          <p:cNvSpPr>
            <a:spLocks noGrp="1"/>
          </p:cNvSpPr>
          <p:nvPr>
            <p:ph type="body" orient="vert" idx="1"/>
          </p:nvPr>
        </p:nvSpPr>
        <p:spPr>
          <a:xfrm>
            <a:off x="512763" y="296869"/>
            <a:ext cx="6824662" cy="6288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2763" y="296869"/>
            <a:ext cx="9301162" cy="6288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2625" y="6748463"/>
            <a:ext cx="2133600" cy="493712"/>
          </a:xfrm>
        </p:spPr>
        <p:txBody>
          <a:bodyPr/>
          <a:lstStyle>
            <a:lvl1pPr>
              <a:defRPr/>
            </a:lvl1pPr>
          </a:lstStyle>
          <a:p>
            <a:endParaRPr lang="en-US" altLang="en-US"/>
          </a:p>
        </p:txBody>
      </p:sp>
      <p:sp>
        <p:nvSpPr>
          <p:cNvPr id="4" name="Footer Placeholder 3"/>
          <p:cNvSpPr>
            <a:spLocks noGrp="1"/>
          </p:cNvSpPr>
          <p:nvPr>
            <p:ph type="ftr" sz="quarter" idx="11"/>
          </p:nvPr>
        </p:nvSpPr>
        <p:spPr>
          <a:xfrm>
            <a:off x="3670301" y="6748463"/>
            <a:ext cx="3241675" cy="493712"/>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7851775" y="6748463"/>
            <a:ext cx="2133600" cy="493712"/>
          </a:xfrm>
        </p:spPr>
        <p:txBody>
          <a:bodyPr/>
          <a:lstStyle>
            <a:lvl1pPr>
              <a:defRPr/>
            </a:lvl1pPr>
          </a:lstStyle>
          <a:p>
            <a:fld id="{C98CCC6F-2210-4BFC-BC50-A7754DA7C2AF}" type="slidenum">
              <a:rPr lang="en-US" altLang="en-US"/>
              <a:pPr/>
              <a:t>‹#›</a:t>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0" y="296863"/>
            <a:ext cx="9215437" cy="1235075"/>
          </a:xfrm>
          <a:prstGeom prst="rect">
            <a:avLst/>
          </a:prstGeom>
        </p:spPr>
        <p:txBody>
          <a:bodyPr lIns="91390" tIns="45695" rIns="91390" bIns="45695"/>
          <a:lstStyle/>
          <a:p>
            <a:r>
              <a:rPr lang="en-US" smtClean="0"/>
              <a:t>Click to edit Master title style</a:t>
            </a:r>
            <a:endParaRPr lang="en-US"/>
          </a:p>
        </p:txBody>
      </p:sp>
      <p:sp>
        <p:nvSpPr>
          <p:cNvPr id="3" name="Content Placeholder 2"/>
          <p:cNvSpPr>
            <a:spLocks noGrp="1"/>
          </p:cNvSpPr>
          <p:nvPr>
            <p:ph sz="half" idx="1"/>
          </p:nvPr>
        </p:nvSpPr>
        <p:spPr>
          <a:xfrm>
            <a:off x="596907" y="2300287"/>
            <a:ext cx="4532313" cy="4284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81613" y="2300294"/>
            <a:ext cx="4532312" cy="2065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81613" y="4518032"/>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2625" y="6748463"/>
            <a:ext cx="2133600" cy="493712"/>
          </a:xfrm>
        </p:spPr>
        <p:txBody>
          <a:bodyPr/>
          <a:lstStyle>
            <a:lvl1pPr>
              <a:defRPr/>
            </a:lvl1pPr>
          </a:lstStyle>
          <a:p>
            <a:endParaRPr lang="en-US" altLang="en-US"/>
          </a:p>
        </p:txBody>
      </p:sp>
      <p:sp>
        <p:nvSpPr>
          <p:cNvPr id="7" name="Footer Placeholder 6"/>
          <p:cNvSpPr>
            <a:spLocks noGrp="1"/>
          </p:cNvSpPr>
          <p:nvPr>
            <p:ph type="ftr" sz="quarter" idx="11"/>
          </p:nvPr>
        </p:nvSpPr>
        <p:spPr>
          <a:xfrm>
            <a:off x="3670301" y="6748463"/>
            <a:ext cx="3241675" cy="493712"/>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851775" y="6748463"/>
            <a:ext cx="2133600" cy="493712"/>
          </a:xfrm>
        </p:spPr>
        <p:txBody>
          <a:bodyPr/>
          <a:lstStyle>
            <a:lvl1pPr>
              <a:defRPr/>
            </a:lvl1pPr>
          </a:lstStyle>
          <a:p>
            <a:fld id="{29C37CA8-9886-4003-A712-CABF82F446AC}" type="slidenum">
              <a:rPr lang="en-US" altLang="en-US"/>
              <a:pPr/>
              <a:t>‹#›</a:t>
            </a:fld>
            <a:endParaRPr lang="en-US"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0" y="296863"/>
            <a:ext cx="9215437" cy="1235075"/>
          </a:xfrm>
          <a:prstGeom prst="rect">
            <a:avLst/>
          </a:prstGeom>
        </p:spPr>
        <p:txBody>
          <a:bodyPr lIns="91390" tIns="45695" rIns="91390" bIns="45695"/>
          <a:lstStyle/>
          <a:p>
            <a:r>
              <a:rPr lang="en-US" smtClean="0"/>
              <a:t>Click to edit Master title style</a:t>
            </a:r>
            <a:endParaRPr lang="en-GB"/>
          </a:p>
        </p:txBody>
      </p:sp>
      <p:sp>
        <p:nvSpPr>
          <p:cNvPr id="3" name="Text Placeholder 2"/>
          <p:cNvSpPr>
            <a:spLocks noGrp="1"/>
          </p:cNvSpPr>
          <p:nvPr>
            <p:ph type="body" sz="half" idx="1"/>
          </p:nvPr>
        </p:nvSpPr>
        <p:spPr>
          <a:xfrm>
            <a:off x="596907" y="2300287"/>
            <a:ext cx="4532313" cy="4284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81613" y="2300294"/>
            <a:ext cx="4532312" cy="2065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81613" y="4518032"/>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2625" y="6748463"/>
            <a:ext cx="2133600" cy="493712"/>
          </a:xfrm>
        </p:spPr>
        <p:txBody>
          <a:bodyPr/>
          <a:lstStyle>
            <a:lvl1pPr>
              <a:defRPr/>
            </a:lvl1pPr>
          </a:lstStyle>
          <a:p>
            <a:endParaRPr lang="en-US" altLang="en-US"/>
          </a:p>
        </p:txBody>
      </p:sp>
      <p:sp>
        <p:nvSpPr>
          <p:cNvPr id="7" name="Footer Placeholder 6"/>
          <p:cNvSpPr>
            <a:spLocks noGrp="1"/>
          </p:cNvSpPr>
          <p:nvPr>
            <p:ph type="ftr" sz="quarter" idx="11"/>
          </p:nvPr>
        </p:nvSpPr>
        <p:spPr>
          <a:xfrm>
            <a:off x="3670301" y="6748463"/>
            <a:ext cx="3241675" cy="493712"/>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851775" y="6748463"/>
            <a:ext cx="2133600" cy="493712"/>
          </a:xfrm>
        </p:spPr>
        <p:txBody>
          <a:bodyPr/>
          <a:lstStyle>
            <a:lvl1pPr>
              <a:defRPr/>
            </a:lvl1pPr>
          </a:lstStyle>
          <a:p>
            <a:fld id="{E718708F-BB67-4FC6-A6BB-0E2892721817}" type="slidenum">
              <a:rPr lang="en-US" altLang="en-US"/>
              <a:pPr/>
              <a:t>‹#›</a:t>
            </a:fld>
            <a:endParaRPr lang="en-US"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41331" y="330204"/>
            <a:ext cx="9585325" cy="2276476"/>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768350" y="3044843"/>
            <a:ext cx="8704263" cy="3375025"/>
          </a:xfrm>
        </p:spPr>
        <p:txBody>
          <a:bodyPr/>
          <a:lstStyle>
            <a:lvl1pPr marL="0" indent="0" algn="ctr">
              <a:buFont typeface="Monotype Sorts"/>
              <a:buNone/>
              <a:defRPr sz="4200"/>
            </a:lvl1pPr>
          </a:lstStyle>
          <a:p>
            <a:r>
              <a:rPr lang="en-US" altLang="en-US"/>
              <a:t>Click to edit Master subtitle style</a:t>
            </a:r>
          </a:p>
        </p:txBody>
      </p:sp>
      <p:sp>
        <p:nvSpPr>
          <p:cNvPr id="3082" name="Rectangle 10"/>
          <p:cNvSpPr>
            <a:spLocks noGrp="1" noChangeArrowheads="1"/>
          </p:cNvSpPr>
          <p:nvPr>
            <p:ph type="dt" sz="quarter" idx="2"/>
          </p:nvPr>
        </p:nvSpPr>
        <p:spPr>
          <a:xfrm>
            <a:off x="768355" y="6748463"/>
            <a:ext cx="2133600" cy="49371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498850" y="6748463"/>
            <a:ext cx="3243263" cy="49371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7339018" y="6748463"/>
            <a:ext cx="2133600" cy="49371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84188" y="466732"/>
            <a:ext cx="9301162" cy="1993900"/>
          </a:xfrm>
          <a:prstGeom prst="rect">
            <a:avLst/>
          </a:prstGeom>
          <a:blipFill dpi="0" rotWithShape="0">
            <a:blip r:embed="rId3" cstate="print"/>
            <a:srcRect/>
            <a:stretch>
              <a:fillRect/>
            </a:stretch>
          </a:blipFill>
          <a:ln w="9525">
            <a:noFill/>
            <a:miter lim="800000"/>
            <a:headEnd/>
            <a:tailEnd/>
          </a:ln>
          <a:effectLst/>
        </p:spPr>
        <p:txBody>
          <a:bodyPr wrap="none" lIns="91309" tIns="45655" rIns="91309" bIns="45655" anchor="ctr"/>
          <a:lstStyle/>
          <a:p>
            <a:endParaRPr lang="en-US" dirty="0">
              <a:solidFill>
                <a:srgbClr val="FFFF00"/>
              </a:solidFill>
              <a:latin typeface="Calibri"/>
            </a:endParaRPr>
          </a:p>
        </p:txBody>
      </p:sp>
      <p:sp>
        <p:nvSpPr>
          <p:cNvPr id="3080" name="Rectangle 8"/>
          <p:cNvSpPr>
            <a:spLocks noGrp="1" noChangeArrowheads="1"/>
          </p:cNvSpPr>
          <p:nvPr>
            <p:ph type="ctrTitle" sz="quarter"/>
          </p:nvPr>
        </p:nvSpPr>
        <p:spPr bwMode="auto">
          <a:xfrm>
            <a:off x="512781" y="474665"/>
            <a:ext cx="9215437" cy="1978025"/>
          </a:xfrm>
          <a:prstGeom prst="rect">
            <a:avLst/>
          </a:prstGeom>
          <a:noFill/>
          <a:ln>
            <a:miter lim="800000"/>
            <a:headEnd/>
            <a:tailEnd/>
          </a:ln>
          <a:effectLst>
            <a:outerShdw dist="17961" dir="13500000" algn="ctr" rotWithShape="0">
              <a:schemeClr val="bg2"/>
            </a:outerShdw>
          </a:effectLst>
        </p:spPr>
        <p:txBody>
          <a:bodyPr vert="horz" wrap="square" lIns="103492" tIns="51744" rIns="103492" bIns="51744" numCol="1" anchor="ctr" anchorCtr="0" compatLnSpc="1">
            <a:prstTxWarp prst="textNoShape">
              <a:avLst/>
            </a:prstTxWarp>
          </a:bodyPr>
          <a:lstStyle>
            <a:lvl1pPr>
              <a:defRPr>
                <a:latin typeface="Calibri"/>
              </a:defRPr>
            </a:lvl1pPr>
          </a:lstStyle>
          <a:p>
            <a:r>
              <a:rPr lang="en-US" altLang="en-US" dirty="0"/>
              <a:t>Click to edit Master title style</a:t>
            </a:r>
          </a:p>
        </p:txBody>
      </p:sp>
    </p:spTree>
    <p:extLst>
      <p:ext uri="{BB962C8B-B14F-4D97-AF65-F5344CB8AC3E}">
        <p14:creationId xmlns:p14="http://schemas.microsoft.com/office/powerpoint/2010/main" val="108829149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81" y="296870"/>
            <a:ext cx="9215437" cy="1235075"/>
          </a:xfrm>
          <a:prstGeom prst="rect">
            <a:avLst/>
          </a:prstGeom>
        </p:spPr>
        <p:txBody>
          <a:bodyPr lIns="91309" tIns="45655" rIns="91309" bIns="45655"/>
          <a:lstStyle>
            <a:lvl1pPr>
              <a:defRPr>
                <a:latin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88392579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9625" y="4759327"/>
            <a:ext cx="8704263" cy="1471614"/>
          </a:xfrm>
          <a:prstGeom prst="rect">
            <a:avLst/>
          </a:prstGeom>
        </p:spPr>
        <p:txBody>
          <a:bodyPr lIns="91309" tIns="45655" rIns="91309" bIns="45655" anchor="t"/>
          <a:lstStyle>
            <a:lvl1pPr algn="l">
              <a:defRPr sz="4000" b="1" cap="all">
                <a:latin typeface="Calibri"/>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09625" y="3140077"/>
            <a:ext cx="8704263" cy="1619250"/>
          </a:xfrm>
        </p:spPr>
        <p:txBody>
          <a:bodyPr anchor="b"/>
          <a:lstStyle>
            <a:lvl1pPr marL="0" indent="0">
              <a:buNone/>
              <a:defRPr sz="2000"/>
            </a:lvl1pPr>
            <a:lvl2pPr marL="456547" indent="0">
              <a:buNone/>
              <a:defRPr sz="1800"/>
            </a:lvl2pPr>
            <a:lvl3pPr marL="913094" indent="0">
              <a:buNone/>
              <a:defRPr sz="1500"/>
            </a:lvl3pPr>
            <a:lvl4pPr marL="1369643" indent="0">
              <a:buNone/>
              <a:defRPr sz="1400"/>
            </a:lvl4pPr>
            <a:lvl5pPr marL="1826192" indent="0">
              <a:buNone/>
              <a:defRPr sz="1400"/>
            </a:lvl5pPr>
            <a:lvl6pPr marL="2282736" indent="0">
              <a:buNone/>
              <a:defRPr sz="1400"/>
            </a:lvl6pPr>
            <a:lvl7pPr marL="2739285" indent="0">
              <a:buNone/>
              <a:defRPr sz="1400"/>
            </a:lvl7pPr>
            <a:lvl8pPr marL="3195834" indent="0">
              <a:buNone/>
              <a:defRPr sz="1400"/>
            </a:lvl8pPr>
            <a:lvl9pPr marL="365238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54886101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81" y="296870"/>
            <a:ext cx="9215437" cy="1235075"/>
          </a:xfrm>
          <a:prstGeom prst="rect">
            <a:avLst/>
          </a:prstGeom>
        </p:spPr>
        <p:txBody>
          <a:bodyPr lIns="91309" tIns="45655" rIns="91309" bIns="45655"/>
          <a:lstStyle>
            <a:lvl1pPr>
              <a:defRPr>
                <a:latin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96918" y="2300287"/>
            <a:ext cx="4532313" cy="42846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81613" y="2300287"/>
            <a:ext cx="4532312" cy="42846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8792907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2781" y="296870"/>
            <a:ext cx="9215437" cy="1235075"/>
          </a:xfrm>
          <a:prstGeom prst="rect">
            <a:avLst/>
          </a:prstGeom>
        </p:spPr>
        <p:txBody>
          <a:bodyPr lIns="91309" tIns="45655" rIns="91309" bIns="45655"/>
          <a:lstStyle>
            <a:lvl1pPr>
              <a:defRPr>
                <a:latin typeface="Calibri"/>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12764" y="1657358"/>
            <a:ext cx="4524375" cy="692151"/>
          </a:xfrm>
        </p:spPr>
        <p:txBody>
          <a:bodyPr anchor="b"/>
          <a:lstStyle>
            <a:lvl1pPr marL="0" indent="0">
              <a:buNone/>
              <a:defRPr sz="2400" b="1"/>
            </a:lvl1pPr>
            <a:lvl2pPr marL="456547" indent="0">
              <a:buNone/>
              <a:defRPr sz="2000" b="1"/>
            </a:lvl2pPr>
            <a:lvl3pPr marL="913094" indent="0">
              <a:buNone/>
              <a:defRPr sz="1800" b="1"/>
            </a:lvl3pPr>
            <a:lvl4pPr marL="1369643" indent="0">
              <a:buNone/>
              <a:defRPr sz="1500" b="1"/>
            </a:lvl4pPr>
            <a:lvl5pPr marL="1826192" indent="0">
              <a:buNone/>
              <a:defRPr sz="1500" b="1"/>
            </a:lvl5pPr>
            <a:lvl6pPr marL="2282736" indent="0">
              <a:buNone/>
              <a:defRPr sz="1500" b="1"/>
            </a:lvl6pPr>
            <a:lvl7pPr marL="2739285" indent="0">
              <a:buNone/>
              <a:defRPr sz="1500" b="1"/>
            </a:lvl7pPr>
            <a:lvl8pPr marL="3195834" indent="0">
              <a:buNone/>
              <a:defRPr sz="1500" b="1"/>
            </a:lvl8pPr>
            <a:lvl9pPr marL="365238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12764" y="2349501"/>
            <a:ext cx="4524375" cy="4267200"/>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2242" y="1657358"/>
            <a:ext cx="4525962" cy="692151"/>
          </a:xfrm>
        </p:spPr>
        <p:txBody>
          <a:bodyPr anchor="b"/>
          <a:lstStyle>
            <a:lvl1pPr marL="0" indent="0">
              <a:buNone/>
              <a:defRPr sz="2400" b="1"/>
            </a:lvl1pPr>
            <a:lvl2pPr marL="456547" indent="0">
              <a:buNone/>
              <a:defRPr sz="2000" b="1"/>
            </a:lvl2pPr>
            <a:lvl3pPr marL="913094" indent="0">
              <a:buNone/>
              <a:defRPr sz="1800" b="1"/>
            </a:lvl3pPr>
            <a:lvl4pPr marL="1369643" indent="0">
              <a:buNone/>
              <a:defRPr sz="1500" b="1"/>
            </a:lvl4pPr>
            <a:lvl5pPr marL="1826192" indent="0">
              <a:buNone/>
              <a:defRPr sz="1500" b="1"/>
            </a:lvl5pPr>
            <a:lvl6pPr marL="2282736" indent="0">
              <a:buNone/>
              <a:defRPr sz="1500" b="1"/>
            </a:lvl6pPr>
            <a:lvl7pPr marL="2739285" indent="0">
              <a:buNone/>
              <a:defRPr sz="1500" b="1"/>
            </a:lvl7pPr>
            <a:lvl8pPr marL="3195834" indent="0">
              <a:buNone/>
              <a:defRPr sz="1500" b="1"/>
            </a:lvl8pPr>
            <a:lvl9pPr marL="365238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202242" y="2349501"/>
            <a:ext cx="4525962" cy="4267200"/>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6873667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0" y="296863"/>
            <a:ext cx="9215437" cy="1235075"/>
          </a:xfrm>
          <a:prstGeom prst="rect">
            <a:avLst/>
          </a:prstGeom>
        </p:spPr>
        <p:txBody>
          <a:bodyPr lIns="91390" tIns="45695" rIns="91390" bIns="45695"/>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2781" y="296870"/>
            <a:ext cx="9215437" cy="1235075"/>
          </a:xfrm>
          <a:prstGeom prst="rect">
            <a:avLst/>
          </a:prstGeom>
        </p:spPr>
        <p:txBody>
          <a:bodyPr lIns="91309" tIns="45655" rIns="91309" bIns="45655"/>
          <a:lstStyle>
            <a:lvl1pPr>
              <a:defRPr>
                <a:latin typeface="Calibri"/>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9133896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30499455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781" y="295291"/>
            <a:ext cx="3368675" cy="1254125"/>
          </a:xfrm>
          <a:prstGeom prst="rect">
            <a:avLst/>
          </a:prstGeom>
        </p:spPr>
        <p:txBody>
          <a:bodyPr lIns="91309" tIns="45655" rIns="91309" bIns="45655" anchor="b"/>
          <a:lstStyle>
            <a:lvl1pPr algn="l">
              <a:defRPr sz="2000" b="1">
                <a:latin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03693" y="295275"/>
            <a:ext cx="5724525" cy="6321426"/>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2781" y="1549416"/>
            <a:ext cx="3368675" cy="5067301"/>
          </a:xfrm>
        </p:spPr>
        <p:txBody>
          <a:bodyPr/>
          <a:lstStyle>
            <a:lvl1pPr marL="0" indent="0">
              <a:buNone/>
              <a:defRPr sz="1400"/>
            </a:lvl1pPr>
            <a:lvl2pPr marL="456547" indent="0">
              <a:buNone/>
              <a:defRPr sz="1200"/>
            </a:lvl2pPr>
            <a:lvl3pPr marL="913094" indent="0">
              <a:buNone/>
              <a:defRPr sz="1000"/>
            </a:lvl3pPr>
            <a:lvl4pPr marL="1369643" indent="0">
              <a:buNone/>
              <a:defRPr sz="1000"/>
            </a:lvl4pPr>
            <a:lvl5pPr marL="1826192" indent="0">
              <a:buNone/>
              <a:defRPr sz="1000"/>
            </a:lvl5pPr>
            <a:lvl6pPr marL="2282736" indent="0">
              <a:buNone/>
              <a:defRPr sz="1000"/>
            </a:lvl6pPr>
            <a:lvl7pPr marL="2739285" indent="0">
              <a:buNone/>
              <a:defRPr sz="1000"/>
            </a:lvl7pPr>
            <a:lvl8pPr marL="3195834" indent="0">
              <a:buNone/>
              <a:defRPr sz="1000"/>
            </a:lvl8pPr>
            <a:lvl9pPr marL="36523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89526463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06618" y="5184775"/>
            <a:ext cx="6145213" cy="612775"/>
          </a:xfrm>
          <a:prstGeom prst="rect">
            <a:avLst/>
          </a:prstGeom>
        </p:spPr>
        <p:txBody>
          <a:bodyPr lIns="91309" tIns="45655" rIns="91309" bIns="45655" anchor="b"/>
          <a:lstStyle>
            <a:lvl1pPr algn="l">
              <a:defRPr sz="2000" b="1">
                <a:latin typeface="Calibri"/>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06618" y="661988"/>
            <a:ext cx="6145213" cy="4445000"/>
          </a:xfrm>
        </p:spPr>
        <p:txBody>
          <a:bodyPr/>
          <a:lstStyle>
            <a:lvl1pPr marL="0" indent="0">
              <a:buNone/>
              <a:defRPr sz="3200"/>
            </a:lvl1pPr>
            <a:lvl2pPr marL="456547" indent="0">
              <a:buNone/>
              <a:defRPr sz="2900"/>
            </a:lvl2pPr>
            <a:lvl3pPr marL="913094" indent="0">
              <a:buNone/>
              <a:defRPr sz="2400"/>
            </a:lvl3pPr>
            <a:lvl4pPr marL="1369643" indent="0">
              <a:buNone/>
              <a:defRPr sz="2000"/>
            </a:lvl4pPr>
            <a:lvl5pPr marL="1826192" indent="0">
              <a:buNone/>
              <a:defRPr sz="2000"/>
            </a:lvl5pPr>
            <a:lvl6pPr marL="2282736" indent="0">
              <a:buNone/>
              <a:defRPr sz="2000"/>
            </a:lvl6pPr>
            <a:lvl7pPr marL="2739285" indent="0">
              <a:buNone/>
              <a:defRPr sz="2000"/>
            </a:lvl7pPr>
            <a:lvl8pPr marL="3195834" indent="0">
              <a:buNone/>
              <a:defRPr sz="2000"/>
            </a:lvl8pPr>
            <a:lvl9pPr marL="3652382" indent="0">
              <a:buNone/>
              <a:defRPr sz="2000"/>
            </a:lvl9pPr>
          </a:lstStyle>
          <a:p>
            <a:endParaRPr lang="en-US"/>
          </a:p>
        </p:txBody>
      </p:sp>
      <p:sp>
        <p:nvSpPr>
          <p:cNvPr id="4" name="Text Placeholder 3"/>
          <p:cNvSpPr>
            <a:spLocks noGrp="1"/>
          </p:cNvSpPr>
          <p:nvPr>
            <p:ph type="body" sz="half" idx="2"/>
          </p:nvPr>
        </p:nvSpPr>
        <p:spPr>
          <a:xfrm>
            <a:off x="2006618" y="5797567"/>
            <a:ext cx="6145213" cy="868363"/>
          </a:xfrm>
        </p:spPr>
        <p:txBody>
          <a:bodyPr/>
          <a:lstStyle>
            <a:lvl1pPr marL="0" indent="0">
              <a:buNone/>
              <a:defRPr sz="1400"/>
            </a:lvl1pPr>
            <a:lvl2pPr marL="456547" indent="0">
              <a:buNone/>
              <a:defRPr sz="1200"/>
            </a:lvl2pPr>
            <a:lvl3pPr marL="913094" indent="0">
              <a:buNone/>
              <a:defRPr sz="1000"/>
            </a:lvl3pPr>
            <a:lvl4pPr marL="1369643" indent="0">
              <a:buNone/>
              <a:defRPr sz="1000"/>
            </a:lvl4pPr>
            <a:lvl5pPr marL="1826192" indent="0">
              <a:buNone/>
              <a:defRPr sz="1000"/>
            </a:lvl5pPr>
            <a:lvl6pPr marL="2282736" indent="0">
              <a:buNone/>
              <a:defRPr sz="1000"/>
            </a:lvl6pPr>
            <a:lvl7pPr marL="2739285" indent="0">
              <a:buNone/>
              <a:defRPr sz="1000"/>
            </a:lvl7pPr>
            <a:lvl8pPr marL="3195834" indent="0">
              <a:buNone/>
              <a:defRPr sz="1000"/>
            </a:lvl8pPr>
            <a:lvl9pPr marL="365238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56850093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2781" y="296870"/>
            <a:ext cx="9215437" cy="1235075"/>
          </a:xfrm>
          <a:prstGeom prst="rect">
            <a:avLst/>
          </a:prstGeom>
        </p:spPr>
        <p:txBody>
          <a:bodyPr lIns="91309" tIns="45655" rIns="91309" bIns="45655"/>
          <a:lstStyle>
            <a:lvl1pPr>
              <a:defRPr>
                <a:latin typeface="Calibri"/>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3530966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9825" y="296869"/>
            <a:ext cx="2324101" cy="6288087"/>
          </a:xfrm>
          <a:prstGeom prst="rect">
            <a:avLst/>
          </a:prstGeom>
        </p:spPr>
        <p:txBody>
          <a:bodyPr vert="eaVert" lIns="91309" tIns="45655" rIns="91309" bIns="45655"/>
          <a:lstStyle>
            <a:lvl1pPr>
              <a:defRPr>
                <a:latin typeface="Calibri"/>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512763" y="296869"/>
            <a:ext cx="6824662" cy="6288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14392626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2763" y="296869"/>
            <a:ext cx="9301162" cy="6288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2625" y="6748463"/>
            <a:ext cx="2133600" cy="49371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670301" y="6748463"/>
            <a:ext cx="3241675" cy="49371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851775" y="6748463"/>
            <a:ext cx="2133600" cy="49371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6421055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81" y="296870"/>
            <a:ext cx="9215437" cy="1235075"/>
          </a:xfrm>
          <a:prstGeom prst="rect">
            <a:avLst/>
          </a:prstGeom>
        </p:spPr>
        <p:txBody>
          <a:bodyPr lIns="91309" tIns="45655" rIns="91309" bIns="45655"/>
          <a:lstStyle>
            <a:lvl1pPr>
              <a:defRPr>
                <a:latin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96918" y="2300287"/>
            <a:ext cx="4532313" cy="4284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81613" y="2300288"/>
            <a:ext cx="4532312" cy="2065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81613" y="4518043"/>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2625" y="6748463"/>
            <a:ext cx="2133600" cy="49371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670301" y="6748463"/>
            <a:ext cx="3241675" cy="49371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851775" y="6748463"/>
            <a:ext cx="2133600" cy="49371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6718044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81" y="296870"/>
            <a:ext cx="9215437" cy="1235075"/>
          </a:xfrm>
          <a:prstGeom prst="rect">
            <a:avLst/>
          </a:prstGeom>
        </p:spPr>
        <p:txBody>
          <a:bodyPr lIns="91309" tIns="45655" rIns="91309" bIns="45655"/>
          <a:lstStyle>
            <a:lvl1pPr>
              <a:defRPr>
                <a:latin typeface="Calibri"/>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596918" y="2300287"/>
            <a:ext cx="4532313" cy="4284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81613" y="2300288"/>
            <a:ext cx="4532312" cy="2065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81613" y="4518043"/>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2625" y="6748463"/>
            <a:ext cx="2133600" cy="49371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670301" y="6748463"/>
            <a:ext cx="3241675" cy="49371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851775" y="6748463"/>
            <a:ext cx="2133600" cy="49371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7659762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41327" y="330204"/>
            <a:ext cx="9585325" cy="2276476"/>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extLst>
                <a:ext uri="{28A0092B-C50C-407E-A947-70E740481C1C}">
                  <a14:useLocalDpi xmlns:a14="http://schemas.microsoft.com/office/drawing/2010/main" val="0"/>
                </a:ext>
              </a:extLst>
            </a:blip>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extLst>
                <a:ext uri="{28A0092B-C50C-407E-A947-70E740481C1C}">
                  <a14:useLocalDpi xmlns:a14="http://schemas.microsoft.com/office/drawing/2010/main" val="0"/>
                </a:ext>
              </a:extLst>
            </a:blip>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768350" y="3044838"/>
            <a:ext cx="8704263" cy="3375025"/>
          </a:xfrm>
        </p:spPr>
        <p:txBody>
          <a:bodyPr/>
          <a:lstStyle>
            <a:lvl1pPr marL="0" indent="0" algn="ctr">
              <a:buFont typeface="Monotype Sorts"/>
              <a:buNone/>
              <a:defRPr sz="4200"/>
            </a:lvl1pPr>
          </a:lstStyle>
          <a:p>
            <a:r>
              <a:rPr lang="en-US" altLang="en-US"/>
              <a:t>Click to edit Master subtitle style</a:t>
            </a:r>
          </a:p>
        </p:txBody>
      </p:sp>
      <p:sp>
        <p:nvSpPr>
          <p:cNvPr id="3082" name="Rectangle 10"/>
          <p:cNvSpPr>
            <a:spLocks noGrp="1" noChangeArrowheads="1"/>
          </p:cNvSpPr>
          <p:nvPr>
            <p:ph type="dt" sz="quarter" idx="2"/>
          </p:nvPr>
        </p:nvSpPr>
        <p:spPr>
          <a:xfrm>
            <a:off x="768355" y="6748463"/>
            <a:ext cx="2133600" cy="49371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498850" y="6748463"/>
            <a:ext cx="3243263" cy="49371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7339018" y="6748463"/>
            <a:ext cx="2133600" cy="49371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84188" y="466732"/>
            <a:ext cx="9301162" cy="1993900"/>
          </a:xfrm>
          <a:prstGeom prst="rect">
            <a:avLst/>
          </a:prstGeom>
          <a:blipFill dpi="0" rotWithShape="0">
            <a:blip r:embed="rId3" cstate="print">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none" lIns="91341" tIns="45671" rIns="91341" bIns="45671" anchor="ctr"/>
          <a:lstStyle/>
          <a:p>
            <a:pPr defTabSz="1007560"/>
            <a:endParaRPr lang="en-US">
              <a:solidFill>
                <a:srgbClr val="FFFF00"/>
              </a:solidFill>
            </a:endParaRPr>
          </a:p>
        </p:txBody>
      </p:sp>
      <p:sp>
        <p:nvSpPr>
          <p:cNvPr id="3080" name="Rectangle 8"/>
          <p:cNvSpPr>
            <a:spLocks noGrp="1" noChangeArrowheads="1"/>
          </p:cNvSpPr>
          <p:nvPr>
            <p:ph type="ctrTitle" sz="quarter"/>
          </p:nvPr>
        </p:nvSpPr>
        <p:spPr bwMode="auto">
          <a:xfrm>
            <a:off x="512776" y="474665"/>
            <a:ext cx="9215437" cy="1978025"/>
          </a:xfrm>
          <a:prstGeom prst="rect">
            <a:avLst/>
          </a:prstGeom>
          <a:noFill/>
          <a:ln>
            <a:miter lim="800000"/>
            <a:headEnd/>
            <a:tailEnd/>
          </a:ln>
          <a:effectLst>
            <a:outerShdw dist="17961" dir="13500000" algn="ctr" rotWithShape="0">
              <a:schemeClr val="bg2"/>
            </a:outerShdw>
          </a:effectLst>
        </p:spPr>
        <p:txBody>
          <a:bodyPr vert="horz" wrap="square" lIns="103528" tIns="51764" rIns="103528" bIns="51764" numCol="1" anchor="ctr" anchorCtr="0" compatLnSpc="1">
            <a:prstTxWarp prst="textNoShape">
              <a:avLst/>
            </a:prstTxWarp>
          </a:bodyPr>
          <a:lstStyle>
            <a:lvl1pPr>
              <a:defRPr>
                <a:latin typeface="Arial Unicode MS" pitchFamily="34" charset="-128"/>
              </a:defRPr>
            </a:lvl1pPr>
          </a:lstStyle>
          <a:p>
            <a:r>
              <a:rPr lang="en-US" altLang="en-US" dirty="0"/>
              <a:t>Click to edit Master title style</a:t>
            </a:r>
          </a:p>
        </p:txBody>
      </p:sp>
    </p:spTree>
    <p:extLst>
      <p:ext uri="{BB962C8B-B14F-4D97-AF65-F5344CB8AC3E}">
        <p14:creationId xmlns:p14="http://schemas.microsoft.com/office/powerpoint/2010/main" val="382056116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9625" y="4759325"/>
            <a:ext cx="8704263" cy="1471613"/>
          </a:xfrm>
          <a:prstGeom prst="rect">
            <a:avLst/>
          </a:prstGeom>
        </p:spPr>
        <p:txBody>
          <a:bodyPr lIns="91390" tIns="45695" rIns="91390" bIns="45695"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9625" y="3140077"/>
            <a:ext cx="8704263" cy="1619250"/>
          </a:xfrm>
        </p:spPr>
        <p:txBody>
          <a:bodyPr anchor="b"/>
          <a:lstStyle>
            <a:lvl1pPr marL="0" indent="0">
              <a:buNone/>
              <a:defRPr sz="2000"/>
            </a:lvl1pPr>
            <a:lvl2pPr marL="456948" indent="0">
              <a:buNone/>
              <a:defRPr sz="1800"/>
            </a:lvl2pPr>
            <a:lvl3pPr marL="913898" indent="0">
              <a:buNone/>
              <a:defRPr sz="1700"/>
            </a:lvl3pPr>
            <a:lvl4pPr marL="1370848" indent="0">
              <a:buNone/>
              <a:defRPr sz="1400"/>
            </a:lvl4pPr>
            <a:lvl5pPr marL="1827801" indent="0">
              <a:buNone/>
              <a:defRPr sz="1400"/>
            </a:lvl5pPr>
            <a:lvl6pPr marL="2284749" indent="0">
              <a:buNone/>
              <a:defRPr sz="1400"/>
            </a:lvl6pPr>
            <a:lvl7pPr marL="2741699" indent="0">
              <a:buNone/>
              <a:defRPr sz="1400"/>
            </a:lvl7pPr>
            <a:lvl8pPr marL="3198648" indent="0">
              <a:buNone/>
              <a:defRPr sz="1400"/>
            </a:lvl8pPr>
            <a:lvl9pPr marL="365559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6" y="296870"/>
            <a:ext cx="9215437" cy="1235075"/>
          </a:xfrm>
          <a:prstGeom prst="rect">
            <a:avLst/>
          </a:prstGeom>
        </p:spPr>
        <p:txBody>
          <a:bodyPr lIns="91341" tIns="45671" rIns="91341" bIns="45671"/>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364091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9625" y="4759327"/>
            <a:ext cx="8704263" cy="1471614"/>
          </a:xfrm>
          <a:prstGeom prst="rect">
            <a:avLst/>
          </a:prstGeom>
        </p:spPr>
        <p:txBody>
          <a:bodyPr lIns="91341" tIns="45671" rIns="91341" bIns="45671" anchor="t"/>
          <a:lstStyle>
            <a:lvl1pPr algn="l">
              <a:defRPr sz="4000" b="1" cap="all">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09625" y="3140077"/>
            <a:ext cx="8704263" cy="1619250"/>
          </a:xfrm>
        </p:spPr>
        <p:txBody>
          <a:bodyPr anchor="b"/>
          <a:lstStyle>
            <a:lvl1pPr marL="0" indent="0">
              <a:buNone/>
              <a:defRPr sz="2000"/>
            </a:lvl1pPr>
            <a:lvl2pPr marL="456708" indent="0">
              <a:buNone/>
              <a:defRPr sz="1800"/>
            </a:lvl2pPr>
            <a:lvl3pPr marL="913416" indent="0">
              <a:buNone/>
              <a:defRPr sz="1500"/>
            </a:lvl3pPr>
            <a:lvl4pPr marL="1370126" indent="0">
              <a:buNone/>
              <a:defRPr sz="1400"/>
            </a:lvl4pPr>
            <a:lvl5pPr marL="1826836" indent="0">
              <a:buNone/>
              <a:defRPr sz="1400"/>
            </a:lvl5pPr>
            <a:lvl6pPr marL="2283541" indent="0">
              <a:buNone/>
              <a:defRPr sz="1400"/>
            </a:lvl6pPr>
            <a:lvl7pPr marL="2740248" indent="0">
              <a:buNone/>
              <a:defRPr sz="1400"/>
            </a:lvl7pPr>
            <a:lvl8pPr marL="3196959" indent="0">
              <a:buNone/>
              <a:defRPr sz="1400"/>
            </a:lvl8pPr>
            <a:lvl9pPr marL="3653667"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44809477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6" y="296870"/>
            <a:ext cx="9215437" cy="1235075"/>
          </a:xfrm>
          <a:prstGeom prst="rect">
            <a:avLst/>
          </a:prstGeom>
        </p:spPr>
        <p:txBody>
          <a:bodyPr lIns="91341" tIns="45671" rIns="91341" bIns="45671"/>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96914" y="2300287"/>
            <a:ext cx="4532313" cy="42846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81614" y="2300287"/>
            <a:ext cx="4532312" cy="42846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54402211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2776" y="296870"/>
            <a:ext cx="9215437" cy="1235075"/>
          </a:xfrm>
          <a:prstGeom prst="rect">
            <a:avLst/>
          </a:prstGeom>
        </p:spPr>
        <p:txBody>
          <a:bodyPr lIns="91341" tIns="45671" rIns="91341" bIns="45671"/>
          <a:lstStyle>
            <a:lvl1pPr>
              <a:defRPr>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12765" y="1657358"/>
            <a:ext cx="4524375" cy="692151"/>
          </a:xfrm>
        </p:spPr>
        <p:txBody>
          <a:bodyPr anchor="b"/>
          <a:lstStyle>
            <a:lvl1pPr marL="0" indent="0">
              <a:buNone/>
              <a:defRPr sz="2400" b="1"/>
            </a:lvl1pPr>
            <a:lvl2pPr marL="456708" indent="0">
              <a:buNone/>
              <a:defRPr sz="2000" b="1"/>
            </a:lvl2pPr>
            <a:lvl3pPr marL="913416" indent="0">
              <a:buNone/>
              <a:defRPr sz="1800" b="1"/>
            </a:lvl3pPr>
            <a:lvl4pPr marL="1370126" indent="0">
              <a:buNone/>
              <a:defRPr sz="1500" b="1"/>
            </a:lvl4pPr>
            <a:lvl5pPr marL="1826836" indent="0">
              <a:buNone/>
              <a:defRPr sz="1500" b="1"/>
            </a:lvl5pPr>
            <a:lvl6pPr marL="2283541" indent="0">
              <a:buNone/>
              <a:defRPr sz="1500" b="1"/>
            </a:lvl6pPr>
            <a:lvl7pPr marL="2740248" indent="0">
              <a:buNone/>
              <a:defRPr sz="1500" b="1"/>
            </a:lvl7pPr>
            <a:lvl8pPr marL="3196959" indent="0">
              <a:buNone/>
              <a:defRPr sz="1500" b="1"/>
            </a:lvl8pPr>
            <a:lvl9pPr marL="365366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512765" y="2349503"/>
            <a:ext cx="4524375" cy="4267200"/>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2242" y="1657358"/>
            <a:ext cx="4525962" cy="692151"/>
          </a:xfrm>
        </p:spPr>
        <p:txBody>
          <a:bodyPr anchor="b"/>
          <a:lstStyle>
            <a:lvl1pPr marL="0" indent="0">
              <a:buNone/>
              <a:defRPr sz="2400" b="1"/>
            </a:lvl1pPr>
            <a:lvl2pPr marL="456708" indent="0">
              <a:buNone/>
              <a:defRPr sz="2000" b="1"/>
            </a:lvl2pPr>
            <a:lvl3pPr marL="913416" indent="0">
              <a:buNone/>
              <a:defRPr sz="1800" b="1"/>
            </a:lvl3pPr>
            <a:lvl4pPr marL="1370126" indent="0">
              <a:buNone/>
              <a:defRPr sz="1500" b="1"/>
            </a:lvl4pPr>
            <a:lvl5pPr marL="1826836" indent="0">
              <a:buNone/>
              <a:defRPr sz="1500" b="1"/>
            </a:lvl5pPr>
            <a:lvl6pPr marL="2283541" indent="0">
              <a:buNone/>
              <a:defRPr sz="1500" b="1"/>
            </a:lvl6pPr>
            <a:lvl7pPr marL="2740248" indent="0">
              <a:buNone/>
              <a:defRPr sz="1500" b="1"/>
            </a:lvl7pPr>
            <a:lvl8pPr marL="3196959" indent="0">
              <a:buNone/>
              <a:defRPr sz="1500" b="1"/>
            </a:lvl8pPr>
            <a:lvl9pPr marL="365366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5202242" y="2349503"/>
            <a:ext cx="4525962" cy="4267200"/>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61862852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2776" y="296870"/>
            <a:ext cx="9215437" cy="1235075"/>
          </a:xfrm>
          <a:prstGeom prst="rect">
            <a:avLst/>
          </a:prstGeom>
        </p:spPr>
        <p:txBody>
          <a:bodyPr lIns="91341" tIns="45671" rIns="91341" bIns="45671"/>
          <a:lstStyle>
            <a:lvl1pPr>
              <a:defRPr>
                <a:latin typeface="Arial Unicode MS" pitchFamily="34" charset="-12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4334060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10321937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776" y="295287"/>
            <a:ext cx="3368675" cy="1254125"/>
          </a:xfrm>
          <a:prstGeom prst="rect">
            <a:avLst/>
          </a:prstGeom>
        </p:spPr>
        <p:txBody>
          <a:bodyPr lIns="91341" tIns="45671" rIns="91341" bIns="45671" anchor="b"/>
          <a:lstStyle>
            <a:lvl1pPr algn="l">
              <a:defRPr sz="2000" b="1">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03688" y="295277"/>
            <a:ext cx="5724525" cy="6321426"/>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2776" y="1549412"/>
            <a:ext cx="3368675" cy="5067301"/>
          </a:xfrm>
        </p:spPr>
        <p:txBody>
          <a:bodyPr/>
          <a:lstStyle>
            <a:lvl1pPr marL="0" indent="0">
              <a:buNone/>
              <a:defRPr sz="1400"/>
            </a:lvl1pPr>
            <a:lvl2pPr marL="456708" indent="0">
              <a:buNone/>
              <a:defRPr sz="1200"/>
            </a:lvl2pPr>
            <a:lvl3pPr marL="913416" indent="0">
              <a:buNone/>
              <a:defRPr sz="1000"/>
            </a:lvl3pPr>
            <a:lvl4pPr marL="1370126" indent="0">
              <a:buNone/>
              <a:defRPr sz="1000"/>
            </a:lvl4pPr>
            <a:lvl5pPr marL="1826836" indent="0">
              <a:buNone/>
              <a:defRPr sz="1000"/>
            </a:lvl5pPr>
            <a:lvl6pPr marL="2283541" indent="0">
              <a:buNone/>
              <a:defRPr sz="1000"/>
            </a:lvl6pPr>
            <a:lvl7pPr marL="2740248" indent="0">
              <a:buNone/>
              <a:defRPr sz="1000"/>
            </a:lvl7pPr>
            <a:lvl8pPr marL="3196959" indent="0">
              <a:buNone/>
              <a:defRPr sz="1000"/>
            </a:lvl8pPr>
            <a:lvl9pPr marL="3653667"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7713176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06613" y="5184775"/>
            <a:ext cx="6145213" cy="612775"/>
          </a:xfrm>
          <a:prstGeom prst="rect">
            <a:avLst/>
          </a:prstGeom>
        </p:spPr>
        <p:txBody>
          <a:bodyPr lIns="91341" tIns="45671" rIns="91341" bIns="45671" anchor="b"/>
          <a:lstStyle>
            <a:lvl1pPr algn="l">
              <a:defRPr sz="2000" b="1">
                <a:latin typeface="Arial Unicode MS" pitchFamily="34" charset="-128"/>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06613" y="661989"/>
            <a:ext cx="6145213" cy="4445000"/>
          </a:xfrm>
        </p:spPr>
        <p:txBody>
          <a:bodyPr/>
          <a:lstStyle>
            <a:lvl1pPr marL="0" indent="0">
              <a:buNone/>
              <a:defRPr sz="3200"/>
            </a:lvl1pPr>
            <a:lvl2pPr marL="456708" indent="0">
              <a:buNone/>
              <a:defRPr sz="2900"/>
            </a:lvl2pPr>
            <a:lvl3pPr marL="913416" indent="0">
              <a:buNone/>
              <a:defRPr sz="2400"/>
            </a:lvl3pPr>
            <a:lvl4pPr marL="1370126" indent="0">
              <a:buNone/>
              <a:defRPr sz="2000"/>
            </a:lvl4pPr>
            <a:lvl5pPr marL="1826836" indent="0">
              <a:buNone/>
              <a:defRPr sz="2000"/>
            </a:lvl5pPr>
            <a:lvl6pPr marL="2283541" indent="0">
              <a:buNone/>
              <a:defRPr sz="2000"/>
            </a:lvl6pPr>
            <a:lvl7pPr marL="2740248" indent="0">
              <a:buNone/>
              <a:defRPr sz="2000"/>
            </a:lvl7pPr>
            <a:lvl8pPr marL="3196959" indent="0">
              <a:buNone/>
              <a:defRPr sz="2000"/>
            </a:lvl8pPr>
            <a:lvl9pPr marL="3653667" indent="0">
              <a:buNone/>
              <a:defRPr sz="2000"/>
            </a:lvl9pPr>
          </a:lstStyle>
          <a:p>
            <a:endParaRPr lang="en-US"/>
          </a:p>
        </p:txBody>
      </p:sp>
      <p:sp>
        <p:nvSpPr>
          <p:cNvPr id="4" name="Text Placeholder 3"/>
          <p:cNvSpPr>
            <a:spLocks noGrp="1"/>
          </p:cNvSpPr>
          <p:nvPr>
            <p:ph type="body" sz="half" idx="2"/>
          </p:nvPr>
        </p:nvSpPr>
        <p:spPr>
          <a:xfrm>
            <a:off x="2006613" y="5797563"/>
            <a:ext cx="6145213" cy="868363"/>
          </a:xfrm>
        </p:spPr>
        <p:txBody>
          <a:bodyPr/>
          <a:lstStyle>
            <a:lvl1pPr marL="0" indent="0">
              <a:buNone/>
              <a:defRPr sz="1400"/>
            </a:lvl1pPr>
            <a:lvl2pPr marL="456708" indent="0">
              <a:buNone/>
              <a:defRPr sz="1200"/>
            </a:lvl2pPr>
            <a:lvl3pPr marL="913416" indent="0">
              <a:buNone/>
              <a:defRPr sz="1000"/>
            </a:lvl3pPr>
            <a:lvl4pPr marL="1370126" indent="0">
              <a:buNone/>
              <a:defRPr sz="1000"/>
            </a:lvl4pPr>
            <a:lvl5pPr marL="1826836" indent="0">
              <a:buNone/>
              <a:defRPr sz="1000"/>
            </a:lvl5pPr>
            <a:lvl6pPr marL="2283541" indent="0">
              <a:buNone/>
              <a:defRPr sz="1000"/>
            </a:lvl6pPr>
            <a:lvl7pPr marL="2740248" indent="0">
              <a:buNone/>
              <a:defRPr sz="1000"/>
            </a:lvl7pPr>
            <a:lvl8pPr marL="3196959" indent="0">
              <a:buNone/>
              <a:defRPr sz="1000"/>
            </a:lvl8pPr>
            <a:lvl9pPr marL="3653667"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06488412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2776" y="296870"/>
            <a:ext cx="9215437" cy="1235075"/>
          </a:xfrm>
          <a:prstGeom prst="rect">
            <a:avLst/>
          </a:prstGeom>
        </p:spPr>
        <p:txBody>
          <a:bodyPr lIns="91341" tIns="45671" rIns="91341" bIns="45671"/>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96580030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9826" y="296869"/>
            <a:ext cx="2324101" cy="6288087"/>
          </a:xfrm>
          <a:prstGeom prst="rect">
            <a:avLst/>
          </a:prstGeom>
        </p:spPr>
        <p:txBody>
          <a:bodyPr vert="eaVert" lIns="91341" tIns="45671" rIns="91341" bIns="45671"/>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512764" y="296869"/>
            <a:ext cx="6824662" cy="6288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24785183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0" y="296863"/>
            <a:ext cx="9215437" cy="1235075"/>
          </a:xfrm>
          <a:prstGeom prst="rect">
            <a:avLst/>
          </a:prstGeom>
        </p:spPr>
        <p:txBody>
          <a:bodyPr lIns="91390" tIns="45695" rIns="91390" bIns="45695"/>
          <a:lstStyle/>
          <a:p>
            <a:r>
              <a:rPr lang="en-US" smtClean="0"/>
              <a:t>Click to edit Master title style</a:t>
            </a:r>
            <a:endParaRPr lang="en-US"/>
          </a:p>
        </p:txBody>
      </p:sp>
      <p:sp>
        <p:nvSpPr>
          <p:cNvPr id="3" name="Content Placeholder 2"/>
          <p:cNvSpPr>
            <a:spLocks noGrp="1"/>
          </p:cNvSpPr>
          <p:nvPr>
            <p:ph sz="half" idx="1"/>
          </p:nvPr>
        </p:nvSpPr>
        <p:spPr>
          <a:xfrm>
            <a:off x="596907" y="2300287"/>
            <a:ext cx="4532313" cy="4284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81613" y="2300287"/>
            <a:ext cx="4532312" cy="4284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2763" y="296869"/>
            <a:ext cx="9301162" cy="6288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2626" y="6748463"/>
            <a:ext cx="2133600" cy="49371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670301" y="6748463"/>
            <a:ext cx="3241675" cy="49371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851776" y="6748463"/>
            <a:ext cx="2133600" cy="49371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24247467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6" y="296870"/>
            <a:ext cx="9215437" cy="1235075"/>
          </a:xfrm>
          <a:prstGeom prst="rect">
            <a:avLst/>
          </a:prstGeom>
        </p:spPr>
        <p:txBody>
          <a:bodyPr lIns="91341" tIns="45671" rIns="91341" bIns="45671"/>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96914" y="2300287"/>
            <a:ext cx="4532313" cy="4284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81614" y="2300288"/>
            <a:ext cx="4532312" cy="2065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81614" y="4518038"/>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2626" y="6748463"/>
            <a:ext cx="2133600" cy="49371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670301" y="6748463"/>
            <a:ext cx="3241675" cy="49371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851776" y="6748463"/>
            <a:ext cx="2133600" cy="49371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49048231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2776" y="296870"/>
            <a:ext cx="9215437" cy="1235075"/>
          </a:xfrm>
          <a:prstGeom prst="rect">
            <a:avLst/>
          </a:prstGeom>
        </p:spPr>
        <p:txBody>
          <a:bodyPr lIns="91341" tIns="45671" rIns="91341" bIns="45671"/>
          <a:lstStyle>
            <a:lvl1pPr>
              <a:defRPr>
                <a:latin typeface="Arial Unicode MS" pitchFamily="34" charset="-128"/>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596914" y="2300287"/>
            <a:ext cx="4532313" cy="4284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81614" y="2300288"/>
            <a:ext cx="4532312" cy="2065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81614" y="4518038"/>
            <a:ext cx="4532312" cy="206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2626" y="6748463"/>
            <a:ext cx="2133600" cy="49371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670301" y="6748463"/>
            <a:ext cx="3241675" cy="49371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851776" y="6748463"/>
            <a:ext cx="2133600" cy="49371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526762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2770" y="296863"/>
            <a:ext cx="9215437" cy="1235075"/>
          </a:xfrm>
          <a:prstGeom prst="rect">
            <a:avLst/>
          </a:prstGeom>
        </p:spPr>
        <p:txBody>
          <a:bodyPr lIns="91390" tIns="45695" rIns="91390" bIns="45695"/>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2764" y="1657352"/>
            <a:ext cx="4524375" cy="692150"/>
          </a:xfrm>
        </p:spPr>
        <p:txBody>
          <a:bodyPr anchor="b"/>
          <a:lstStyle>
            <a:lvl1pPr marL="0" indent="0">
              <a:buNone/>
              <a:defRPr sz="2400" b="1"/>
            </a:lvl1pPr>
            <a:lvl2pPr marL="456948" indent="0">
              <a:buNone/>
              <a:defRPr sz="2000" b="1"/>
            </a:lvl2pPr>
            <a:lvl3pPr marL="913898" indent="0">
              <a:buNone/>
              <a:defRPr sz="1800" b="1"/>
            </a:lvl3pPr>
            <a:lvl4pPr marL="1370848" indent="0">
              <a:buNone/>
              <a:defRPr sz="1700" b="1"/>
            </a:lvl4pPr>
            <a:lvl5pPr marL="1827801" indent="0">
              <a:buNone/>
              <a:defRPr sz="1700" b="1"/>
            </a:lvl5pPr>
            <a:lvl6pPr marL="2284749" indent="0">
              <a:buNone/>
              <a:defRPr sz="1700" b="1"/>
            </a:lvl6pPr>
            <a:lvl7pPr marL="2741699" indent="0">
              <a:buNone/>
              <a:defRPr sz="1700" b="1"/>
            </a:lvl7pPr>
            <a:lvl8pPr marL="3198648" indent="0">
              <a:buNone/>
              <a:defRPr sz="1700" b="1"/>
            </a:lvl8pPr>
            <a:lvl9pPr marL="365559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12764" y="2349500"/>
            <a:ext cx="4524375" cy="42672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2242" y="1657352"/>
            <a:ext cx="4525962" cy="692150"/>
          </a:xfrm>
        </p:spPr>
        <p:txBody>
          <a:bodyPr anchor="b"/>
          <a:lstStyle>
            <a:lvl1pPr marL="0" indent="0">
              <a:buNone/>
              <a:defRPr sz="2400" b="1"/>
            </a:lvl1pPr>
            <a:lvl2pPr marL="456948" indent="0">
              <a:buNone/>
              <a:defRPr sz="2000" b="1"/>
            </a:lvl2pPr>
            <a:lvl3pPr marL="913898" indent="0">
              <a:buNone/>
              <a:defRPr sz="1800" b="1"/>
            </a:lvl3pPr>
            <a:lvl4pPr marL="1370848" indent="0">
              <a:buNone/>
              <a:defRPr sz="1700" b="1"/>
            </a:lvl4pPr>
            <a:lvl5pPr marL="1827801" indent="0">
              <a:buNone/>
              <a:defRPr sz="1700" b="1"/>
            </a:lvl5pPr>
            <a:lvl6pPr marL="2284749" indent="0">
              <a:buNone/>
              <a:defRPr sz="1700" b="1"/>
            </a:lvl6pPr>
            <a:lvl7pPr marL="2741699" indent="0">
              <a:buNone/>
              <a:defRPr sz="1700" b="1"/>
            </a:lvl7pPr>
            <a:lvl8pPr marL="3198648" indent="0">
              <a:buNone/>
              <a:defRPr sz="1700" b="1"/>
            </a:lvl8pPr>
            <a:lvl9pPr marL="365559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202242" y="2349500"/>
            <a:ext cx="4525962" cy="42672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pPr/>
              <a:t>‹#›</a:t>
            </a:fld>
            <a:endParaRPr lang="en-US"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2770" y="296863"/>
            <a:ext cx="9215437" cy="1235075"/>
          </a:xfrm>
          <a:prstGeom prst="rect">
            <a:avLst/>
          </a:prstGeom>
        </p:spPr>
        <p:txBody>
          <a:bodyPr lIns="91390" tIns="45695" rIns="91390" bIns="45695"/>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pPr/>
              <a:t>‹#›</a:t>
            </a:fld>
            <a:endParaRPr lang="en-US"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pPr/>
              <a:t>‹#›</a:t>
            </a:fld>
            <a:endParaRPr lang="en-US"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770" y="295281"/>
            <a:ext cx="3368675" cy="1254125"/>
          </a:xfrm>
          <a:prstGeom prst="rect">
            <a:avLst/>
          </a:prstGeom>
        </p:spPr>
        <p:txBody>
          <a:bodyPr lIns="91390" tIns="45695" rIns="91390" bIns="45695"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03682" y="295275"/>
            <a:ext cx="5724525" cy="63214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2770" y="1549400"/>
            <a:ext cx="3368675" cy="5067300"/>
          </a:xfrm>
        </p:spPr>
        <p:txBody>
          <a:bodyPr/>
          <a:lstStyle>
            <a:lvl1pPr marL="0" indent="0">
              <a:buNone/>
              <a:defRPr sz="1400"/>
            </a:lvl1pPr>
            <a:lvl2pPr marL="456948" indent="0">
              <a:buNone/>
              <a:defRPr sz="1200"/>
            </a:lvl2pPr>
            <a:lvl3pPr marL="913898" indent="0">
              <a:buNone/>
              <a:defRPr sz="1000"/>
            </a:lvl3pPr>
            <a:lvl4pPr marL="1370848" indent="0">
              <a:buNone/>
              <a:defRPr sz="900"/>
            </a:lvl4pPr>
            <a:lvl5pPr marL="1827801" indent="0">
              <a:buNone/>
              <a:defRPr sz="900"/>
            </a:lvl5pPr>
            <a:lvl6pPr marL="2284749" indent="0">
              <a:buNone/>
              <a:defRPr sz="900"/>
            </a:lvl6pPr>
            <a:lvl7pPr marL="2741699" indent="0">
              <a:buNone/>
              <a:defRPr sz="900"/>
            </a:lvl7pPr>
            <a:lvl8pPr marL="3198648" indent="0">
              <a:buNone/>
              <a:defRPr sz="900"/>
            </a:lvl8pPr>
            <a:lvl9pPr marL="365559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pPr/>
              <a:t>‹#›</a:t>
            </a:fld>
            <a:endParaRPr lang="en-US"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06607" y="5184775"/>
            <a:ext cx="6145213" cy="612775"/>
          </a:xfrm>
          <a:prstGeom prst="rect">
            <a:avLst/>
          </a:prstGeom>
        </p:spPr>
        <p:txBody>
          <a:bodyPr lIns="91390" tIns="45695" rIns="91390" bIns="45695"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06607" y="661988"/>
            <a:ext cx="6145213" cy="4445000"/>
          </a:xfrm>
        </p:spPr>
        <p:txBody>
          <a:bodyPr/>
          <a:lstStyle>
            <a:lvl1pPr marL="0" indent="0">
              <a:buNone/>
              <a:defRPr sz="3200"/>
            </a:lvl1pPr>
            <a:lvl2pPr marL="456948" indent="0">
              <a:buNone/>
              <a:defRPr sz="2800"/>
            </a:lvl2pPr>
            <a:lvl3pPr marL="913898" indent="0">
              <a:buNone/>
              <a:defRPr sz="2400"/>
            </a:lvl3pPr>
            <a:lvl4pPr marL="1370848" indent="0">
              <a:buNone/>
              <a:defRPr sz="2000"/>
            </a:lvl4pPr>
            <a:lvl5pPr marL="1827801" indent="0">
              <a:buNone/>
              <a:defRPr sz="2000"/>
            </a:lvl5pPr>
            <a:lvl6pPr marL="2284749" indent="0">
              <a:buNone/>
              <a:defRPr sz="2000"/>
            </a:lvl6pPr>
            <a:lvl7pPr marL="2741699" indent="0">
              <a:buNone/>
              <a:defRPr sz="2000"/>
            </a:lvl7pPr>
            <a:lvl8pPr marL="3198648" indent="0">
              <a:buNone/>
              <a:defRPr sz="2000"/>
            </a:lvl8pPr>
            <a:lvl9pPr marL="3655598" indent="0">
              <a:buNone/>
              <a:defRPr sz="2000"/>
            </a:lvl9pPr>
          </a:lstStyle>
          <a:p>
            <a:endParaRPr lang="en-US"/>
          </a:p>
        </p:txBody>
      </p:sp>
      <p:sp>
        <p:nvSpPr>
          <p:cNvPr id="4" name="Text Placeholder 3"/>
          <p:cNvSpPr>
            <a:spLocks noGrp="1"/>
          </p:cNvSpPr>
          <p:nvPr>
            <p:ph type="body" sz="half" idx="2"/>
          </p:nvPr>
        </p:nvSpPr>
        <p:spPr>
          <a:xfrm>
            <a:off x="2006607" y="5797556"/>
            <a:ext cx="6145213" cy="868363"/>
          </a:xfrm>
        </p:spPr>
        <p:txBody>
          <a:bodyPr/>
          <a:lstStyle>
            <a:lvl1pPr marL="0" indent="0">
              <a:buNone/>
              <a:defRPr sz="1400"/>
            </a:lvl1pPr>
            <a:lvl2pPr marL="456948" indent="0">
              <a:buNone/>
              <a:defRPr sz="1200"/>
            </a:lvl2pPr>
            <a:lvl3pPr marL="913898" indent="0">
              <a:buNone/>
              <a:defRPr sz="1000"/>
            </a:lvl3pPr>
            <a:lvl4pPr marL="1370848" indent="0">
              <a:buNone/>
              <a:defRPr sz="900"/>
            </a:lvl4pPr>
            <a:lvl5pPr marL="1827801" indent="0">
              <a:buNone/>
              <a:defRPr sz="900"/>
            </a:lvl5pPr>
            <a:lvl6pPr marL="2284749" indent="0">
              <a:buNone/>
              <a:defRPr sz="900"/>
            </a:lvl6pPr>
            <a:lvl7pPr marL="2741699" indent="0">
              <a:buNone/>
              <a:defRPr sz="900"/>
            </a:lvl7pPr>
            <a:lvl8pPr marL="3198648" indent="0">
              <a:buNone/>
              <a:defRPr sz="900"/>
            </a:lvl8pPr>
            <a:lvl9pPr marL="365559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pPr/>
              <a:t>‹#›</a:t>
            </a:fld>
            <a:endParaRPr lang="en-US"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96907" y="2300287"/>
            <a:ext cx="9217025" cy="4284663"/>
          </a:xfrm>
          <a:prstGeom prst="rect">
            <a:avLst/>
          </a:prstGeom>
          <a:noFill/>
          <a:ln w="9525">
            <a:noFill/>
            <a:miter lim="800000"/>
            <a:headEnd/>
            <a:tailEnd/>
          </a:ln>
          <a:effectLst>
            <a:outerShdw dist="17961" dir="13500000" algn="ctr" rotWithShape="0">
              <a:schemeClr val="bg2"/>
            </a:outerShdw>
          </a:effectLst>
        </p:spPr>
        <p:txBody>
          <a:bodyPr vert="horz" wrap="square" lIns="103580" tIns="51792" rIns="103580" bIns="517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7" name="Rectangle 9"/>
          <p:cNvSpPr>
            <a:spLocks noGrp="1" noChangeArrowheads="1"/>
          </p:cNvSpPr>
          <p:nvPr>
            <p:ph type="dt" sz="half" idx="2"/>
          </p:nvPr>
        </p:nvSpPr>
        <p:spPr bwMode="auto">
          <a:xfrm>
            <a:off x="682625" y="6748463"/>
            <a:ext cx="2133600" cy="493712"/>
          </a:xfrm>
          <a:prstGeom prst="rect">
            <a:avLst/>
          </a:prstGeom>
          <a:noFill/>
          <a:ln w="9525">
            <a:noFill/>
            <a:miter lim="800000"/>
            <a:headEnd/>
            <a:tailEnd/>
          </a:ln>
          <a:effectLst/>
        </p:spPr>
        <p:txBody>
          <a:bodyPr vert="horz" wrap="none" lIns="103580" tIns="51792" rIns="103580" bIns="51792" numCol="1" anchor="ctr" anchorCtr="0" compatLnSpc="1">
            <a:prstTxWarp prst="textNoShape">
              <a:avLst/>
            </a:prstTxWarp>
          </a:bodyPr>
          <a:lstStyle>
            <a:lvl1pPr defTabSz="1028137">
              <a:defRPr sz="1700">
                <a:latin typeface="Times New Roman" pitchFamily="18" charset="0"/>
              </a:defRPr>
            </a:lvl1pPr>
          </a:lstStyle>
          <a:p>
            <a:endParaRPr lang="en-US" altLang="en-US"/>
          </a:p>
        </p:txBody>
      </p:sp>
      <p:sp>
        <p:nvSpPr>
          <p:cNvPr id="2058" name="Rectangle 10"/>
          <p:cNvSpPr>
            <a:spLocks noGrp="1" noChangeArrowheads="1"/>
          </p:cNvSpPr>
          <p:nvPr>
            <p:ph type="ftr" sz="quarter" idx="3"/>
          </p:nvPr>
        </p:nvSpPr>
        <p:spPr bwMode="auto">
          <a:xfrm>
            <a:off x="3670301" y="6748463"/>
            <a:ext cx="3241675" cy="493712"/>
          </a:xfrm>
          <a:prstGeom prst="rect">
            <a:avLst/>
          </a:prstGeom>
          <a:noFill/>
          <a:ln w="9525">
            <a:noFill/>
            <a:miter lim="800000"/>
            <a:headEnd/>
            <a:tailEnd/>
          </a:ln>
          <a:effectLst/>
        </p:spPr>
        <p:txBody>
          <a:bodyPr vert="horz" wrap="none" lIns="103580" tIns="51792" rIns="103580" bIns="51792" numCol="1" anchor="ctr" anchorCtr="0" compatLnSpc="1">
            <a:prstTxWarp prst="textNoShape">
              <a:avLst/>
            </a:prstTxWarp>
          </a:bodyPr>
          <a:lstStyle>
            <a:lvl1pPr algn="ctr" defTabSz="1028137">
              <a:defRPr sz="1700">
                <a:latin typeface="Times New Roman" pitchFamily="18" charset="0"/>
              </a:defRPr>
            </a:lvl1pPr>
          </a:lstStyle>
          <a:p>
            <a:endParaRPr lang="en-US" altLang="en-US"/>
          </a:p>
        </p:txBody>
      </p:sp>
      <p:sp>
        <p:nvSpPr>
          <p:cNvPr id="2059" name="Rectangle 11"/>
          <p:cNvSpPr>
            <a:spLocks noGrp="1" noChangeArrowheads="1"/>
          </p:cNvSpPr>
          <p:nvPr>
            <p:ph type="sldNum" sz="quarter" idx="4"/>
          </p:nvPr>
        </p:nvSpPr>
        <p:spPr bwMode="auto">
          <a:xfrm>
            <a:off x="7851775" y="6748463"/>
            <a:ext cx="2133600" cy="493712"/>
          </a:xfrm>
          <a:prstGeom prst="rect">
            <a:avLst/>
          </a:prstGeom>
          <a:noFill/>
          <a:ln w="9525">
            <a:noFill/>
            <a:miter lim="800000"/>
            <a:headEnd/>
            <a:tailEnd/>
          </a:ln>
          <a:effectLst/>
        </p:spPr>
        <p:txBody>
          <a:bodyPr vert="horz" wrap="none" lIns="103580" tIns="51792" rIns="103580" bIns="51792" numCol="1" anchor="ctr" anchorCtr="0" compatLnSpc="1">
            <a:prstTxWarp prst="textNoShape">
              <a:avLst/>
            </a:prstTxWarp>
          </a:bodyPr>
          <a:lstStyle>
            <a:lvl1pPr algn="r" defTabSz="1028137">
              <a:defRPr sz="1700">
                <a:latin typeface="Times New Roman" pitchFamily="18" charset="0"/>
              </a:defRPr>
            </a:lvl1pPr>
          </a:lstStyle>
          <a:p>
            <a:fld id="{F9718523-5FF0-4A26-8087-A23DC6C2C77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p:txStyles>
    <p:titleStyle>
      <a:lvl1pPr algn="ctr" defTabSz="1028137" rtl="0" eaLnBrk="0" fontAlgn="base" hangingPunct="0">
        <a:spcBef>
          <a:spcPct val="0"/>
        </a:spcBef>
        <a:spcAft>
          <a:spcPct val="0"/>
        </a:spcAft>
        <a:defRPr sz="5000">
          <a:solidFill>
            <a:schemeClr val="tx1"/>
          </a:solidFill>
          <a:latin typeface="+mj-lt"/>
          <a:ea typeface="+mj-ea"/>
          <a:cs typeface="+mj-cs"/>
        </a:defRPr>
      </a:lvl1pPr>
      <a:lvl2pPr algn="ctr" defTabSz="1028137" rtl="0" eaLnBrk="0" fontAlgn="base" hangingPunct="0">
        <a:spcBef>
          <a:spcPct val="0"/>
        </a:spcBef>
        <a:spcAft>
          <a:spcPct val="0"/>
        </a:spcAft>
        <a:defRPr sz="5000">
          <a:solidFill>
            <a:schemeClr val="tx1"/>
          </a:solidFill>
          <a:latin typeface="Looseprint"/>
        </a:defRPr>
      </a:lvl2pPr>
      <a:lvl3pPr algn="ctr" defTabSz="1028137" rtl="0" eaLnBrk="0" fontAlgn="base" hangingPunct="0">
        <a:spcBef>
          <a:spcPct val="0"/>
        </a:spcBef>
        <a:spcAft>
          <a:spcPct val="0"/>
        </a:spcAft>
        <a:defRPr sz="5000">
          <a:solidFill>
            <a:schemeClr val="tx1"/>
          </a:solidFill>
          <a:latin typeface="Looseprint"/>
        </a:defRPr>
      </a:lvl3pPr>
      <a:lvl4pPr algn="ctr" defTabSz="1028137" rtl="0" eaLnBrk="0" fontAlgn="base" hangingPunct="0">
        <a:spcBef>
          <a:spcPct val="0"/>
        </a:spcBef>
        <a:spcAft>
          <a:spcPct val="0"/>
        </a:spcAft>
        <a:defRPr sz="5000">
          <a:solidFill>
            <a:schemeClr val="tx1"/>
          </a:solidFill>
          <a:latin typeface="Looseprint"/>
        </a:defRPr>
      </a:lvl4pPr>
      <a:lvl5pPr algn="ctr" defTabSz="1028137" rtl="0" eaLnBrk="0" fontAlgn="base" hangingPunct="0">
        <a:spcBef>
          <a:spcPct val="0"/>
        </a:spcBef>
        <a:spcAft>
          <a:spcPct val="0"/>
        </a:spcAft>
        <a:defRPr sz="5000">
          <a:solidFill>
            <a:schemeClr val="tx1"/>
          </a:solidFill>
          <a:latin typeface="Looseprint"/>
        </a:defRPr>
      </a:lvl5pPr>
      <a:lvl6pPr marL="456948" algn="ctr" defTabSz="1028137" rtl="0" eaLnBrk="0" fontAlgn="base" hangingPunct="0">
        <a:spcBef>
          <a:spcPct val="0"/>
        </a:spcBef>
        <a:spcAft>
          <a:spcPct val="0"/>
        </a:spcAft>
        <a:defRPr sz="5000">
          <a:solidFill>
            <a:schemeClr val="tx1"/>
          </a:solidFill>
          <a:latin typeface="Looseprint"/>
        </a:defRPr>
      </a:lvl6pPr>
      <a:lvl7pPr marL="913898" algn="ctr" defTabSz="1028137" rtl="0" eaLnBrk="0" fontAlgn="base" hangingPunct="0">
        <a:spcBef>
          <a:spcPct val="0"/>
        </a:spcBef>
        <a:spcAft>
          <a:spcPct val="0"/>
        </a:spcAft>
        <a:defRPr sz="5000">
          <a:solidFill>
            <a:schemeClr val="tx1"/>
          </a:solidFill>
          <a:latin typeface="Looseprint"/>
        </a:defRPr>
      </a:lvl7pPr>
      <a:lvl8pPr marL="1370848" algn="ctr" defTabSz="1028137" rtl="0" eaLnBrk="0" fontAlgn="base" hangingPunct="0">
        <a:spcBef>
          <a:spcPct val="0"/>
        </a:spcBef>
        <a:spcAft>
          <a:spcPct val="0"/>
        </a:spcAft>
        <a:defRPr sz="5000">
          <a:solidFill>
            <a:schemeClr val="tx1"/>
          </a:solidFill>
          <a:latin typeface="Looseprint"/>
        </a:defRPr>
      </a:lvl8pPr>
      <a:lvl9pPr marL="1827801" algn="ctr" defTabSz="1028137" rtl="0" eaLnBrk="0" fontAlgn="base" hangingPunct="0">
        <a:spcBef>
          <a:spcPct val="0"/>
        </a:spcBef>
        <a:spcAft>
          <a:spcPct val="0"/>
        </a:spcAft>
        <a:defRPr sz="5000">
          <a:solidFill>
            <a:schemeClr val="tx1"/>
          </a:solidFill>
          <a:latin typeface="Looseprint"/>
        </a:defRPr>
      </a:lvl9pPr>
    </p:titleStyle>
    <p:bodyStyle>
      <a:lvl1pPr marL="385551" indent="-385551" algn="l" defTabSz="1028137" rtl="0" eaLnBrk="0" fontAlgn="base" hangingPunct="0">
        <a:spcBef>
          <a:spcPct val="20000"/>
        </a:spcBef>
        <a:spcAft>
          <a:spcPct val="0"/>
        </a:spcAft>
        <a:buClr>
          <a:schemeClr val="tx1"/>
        </a:buClr>
        <a:buFont typeface="Monotype Sorts"/>
        <a:buChar char="O"/>
        <a:defRPr sz="3600" i="1">
          <a:solidFill>
            <a:schemeClr val="tx1"/>
          </a:solidFill>
          <a:latin typeface="+mn-lt"/>
          <a:ea typeface="+mn-ea"/>
          <a:cs typeface="+mn-cs"/>
        </a:defRPr>
      </a:lvl1pPr>
      <a:lvl2pPr marL="836155" indent="-322087" algn="l" defTabSz="1028137" rtl="0" eaLnBrk="0" fontAlgn="base" hangingPunct="0">
        <a:spcBef>
          <a:spcPct val="20000"/>
        </a:spcBef>
        <a:spcAft>
          <a:spcPct val="0"/>
        </a:spcAft>
        <a:buClr>
          <a:schemeClr val="tx1"/>
        </a:buClr>
        <a:buFont typeface="Monotype Sorts"/>
        <a:buChar char="O"/>
        <a:defRPr sz="3600" i="1">
          <a:solidFill>
            <a:schemeClr val="tx1"/>
          </a:solidFill>
          <a:latin typeface="+mn-lt"/>
        </a:defRPr>
      </a:lvl2pPr>
      <a:lvl3pPr marL="1285172" indent="-257035" algn="l" defTabSz="1028137" rtl="0" eaLnBrk="0" fontAlgn="base" hangingPunct="0">
        <a:spcBef>
          <a:spcPct val="20000"/>
        </a:spcBef>
        <a:spcAft>
          <a:spcPct val="0"/>
        </a:spcAft>
        <a:buClr>
          <a:schemeClr val="tx1"/>
        </a:buClr>
        <a:buFont typeface="Monotype Sorts"/>
        <a:buChar char="O"/>
        <a:defRPr sz="3200" i="1">
          <a:solidFill>
            <a:schemeClr val="tx1"/>
          </a:solidFill>
          <a:latin typeface="+mn-lt"/>
        </a:defRPr>
      </a:lvl3pPr>
      <a:lvl4pPr marL="1800827" indent="-257035" algn="l" defTabSz="1028137"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4pPr>
      <a:lvl5pPr marL="2314896" indent="-257035" algn="l" defTabSz="1028137"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5pPr>
      <a:lvl6pPr marL="2771845" indent="-257035" algn="l" defTabSz="1028137"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6pPr>
      <a:lvl7pPr marL="3228794" indent="-257035" algn="l" defTabSz="1028137"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7pPr>
      <a:lvl8pPr marL="3685745" indent="-257035" algn="l" defTabSz="1028137"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8pPr>
      <a:lvl9pPr marL="4142694" indent="-257035" algn="l" defTabSz="1028137"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9pPr>
    </p:bodyStyle>
    <p:otherStyle>
      <a:defPPr>
        <a:defRPr lang="en-US"/>
      </a:defPPr>
      <a:lvl1pPr marL="0" algn="l" defTabSz="913898" rtl="0" eaLnBrk="1" latinLnBrk="0" hangingPunct="1">
        <a:defRPr sz="1800" kern="1200">
          <a:solidFill>
            <a:schemeClr val="tx1"/>
          </a:solidFill>
          <a:latin typeface="+mn-lt"/>
          <a:ea typeface="+mn-ea"/>
          <a:cs typeface="+mn-cs"/>
        </a:defRPr>
      </a:lvl1pPr>
      <a:lvl2pPr marL="456948" algn="l" defTabSz="913898" rtl="0" eaLnBrk="1" latinLnBrk="0" hangingPunct="1">
        <a:defRPr sz="1800" kern="1200">
          <a:solidFill>
            <a:schemeClr val="tx1"/>
          </a:solidFill>
          <a:latin typeface="+mn-lt"/>
          <a:ea typeface="+mn-ea"/>
          <a:cs typeface="+mn-cs"/>
        </a:defRPr>
      </a:lvl2pPr>
      <a:lvl3pPr marL="913898" algn="l" defTabSz="913898" rtl="0" eaLnBrk="1" latinLnBrk="0" hangingPunct="1">
        <a:defRPr sz="1800" kern="1200">
          <a:solidFill>
            <a:schemeClr val="tx1"/>
          </a:solidFill>
          <a:latin typeface="+mn-lt"/>
          <a:ea typeface="+mn-ea"/>
          <a:cs typeface="+mn-cs"/>
        </a:defRPr>
      </a:lvl3pPr>
      <a:lvl4pPr marL="1370848" algn="l" defTabSz="913898" rtl="0" eaLnBrk="1" latinLnBrk="0" hangingPunct="1">
        <a:defRPr sz="1800" kern="1200">
          <a:solidFill>
            <a:schemeClr val="tx1"/>
          </a:solidFill>
          <a:latin typeface="+mn-lt"/>
          <a:ea typeface="+mn-ea"/>
          <a:cs typeface="+mn-cs"/>
        </a:defRPr>
      </a:lvl4pPr>
      <a:lvl5pPr marL="1827801" algn="l" defTabSz="913898" rtl="0" eaLnBrk="1" latinLnBrk="0" hangingPunct="1">
        <a:defRPr sz="1800" kern="1200">
          <a:solidFill>
            <a:schemeClr val="tx1"/>
          </a:solidFill>
          <a:latin typeface="+mn-lt"/>
          <a:ea typeface="+mn-ea"/>
          <a:cs typeface="+mn-cs"/>
        </a:defRPr>
      </a:lvl5pPr>
      <a:lvl6pPr marL="2284749" algn="l" defTabSz="913898" rtl="0" eaLnBrk="1" latinLnBrk="0" hangingPunct="1">
        <a:defRPr sz="1800" kern="1200">
          <a:solidFill>
            <a:schemeClr val="tx1"/>
          </a:solidFill>
          <a:latin typeface="+mn-lt"/>
          <a:ea typeface="+mn-ea"/>
          <a:cs typeface="+mn-cs"/>
        </a:defRPr>
      </a:lvl6pPr>
      <a:lvl7pPr marL="2741699" algn="l" defTabSz="913898" rtl="0" eaLnBrk="1" latinLnBrk="0" hangingPunct="1">
        <a:defRPr sz="1800" kern="1200">
          <a:solidFill>
            <a:schemeClr val="tx1"/>
          </a:solidFill>
          <a:latin typeface="+mn-lt"/>
          <a:ea typeface="+mn-ea"/>
          <a:cs typeface="+mn-cs"/>
        </a:defRPr>
      </a:lvl7pPr>
      <a:lvl8pPr marL="3198648" algn="l" defTabSz="913898" rtl="0" eaLnBrk="1" latinLnBrk="0" hangingPunct="1">
        <a:defRPr sz="1800" kern="1200">
          <a:solidFill>
            <a:schemeClr val="tx1"/>
          </a:solidFill>
          <a:latin typeface="+mn-lt"/>
          <a:ea typeface="+mn-ea"/>
          <a:cs typeface="+mn-cs"/>
        </a:defRPr>
      </a:lvl8pPr>
      <a:lvl9pPr marL="3655598" algn="l" defTabSz="9138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96918" y="2300287"/>
            <a:ext cx="9217025" cy="4284663"/>
          </a:xfrm>
          <a:prstGeom prst="rect">
            <a:avLst/>
          </a:prstGeom>
          <a:noFill/>
          <a:ln w="9525">
            <a:noFill/>
            <a:miter lim="800000"/>
            <a:headEnd/>
            <a:tailEnd/>
          </a:ln>
          <a:effectLst>
            <a:outerShdw dist="17961" dir="13500000" algn="ctr" rotWithShape="0">
              <a:schemeClr val="bg2"/>
            </a:outerShdw>
          </a:effectLst>
        </p:spPr>
        <p:txBody>
          <a:bodyPr vert="horz" wrap="square" lIns="103492" tIns="51744" rIns="103492" bIns="51744"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057" name="Rectangle 9"/>
          <p:cNvSpPr>
            <a:spLocks noGrp="1" noChangeArrowheads="1"/>
          </p:cNvSpPr>
          <p:nvPr>
            <p:ph type="dt" sz="half" idx="2"/>
          </p:nvPr>
        </p:nvSpPr>
        <p:spPr bwMode="auto">
          <a:xfrm>
            <a:off x="682625" y="6748463"/>
            <a:ext cx="2133600" cy="493712"/>
          </a:xfrm>
          <a:prstGeom prst="rect">
            <a:avLst/>
          </a:prstGeom>
          <a:noFill/>
          <a:ln w="9525">
            <a:noFill/>
            <a:miter lim="800000"/>
            <a:headEnd/>
            <a:tailEnd/>
          </a:ln>
          <a:effectLst/>
        </p:spPr>
        <p:txBody>
          <a:bodyPr vert="horz" wrap="none" lIns="103492" tIns="51744" rIns="103492" bIns="51744" numCol="1" anchor="ctr" anchorCtr="0" compatLnSpc="1">
            <a:prstTxWarp prst="textNoShape">
              <a:avLst/>
            </a:prstTxWarp>
          </a:bodyPr>
          <a:lstStyle>
            <a:lvl1pPr defTabSz="1027234">
              <a:defRPr sz="1500">
                <a:latin typeface="Calibri"/>
              </a:defRPr>
            </a:lvl1pPr>
          </a:lstStyle>
          <a:p>
            <a:endParaRPr lang="en-US" altLang="en-US" dirty="0">
              <a:solidFill>
                <a:srgbClr val="FFFF00"/>
              </a:solidFill>
            </a:endParaRPr>
          </a:p>
        </p:txBody>
      </p:sp>
      <p:sp>
        <p:nvSpPr>
          <p:cNvPr id="2058" name="Rectangle 10"/>
          <p:cNvSpPr>
            <a:spLocks noGrp="1" noChangeArrowheads="1"/>
          </p:cNvSpPr>
          <p:nvPr>
            <p:ph type="ftr" sz="quarter" idx="3"/>
          </p:nvPr>
        </p:nvSpPr>
        <p:spPr bwMode="auto">
          <a:xfrm>
            <a:off x="3670301" y="6748463"/>
            <a:ext cx="3241675" cy="493712"/>
          </a:xfrm>
          <a:prstGeom prst="rect">
            <a:avLst/>
          </a:prstGeom>
          <a:noFill/>
          <a:ln w="9525">
            <a:noFill/>
            <a:miter lim="800000"/>
            <a:headEnd/>
            <a:tailEnd/>
          </a:ln>
          <a:effectLst/>
        </p:spPr>
        <p:txBody>
          <a:bodyPr vert="horz" wrap="none" lIns="103492" tIns="51744" rIns="103492" bIns="51744" numCol="1" anchor="ctr" anchorCtr="0" compatLnSpc="1">
            <a:prstTxWarp prst="textNoShape">
              <a:avLst/>
            </a:prstTxWarp>
          </a:bodyPr>
          <a:lstStyle>
            <a:lvl1pPr algn="ctr" defTabSz="1027234">
              <a:defRPr sz="1500">
                <a:latin typeface="Calibri"/>
              </a:defRPr>
            </a:lvl1pPr>
          </a:lstStyle>
          <a:p>
            <a:endParaRPr lang="en-US" altLang="en-US" dirty="0">
              <a:solidFill>
                <a:srgbClr val="FFFF00"/>
              </a:solidFill>
            </a:endParaRPr>
          </a:p>
        </p:txBody>
      </p:sp>
      <p:sp>
        <p:nvSpPr>
          <p:cNvPr id="2059" name="Rectangle 11"/>
          <p:cNvSpPr>
            <a:spLocks noGrp="1" noChangeArrowheads="1"/>
          </p:cNvSpPr>
          <p:nvPr>
            <p:ph type="sldNum" sz="quarter" idx="4"/>
          </p:nvPr>
        </p:nvSpPr>
        <p:spPr bwMode="auto">
          <a:xfrm>
            <a:off x="7851775" y="6748463"/>
            <a:ext cx="2133600" cy="493712"/>
          </a:xfrm>
          <a:prstGeom prst="rect">
            <a:avLst/>
          </a:prstGeom>
          <a:noFill/>
          <a:ln w="9525">
            <a:noFill/>
            <a:miter lim="800000"/>
            <a:headEnd/>
            <a:tailEnd/>
          </a:ln>
          <a:effectLst/>
        </p:spPr>
        <p:txBody>
          <a:bodyPr vert="horz" wrap="none" lIns="103492" tIns="51744" rIns="103492" bIns="51744" numCol="1" anchor="ctr" anchorCtr="0" compatLnSpc="1">
            <a:prstTxWarp prst="textNoShape">
              <a:avLst/>
            </a:prstTxWarp>
          </a:bodyPr>
          <a:lstStyle>
            <a:lvl1pPr algn="r" defTabSz="1027234">
              <a:defRPr sz="1500">
                <a:latin typeface="Calibri"/>
              </a:defRPr>
            </a:lvl1pPr>
          </a:lstStyle>
          <a:p>
            <a:fld id="{F9718523-5FF0-4A26-8087-A23DC6C2C773}" type="slidenum">
              <a:rPr lang="en-US" altLang="en-US" smtClean="0">
                <a:solidFill>
                  <a:srgbClr val="FFFF00"/>
                </a:solidFill>
              </a:rPr>
              <a:pPr/>
              <a:t>‹#›</a:t>
            </a:fld>
            <a:endParaRPr lang="en-US" altLang="en-US" dirty="0">
              <a:solidFill>
                <a:srgbClr val="FFFF00"/>
              </a:solidFill>
            </a:endParaRPr>
          </a:p>
        </p:txBody>
      </p:sp>
    </p:spTree>
    <p:extLst>
      <p:ext uri="{BB962C8B-B14F-4D97-AF65-F5344CB8AC3E}">
        <p14:creationId xmlns:p14="http://schemas.microsoft.com/office/powerpoint/2010/main" val="1024120676"/>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ransition/>
  <p:txStyles>
    <p:titleStyle>
      <a:lvl1pPr algn="ctr" defTabSz="1027234" rtl="0" eaLnBrk="0" fontAlgn="base" hangingPunct="0">
        <a:spcBef>
          <a:spcPct val="0"/>
        </a:spcBef>
        <a:spcAft>
          <a:spcPct val="0"/>
        </a:spcAft>
        <a:defRPr sz="5000">
          <a:solidFill>
            <a:schemeClr val="tx1"/>
          </a:solidFill>
          <a:latin typeface="+mj-lt"/>
          <a:ea typeface="+mj-ea"/>
          <a:cs typeface="+mj-cs"/>
        </a:defRPr>
      </a:lvl1pPr>
      <a:lvl2pPr algn="ctr" defTabSz="1027234" rtl="0" eaLnBrk="0" fontAlgn="base" hangingPunct="0">
        <a:spcBef>
          <a:spcPct val="0"/>
        </a:spcBef>
        <a:spcAft>
          <a:spcPct val="0"/>
        </a:spcAft>
        <a:defRPr sz="5000">
          <a:solidFill>
            <a:schemeClr val="tx1"/>
          </a:solidFill>
          <a:latin typeface="Looseprint"/>
        </a:defRPr>
      </a:lvl2pPr>
      <a:lvl3pPr algn="ctr" defTabSz="1027234" rtl="0" eaLnBrk="0" fontAlgn="base" hangingPunct="0">
        <a:spcBef>
          <a:spcPct val="0"/>
        </a:spcBef>
        <a:spcAft>
          <a:spcPct val="0"/>
        </a:spcAft>
        <a:defRPr sz="5000">
          <a:solidFill>
            <a:schemeClr val="tx1"/>
          </a:solidFill>
          <a:latin typeface="Looseprint"/>
        </a:defRPr>
      </a:lvl3pPr>
      <a:lvl4pPr algn="ctr" defTabSz="1027234" rtl="0" eaLnBrk="0" fontAlgn="base" hangingPunct="0">
        <a:spcBef>
          <a:spcPct val="0"/>
        </a:spcBef>
        <a:spcAft>
          <a:spcPct val="0"/>
        </a:spcAft>
        <a:defRPr sz="5000">
          <a:solidFill>
            <a:schemeClr val="tx1"/>
          </a:solidFill>
          <a:latin typeface="Looseprint"/>
        </a:defRPr>
      </a:lvl4pPr>
      <a:lvl5pPr algn="ctr" defTabSz="1027234" rtl="0" eaLnBrk="0" fontAlgn="base" hangingPunct="0">
        <a:spcBef>
          <a:spcPct val="0"/>
        </a:spcBef>
        <a:spcAft>
          <a:spcPct val="0"/>
        </a:spcAft>
        <a:defRPr sz="5000">
          <a:solidFill>
            <a:schemeClr val="tx1"/>
          </a:solidFill>
          <a:latin typeface="Looseprint"/>
        </a:defRPr>
      </a:lvl5pPr>
      <a:lvl6pPr marL="456547" algn="ctr" defTabSz="1027234" rtl="0" eaLnBrk="0" fontAlgn="base" hangingPunct="0">
        <a:spcBef>
          <a:spcPct val="0"/>
        </a:spcBef>
        <a:spcAft>
          <a:spcPct val="0"/>
        </a:spcAft>
        <a:defRPr sz="5000">
          <a:solidFill>
            <a:schemeClr val="tx1"/>
          </a:solidFill>
          <a:latin typeface="Looseprint"/>
        </a:defRPr>
      </a:lvl6pPr>
      <a:lvl7pPr marL="913094" algn="ctr" defTabSz="1027234" rtl="0" eaLnBrk="0" fontAlgn="base" hangingPunct="0">
        <a:spcBef>
          <a:spcPct val="0"/>
        </a:spcBef>
        <a:spcAft>
          <a:spcPct val="0"/>
        </a:spcAft>
        <a:defRPr sz="5000">
          <a:solidFill>
            <a:schemeClr val="tx1"/>
          </a:solidFill>
          <a:latin typeface="Looseprint"/>
        </a:defRPr>
      </a:lvl7pPr>
      <a:lvl8pPr marL="1369643" algn="ctr" defTabSz="1027234" rtl="0" eaLnBrk="0" fontAlgn="base" hangingPunct="0">
        <a:spcBef>
          <a:spcPct val="0"/>
        </a:spcBef>
        <a:spcAft>
          <a:spcPct val="0"/>
        </a:spcAft>
        <a:defRPr sz="5000">
          <a:solidFill>
            <a:schemeClr val="tx1"/>
          </a:solidFill>
          <a:latin typeface="Looseprint"/>
        </a:defRPr>
      </a:lvl8pPr>
      <a:lvl9pPr marL="1826192" algn="ctr" defTabSz="1027234" rtl="0" eaLnBrk="0" fontAlgn="base" hangingPunct="0">
        <a:spcBef>
          <a:spcPct val="0"/>
        </a:spcBef>
        <a:spcAft>
          <a:spcPct val="0"/>
        </a:spcAft>
        <a:defRPr sz="5000">
          <a:solidFill>
            <a:schemeClr val="tx1"/>
          </a:solidFill>
          <a:latin typeface="Looseprint"/>
        </a:defRPr>
      </a:lvl9pPr>
    </p:titleStyle>
    <p:bodyStyle>
      <a:lvl1pPr marL="385212" indent="-385212" algn="l" defTabSz="1027234" rtl="0" eaLnBrk="0" fontAlgn="base" hangingPunct="0">
        <a:spcBef>
          <a:spcPct val="20000"/>
        </a:spcBef>
        <a:spcAft>
          <a:spcPct val="0"/>
        </a:spcAft>
        <a:buClr>
          <a:schemeClr val="tx1"/>
        </a:buClr>
        <a:buFont typeface="Monotype Sorts"/>
        <a:buChar char="O"/>
        <a:defRPr sz="3600" i="1">
          <a:solidFill>
            <a:schemeClr val="tx1"/>
          </a:solidFill>
          <a:latin typeface="Calibri"/>
          <a:ea typeface="+mn-ea"/>
          <a:cs typeface="+mn-cs"/>
        </a:defRPr>
      </a:lvl1pPr>
      <a:lvl2pPr marL="835420" indent="-321800" algn="l" defTabSz="1027234" rtl="0" eaLnBrk="0" fontAlgn="base" hangingPunct="0">
        <a:spcBef>
          <a:spcPct val="20000"/>
        </a:spcBef>
        <a:spcAft>
          <a:spcPct val="0"/>
        </a:spcAft>
        <a:buClr>
          <a:schemeClr val="tx1"/>
        </a:buClr>
        <a:buFont typeface="Monotype Sorts"/>
        <a:buChar char="O"/>
        <a:defRPr sz="3600" i="1">
          <a:solidFill>
            <a:schemeClr val="tx1"/>
          </a:solidFill>
          <a:latin typeface="Calibri"/>
        </a:defRPr>
      </a:lvl2pPr>
      <a:lvl3pPr marL="1284036" indent="-256809" algn="l" defTabSz="1027234" rtl="0" eaLnBrk="0" fontAlgn="base" hangingPunct="0">
        <a:spcBef>
          <a:spcPct val="20000"/>
        </a:spcBef>
        <a:spcAft>
          <a:spcPct val="0"/>
        </a:spcAft>
        <a:buClr>
          <a:schemeClr val="tx1"/>
        </a:buClr>
        <a:buFont typeface="Monotype Sorts"/>
        <a:buChar char="O"/>
        <a:defRPr sz="3200" i="1">
          <a:solidFill>
            <a:schemeClr val="tx1"/>
          </a:solidFill>
          <a:latin typeface="Calibri"/>
        </a:defRPr>
      </a:lvl3pPr>
      <a:lvl4pPr marL="1799241" indent="-256809" algn="l" defTabSz="1027234" rtl="0" eaLnBrk="0" fontAlgn="base" hangingPunct="0">
        <a:spcBef>
          <a:spcPct val="20000"/>
        </a:spcBef>
        <a:spcAft>
          <a:spcPct val="0"/>
        </a:spcAft>
        <a:buClr>
          <a:schemeClr val="tx1"/>
        </a:buClr>
        <a:buFont typeface="Monotype Sorts"/>
        <a:buChar char="O"/>
        <a:defRPr sz="3200" i="1">
          <a:solidFill>
            <a:schemeClr val="tx1"/>
          </a:solidFill>
          <a:latin typeface="Calibri"/>
        </a:defRPr>
      </a:lvl4pPr>
      <a:lvl5pPr marL="2312858" indent="-256809" algn="l" defTabSz="1027234" rtl="0" eaLnBrk="0" fontAlgn="base" hangingPunct="0">
        <a:spcBef>
          <a:spcPct val="20000"/>
        </a:spcBef>
        <a:spcAft>
          <a:spcPct val="0"/>
        </a:spcAft>
        <a:buClr>
          <a:schemeClr val="tx1"/>
        </a:buClr>
        <a:buFont typeface="Monotype Sorts"/>
        <a:buChar char="O"/>
        <a:defRPr sz="3200" i="1">
          <a:solidFill>
            <a:schemeClr val="tx1"/>
          </a:solidFill>
          <a:latin typeface="Calibri"/>
        </a:defRPr>
      </a:lvl5pPr>
      <a:lvl6pPr marL="2769404" indent="-256809" algn="l" defTabSz="1027234"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6pPr>
      <a:lvl7pPr marL="3225950" indent="-256809" algn="l" defTabSz="1027234"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7pPr>
      <a:lvl8pPr marL="3682501" indent="-256809" algn="l" defTabSz="1027234"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8pPr>
      <a:lvl9pPr marL="4139048" indent="-256809" algn="l" defTabSz="1027234"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9pPr>
    </p:bodyStyle>
    <p:otherStyle>
      <a:defPPr>
        <a:defRPr lang="en-US"/>
      </a:defPPr>
      <a:lvl1pPr marL="0" algn="l" defTabSz="913094" rtl="0" eaLnBrk="1" latinLnBrk="0" hangingPunct="1">
        <a:defRPr sz="1800" kern="1200">
          <a:solidFill>
            <a:schemeClr val="tx1"/>
          </a:solidFill>
          <a:latin typeface="+mn-lt"/>
          <a:ea typeface="+mn-ea"/>
          <a:cs typeface="+mn-cs"/>
        </a:defRPr>
      </a:lvl1pPr>
      <a:lvl2pPr marL="456547" algn="l" defTabSz="913094" rtl="0" eaLnBrk="1" latinLnBrk="0" hangingPunct="1">
        <a:defRPr sz="1800" kern="1200">
          <a:solidFill>
            <a:schemeClr val="tx1"/>
          </a:solidFill>
          <a:latin typeface="+mn-lt"/>
          <a:ea typeface="+mn-ea"/>
          <a:cs typeface="+mn-cs"/>
        </a:defRPr>
      </a:lvl2pPr>
      <a:lvl3pPr marL="913094" algn="l" defTabSz="913094" rtl="0" eaLnBrk="1" latinLnBrk="0" hangingPunct="1">
        <a:defRPr sz="1800" kern="1200">
          <a:solidFill>
            <a:schemeClr val="tx1"/>
          </a:solidFill>
          <a:latin typeface="+mn-lt"/>
          <a:ea typeface="+mn-ea"/>
          <a:cs typeface="+mn-cs"/>
        </a:defRPr>
      </a:lvl3pPr>
      <a:lvl4pPr marL="1369643" algn="l" defTabSz="913094" rtl="0" eaLnBrk="1" latinLnBrk="0" hangingPunct="1">
        <a:defRPr sz="1800" kern="1200">
          <a:solidFill>
            <a:schemeClr val="tx1"/>
          </a:solidFill>
          <a:latin typeface="+mn-lt"/>
          <a:ea typeface="+mn-ea"/>
          <a:cs typeface="+mn-cs"/>
        </a:defRPr>
      </a:lvl4pPr>
      <a:lvl5pPr marL="1826192" algn="l" defTabSz="913094" rtl="0" eaLnBrk="1" latinLnBrk="0" hangingPunct="1">
        <a:defRPr sz="1800" kern="1200">
          <a:solidFill>
            <a:schemeClr val="tx1"/>
          </a:solidFill>
          <a:latin typeface="+mn-lt"/>
          <a:ea typeface="+mn-ea"/>
          <a:cs typeface="+mn-cs"/>
        </a:defRPr>
      </a:lvl5pPr>
      <a:lvl6pPr marL="2282736" algn="l" defTabSz="913094" rtl="0" eaLnBrk="1" latinLnBrk="0" hangingPunct="1">
        <a:defRPr sz="1800" kern="1200">
          <a:solidFill>
            <a:schemeClr val="tx1"/>
          </a:solidFill>
          <a:latin typeface="+mn-lt"/>
          <a:ea typeface="+mn-ea"/>
          <a:cs typeface="+mn-cs"/>
        </a:defRPr>
      </a:lvl6pPr>
      <a:lvl7pPr marL="2739285" algn="l" defTabSz="913094" rtl="0" eaLnBrk="1" latinLnBrk="0" hangingPunct="1">
        <a:defRPr sz="1800" kern="1200">
          <a:solidFill>
            <a:schemeClr val="tx1"/>
          </a:solidFill>
          <a:latin typeface="+mn-lt"/>
          <a:ea typeface="+mn-ea"/>
          <a:cs typeface="+mn-cs"/>
        </a:defRPr>
      </a:lvl7pPr>
      <a:lvl8pPr marL="3195834" algn="l" defTabSz="913094" rtl="0" eaLnBrk="1" latinLnBrk="0" hangingPunct="1">
        <a:defRPr sz="1800" kern="1200">
          <a:solidFill>
            <a:schemeClr val="tx1"/>
          </a:solidFill>
          <a:latin typeface="+mn-lt"/>
          <a:ea typeface="+mn-ea"/>
          <a:cs typeface="+mn-cs"/>
        </a:defRPr>
      </a:lvl8pPr>
      <a:lvl9pPr marL="3652382" algn="l" defTabSz="91309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96914" y="2300287"/>
            <a:ext cx="9217025" cy="4284663"/>
          </a:xfrm>
          <a:prstGeom prst="rect">
            <a:avLst/>
          </a:prstGeom>
          <a:noFill/>
          <a:ln w="9525">
            <a:noFill/>
            <a:miter lim="800000"/>
            <a:headEnd/>
            <a:tailEnd/>
          </a:ln>
          <a:effectLst>
            <a:outerShdw dist="17961" dir="13500000" algn="ctr" rotWithShape="0">
              <a:schemeClr val="bg2"/>
            </a:outerShdw>
          </a:effectLst>
        </p:spPr>
        <p:txBody>
          <a:bodyPr vert="horz" wrap="square" lIns="103528" tIns="51764" rIns="103528" bIns="51764"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057" name="Rectangle 9"/>
          <p:cNvSpPr>
            <a:spLocks noGrp="1" noChangeArrowheads="1"/>
          </p:cNvSpPr>
          <p:nvPr>
            <p:ph type="dt" sz="half" idx="2"/>
          </p:nvPr>
        </p:nvSpPr>
        <p:spPr bwMode="auto">
          <a:xfrm>
            <a:off x="682626" y="6748463"/>
            <a:ext cx="2133600" cy="493712"/>
          </a:xfrm>
          <a:prstGeom prst="rect">
            <a:avLst/>
          </a:prstGeom>
          <a:noFill/>
          <a:ln w="9525">
            <a:noFill/>
            <a:miter lim="800000"/>
            <a:headEnd/>
            <a:tailEnd/>
          </a:ln>
          <a:effectLst/>
        </p:spPr>
        <p:txBody>
          <a:bodyPr vert="horz" wrap="none" lIns="103528" tIns="51764" rIns="103528" bIns="51764" numCol="1" anchor="ctr" anchorCtr="0" compatLnSpc="1">
            <a:prstTxWarp prst="textNoShape">
              <a:avLst/>
            </a:prstTxWarp>
          </a:bodyPr>
          <a:lstStyle>
            <a:lvl1pPr defTabSz="1027596">
              <a:defRPr sz="1500">
                <a:latin typeface="Times New Roman" pitchFamily="18" charset="0"/>
              </a:defRPr>
            </a:lvl1pPr>
          </a:lstStyle>
          <a:p>
            <a:endParaRPr lang="en-US" altLang="en-US">
              <a:solidFill>
                <a:srgbClr val="FFFF00"/>
              </a:solidFill>
            </a:endParaRPr>
          </a:p>
        </p:txBody>
      </p:sp>
      <p:sp>
        <p:nvSpPr>
          <p:cNvPr id="2058" name="Rectangle 10"/>
          <p:cNvSpPr>
            <a:spLocks noGrp="1" noChangeArrowheads="1"/>
          </p:cNvSpPr>
          <p:nvPr>
            <p:ph type="ftr" sz="quarter" idx="3"/>
          </p:nvPr>
        </p:nvSpPr>
        <p:spPr bwMode="auto">
          <a:xfrm>
            <a:off x="3670301" y="6748463"/>
            <a:ext cx="3241675" cy="493712"/>
          </a:xfrm>
          <a:prstGeom prst="rect">
            <a:avLst/>
          </a:prstGeom>
          <a:noFill/>
          <a:ln w="9525">
            <a:noFill/>
            <a:miter lim="800000"/>
            <a:headEnd/>
            <a:tailEnd/>
          </a:ln>
          <a:effectLst/>
        </p:spPr>
        <p:txBody>
          <a:bodyPr vert="horz" wrap="none" lIns="103528" tIns="51764" rIns="103528" bIns="51764" numCol="1" anchor="ctr" anchorCtr="0" compatLnSpc="1">
            <a:prstTxWarp prst="textNoShape">
              <a:avLst/>
            </a:prstTxWarp>
          </a:bodyPr>
          <a:lstStyle>
            <a:lvl1pPr algn="ctr" defTabSz="1027596">
              <a:defRPr sz="1500">
                <a:latin typeface="Times New Roman" pitchFamily="18" charset="0"/>
              </a:defRPr>
            </a:lvl1pPr>
          </a:lstStyle>
          <a:p>
            <a:endParaRPr lang="en-US" altLang="en-US">
              <a:solidFill>
                <a:srgbClr val="FFFF00"/>
              </a:solidFill>
            </a:endParaRPr>
          </a:p>
        </p:txBody>
      </p:sp>
      <p:sp>
        <p:nvSpPr>
          <p:cNvPr id="2059" name="Rectangle 11"/>
          <p:cNvSpPr>
            <a:spLocks noGrp="1" noChangeArrowheads="1"/>
          </p:cNvSpPr>
          <p:nvPr>
            <p:ph type="sldNum" sz="quarter" idx="4"/>
          </p:nvPr>
        </p:nvSpPr>
        <p:spPr bwMode="auto">
          <a:xfrm>
            <a:off x="7851776" y="6748463"/>
            <a:ext cx="2133600" cy="493712"/>
          </a:xfrm>
          <a:prstGeom prst="rect">
            <a:avLst/>
          </a:prstGeom>
          <a:noFill/>
          <a:ln w="9525">
            <a:noFill/>
            <a:miter lim="800000"/>
            <a:headEnd/>
            <a:tailEnd/>
          </a:ln>
          <a:effectLst/>
        </p:spPr>
        <p:txBody>
          <a:bodyPr vert="horz" wrap="none" lIns="103528" tIns="51764" rIns="103528" bIns="51764" numCol="1" anchor="ctr" anchorCtr="0" compatLnSpc="1">
            <a:prstTxWarp prst="textNoShape">
              <a:avLst/>
            </a:prstTxWarp>
          </a:bodyPr>
          <a:lstStyle>
            <a:lvl1pPr algn="r" defTabSz="1027596">
              <a:defRPr sz="1500">
                <a:latin typeface="Times New Roman" pitchFamily="18" charset="0"/>
              </a:defRPr>
            </a:lvl1pPr>
          </a:lstStyle>
          <a:p>
            <a:fld id="{F9718523-5FF0-4A26-8087-A23DC6C2C773}"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68106236"/>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txStyles>
    <p:titleStyle>
      <a:lvl1pPr algn="ctr" defTabSz="1027596" rtl="0" eaLnBrk="0" fontAlgn="base" hangingPunct="0">
        <a:spcBef>
          <a:spcPct val="0"/>
        </a:spcBef>
        <a:spcAft>
          <a:spcPct val="0"/>
        </a:spcAft>
        <a:defRPr sz="5000">
          <a:solidFill>
            <a:schemeClr val="tx1"/>
          </a:solidFill>
          <a:latin typeface="+mj-lt"/>
          <a:ea typeface="+mj-ea"/>
          <a:cs typeface="+mj-cs"/>
        </a:defRPr>
      </a:lvl1pPr>
      <a:lvl2pPr algn="ctr" defTabSz="1027596" rtl="0" eaLnBrk="0" fontAlgn="base" hangingPunct="0">
        <a:spcBef>
          <a:spcPct val="0"/>
        </a:spcBef>
        <a:spcAft>
          <a:spcPct val="0"/>
        </a:spcAft>
        <a:defRPr sz="5000">
          <a:solidFill>
            <a:schemeClr val="tx1"/>
          </a:solidFill>
          <a:latin typeface="Looseprint"/>
        </a:defRPr>
      </a:lvl2pPr>
      <a:lvl3pPr algn="ctr" defTabSz="1027596" rtl="0" eaLnBrk="0" fontAlgn="base" hangingPunct="0">
        <a:spcBef>
          <a:spcPct val="0"/>
        </a:spcBef>
        <a:spcAft>
          <a:spcPct val="0"/>
        </a:spcAft>
        <a:defRPr sz="5000">
          <a:solidFill>
            <a:schemeClr val="tx1"/>
          </a:solidFill>
          <a:latin typeface="Looseprint"/>
        </a:defRPr>
      </a:lvl3pPr>
      <a:lvl4pPr algn="ctr" defTabSz="1027596" rtl="0" eaLnBrk="0" fontAlgn="base" hangingPunct="0">
        <a:spcBef>
          <a:spcPct val="0"/>
        </a:spcBef>
        <a:spcAft>
          <a:spcPct val="0"/>
        </a:spcAft>
        <a:defRPr sz="5000">
          <a:solidFill>
            <a:schemeClr val="tx1"/>
          </a:solidFill>
          <a:latin typeface="Looseprint"/>
        </a:defRPr>
      </a:lvl4pPr>
      <a:lvl5pPr algn="ctr" defTabSz="1027596" rtl="0" eaLnBrk="0" fontAlgn="base" hangingPunct="0">
        <a:spcBef>
          <a:spcPct val="0"/>
        </a:spcBef>
        <a:spcAft>
          <a:spcPct val="0"/>
        </a:spcAft>
        <a:defRPr sz="5000">
          <a:solidFill>
            <a:schemeClr val="tx1"/>
          </a:solidFill>
          <a:latin typeface="Looseprint"/>
        </a:defRPr>
      </a:lvl5pPr>
      <a:lvl6pPr marL="456708" algn="ctr" defTabSz="1027596" rtl="0" eaLnBrk="0" fontAlgn="base" hangingPunct="0">
        <a:spcBef>
          <a:spcPct val="0"/>
        </a:spcBef>
        <a:spcAft>
          <a:spcPct val="0"/>
        </a:spcAft>
        <a:defRPr sz="5000">
          <a:solidFill>
            <a:schemeClr val="tx1"/>
          </a:solidFill>
          <a:latin typeface="Looseprint"/>
        </a:defRPr>
      </a:lvl6pPr>
      <a:lvl7pPr marL="913416" algn="ctr" defTabSz="1027596" rtl="0" eaLnBrk="0" fontAlgn="base" hangingPunct="0">
        <a:spcBef>
          <a:spcPct val="0"/>
        </a:spcBef>
        <a:spcAft>
          <a:spcPct val="0"/>
        </a:spcAft>
        <a:defRPr sz="5000">
          <a:solidFill>
            <a:schemeClr val="tx1"/>
          </a:solidFill>
          <a:latin typeface="Looseprint"/>
        </a:defRPr>
      </a:lvl7pPr>
      <a:lvl8pPr marL="1370126" algn="ctr" defTabSz="1027596" rtl="0" eaLnBrk="0" fontAlgn="base" hangingPunct="0">
        <a:spcBef>
          <a:spcPct val="0"/>
        </a:spcBef>
        <a:spcAft>
          <a:spcPct val="0"/>
        </a:spcAft>
        <a:defRPr sz="5000">
          <a:solidFill>
            <a:schemeClr val="tx1"/>
          </a:solidFill>
          <a:latin typeface="Looseprint"/>
        </a:defRPr>
      </a:lvl8pPr>
      <a:lvl9pPr marL="1826836" algn="ctr" defTabSz="1027596" rtl="0" eaLnBrk="0" fontAlgn="base" hangingPunct="0">
        <a:spcBef>
          <a:spcPct val="0"/>
        </a:spcBef>
        <a:spcAft>
          <a:spcPct val="0"/>
        </a:spcAft>
        <a:defRPr sz="5000">
          <a:solidFill>
            <a:schemeClr val="tx1"/>
          </a:solidFill>
          <a:latin typeface="Looseprint"/>
        </a:defRPr>
      </a:lvl9pPr>
    </p:titleStyle>
    <p:bodyStyle>
      <a:lvl1pPr marL="385348" indent="-385348" algn="l" defTabSz="1027596" rtl="0" eaLnBrk="0" fontAlgn="base" hangingPunct="0">
        <a:spcBef>
          <a:spcPct val="20000"/>
        </a:spcBef>
        <a:spcAft>
          <a:spcPct val="0"/>
        </a:spcAft>
        <a:buClr>
          <a:schemeClr val="tx1"/>
        </a:buClr>
        <a:buFont typeface="Monotype Sorts"/>
        <a:buChar char="O"/>
        <a:defRPr sz="3600" i="1">
          <a:solidFill>
            <a:schemeClr val="tx1"/>
          </a:solidFill>
          <a:latin typeface="Arial Unicode MS" pitchFamily="34" charset="-128"/>
          <a:ea typeface="+mn-ea"/>
          <a:cs typeface="+mn-cs"/>
        </a:defRPr>
      </a:lvl1pPr>
      <a:lvl2pPr marL="835714" indent="-321915" algn="l" defTabSz="1027596" rtl="0" eaLnBrk="0" fontAlgn="base" hangingPunct="0">
        <a:spcBef>
          <a:spcPct val="20000"/>
        </a:spcBef>
        <a:spcAft>
          <a:spcPct val="0"/>
        </a:spcAft>
        <a:buClr>
          <a:schemeClr val="tx1"/>
        </a:buClr>
        <a:buFont typeface="Monotype Sorts"/>
        <a:buChar char="O"/>
        <a:defRPr sz="3600" i="1">
          <a:solidFill>
            <a:schemeClr val="tx1"/>
          </a:solidFill>
          <a:latin typeface="Arial Unicode MS" pitchFamily="34" charset="-128"/>
        </a:defRPr>
      </a:lvl2pPr>
      <a:lvl3pPr marL="1284486" indent="-256901" algn="l" defTabSz="1027596" rtl="0" eaLnBrk="0" fontAlgn="base" hangingPunct="0">
        <a:spcBef>
          <a:spcPct val="20000"/>
        </a:spcBef>
        <a:spcAft>
          <a:spcPct val="0"/>
        </a:spcAft>
        <a:buClr>
          <a:schemeClr val="tx1"/>
        </a:buClr>
        <a:buFont typeface="Monotype Sorts"/>
        <a:buChar char="O"/>
        <a:defRPr sz="3200" i="1">
          <a:solidFill>
            <a:schemeClr val="tx1"/>
          </a:solidFill>
          <a:latin typeface="Arial Unicode MS" pitchFamily="34" charset="-128"/>
        </a:defRPr>
      </a:lvl3pPr>
      <a:lvl4pPr marL="1799875" indent="-256901" algn="l" defTabSz="1027596" rtl="0" eaLnBrk="0" fontAlgn="base" hangingPunct="0">
        <a:spcBef>
          <a:spcPct val="20000"/>
        </a:spcBef>
        <a:spcAft>
          <a:spcPct val="0"/>
        </a:spcAft>
        <a:buClr>
          <a:schemeClr val="tx1"/>
        </a:buClr>
        <a:buFont typeface="Monotype Sorts"/>
        <a:buChar char="O"/>
        <a:defRPr sz="3200" i="1">
          <a:solidFill>
            <a:schemeClr val="tx1"/>
          </a:solidFill>
          <a:latin typeface="Arial Unicode MS" pitchFamily="34" charset="-128"/>
        </a:defRPr>
      </a:lvl4pPr>
      <a:lvl5pPr marL="2313673" indent="-256901" algn="l" defTabSz="1027596" rtl="0" eaLnBrk="0" fontAlgn="base" hangingPunct="0">
        <a:spcBef>
          <a:spcPct val="20000"/>
        </a:spcBef>
        <a:spcAft>
          <a:spcPct val="0"/>
        </a:spcAft>
        <a:buClr>
          <a:schemeClr val="tx1"/>
        </a:buClr>
        <a:buFont typeface="Monotype Sorts"/>
        <a:buChar char="O"/>
        <a:defRPr sz="3200" i="1">
          <a:solidFill>
            <a:schemeClr val="tx1"/>
          </a:solidFill>
          <a:latin typeface="Arial Unicode MS" pitchFamily="34" charset="-128"/>
        </a:defRPr>
      </a:lvl5pPr>
      <a:lvl6pPr marL="2770382" indent="-256901" algn="l" defTabSz="1027596"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6pPr>
      <a:lvl7pPr marL="3227091" indent="-256901" algn="l" defTabSz="1027596"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7pPr>
      <a:lvl8pPr marL="3683799" indent="-256901" algn="l" defTabSz="1027596"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8pPr>
      <a:lvl9pPr marL="4140507" indent="-256901" algn="l" defTabSz="1027596" rtl="0" eaLnBrk="0" fontAlgn="base" hangingPunct="0">
        <a:spcBef>
          <a:spcPct val="20000"/>
        </a:spcBef>
        <a:spcAft>
          <a:spcPct val="0"/>
        </a:spcAft>
        <a:buClr>
          <a:schemeClr val="tx1"/>
        </a:buClr>
        <a:buFont typeface="Monotype Sorts"/>
        <a:buChar char="O"/>
        <a:defRPr sz="3200" i="1">
          <a:solidFill>
            <a:schemeClr val="tx1"/>
          </a:solidFill>
          <a:latin typeface="Arial for Vicious Fishes"/>
        </a:defRPr>
      </a:lvl9pPr>
    </p:bodyStyle>
    <p:otherStyle>
      <a:defPPr>
        <a:defRPr lang="en-US"/>
      </a:defPPr>
      <a:lvl1pPr marL="0" algn="l" defTabSz="913416" rtl="0" eaLnBrk="1" latinLnBrk="0" hangingPunct="1">
        <a:defRPr sz="1800" kern="1200">
          <a:solidFill>
            <a:schemeClr val="tx1"/>
          </a:solidFill>
          <a:latin typeface="+mn-lt"/>
          <a:ea typeface="+mn-ea"/>
          <a:cs typeface="+mn-cs"/>
        </a:defRPr>
      </a:lvl1pPr>
      <a:lvl2pPr marL="456708" algn="l" defTabSz="913416" rtl="0" eaLnBrk="1" latinLnBrk="0" hangingPunct="1">
        <a:defRPr sz="1800" kern="1200">
          <a:solidFill>
            <a:schemeClr val="tx1"/>
          </a:solidFill>
          <a:latin typeface="+mn-lt"/>
          <a:ea typeface="+mn-ea"/>
          <a:cs typeface="+mn-cs"/>
        </a:defRPr>
      </a:lvl2pPr>
      <a:lvl3pPr marL="913416" algn="l" defTabSz="913416" rtl="0" eaLnBrk="1" latinLnBrk="0" hangingPunct="1">
        <a:defRPr sz="1800" kern="1200">
          <a:solidFill>
            <a:schemeClr val="tx1"/>
          </a:solidFill>
          <a:latin typeface="+mn-lt"/>
          <a:ea typeface="+mn-ea"/>
          <a:cs typeface="+mn-cs"/>
        </a:defRPr>
      </a:lvl3pPr>
      <a:lvl4pPr marL="1370126" algn="l" defTabSz="913416" rtl="0" eaLnBrk="1" latinLnBrk="0" hangingPunct="1">
        <a:defRPr sz="1800" kern="1200">
          <a:solidFill>
            <a:schemeClr val="tx1"/>
          </a:solidFill>
          <a:latin typeface="+mn-lt"/>
          <a:ea typeface="+mn-ea"/>
          <a:cs typeface="+mn-cs"/>
        </a:defRPr>
      </a:lvl4pPr>
      <a:lvl5pPr marL="1826836" algn="l" defTabSz="913416" rtl="0" eaLnBrk="1" latinLnBrk="0" hangingPunct="1">
        <a:defRPr sz="1800" kern="1200">
          <a:solidFill>
            <a:schemeClr val="tx1"/>
          </a:solidFill>
          <a:latin typeface="+mn-lt"/>
          <a:ea typeface="+mn-ea"/>
          <a:cs typeface="+mn-cs"/>
        </a:defRPr>
      </a:lvl5pPr>
      <a:lvl6pPr marL="2283541" algn="l" defTabSz="913416" rtl="0" eaLnBrk="1" latinLnBrk="0" hangingPunct="1">
        <a:defRPr sz="1800" kern="1200">
          <a:solidFill>
            <a:schemeClr val="tx1"/>
          </a:solidFill>
          <a:latin typeface="+mn-lt"/>
          <a:ea typeface="+mn-ea"/>
          <a:cs typeface="+mn-cs"/>
        </a:defRPr>
      </a:lvl6pPr>
      <a:lvl7pPr marL="2740248" algn="l" defTabSz="913416" rtl="0" eaLnBrk="1" latinLnBrk="0" hangingPunct="1">
        <a:defRPr sz="1800" kern="1200">
          <a:solidFill>
            <a:schemeClr val="tx1"/>
          </a:solidFill>
          <a:latin typeface="+mn-lt"/>
          <a:ea typeface="+mn-ea"/>
          <a:cs typeface="+mn-cs"/>
        </a:defRPr>
      </a:lvl7pPr>
      <a:lvl8pPr marL="3196959" algn="l" defTabSz="913416" rtl="0" eaLnBrk="1" latinLnBrk="0" hangingPunct="1">
        <a:defRPr sz="1800" kern="1200">
          <a:solidFill>
            <a:schemeClr val="tx1"/>
          </a:solidFill>
          <a:latin typeface="+mn-lt"/>
          <a:ea typeface="+mn-ea"/>
          <a:cs typeface="+mn-cs"/>
        </a:defRPr>
      </a:lvl8pPr>
      <a:lvl9pPr marL="3653667" algn="l" defTabSz="91341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1.xm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chart" Target="../charts/chart2.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5.jpe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0.jpe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59.jpeg"/><Relationship Id="rId5" Type="http://schemas.openxmlformats.org/officeDocument/2006/relationships/image" Target="../media/image58.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8.jpe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jpeg"/><Relationship Id="rId25" Type="http://schemas.openxmlformats.org/officeDocument/2006/relationships/image" Target="../media/image90.png"/><Relationship Id="rId2" Type="http://schemas.openxmlformats.org/officeDocument/2006/relationships/notesSlide" Target="../notesSlides/notesSlide13.xml"/><Relationship Id="rId16" Type="http://schemas.openxmlformats.org/officeDocument/2006/relationships/image" Target="../media/image81.jpe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jpeg"/><Relationship Id="rId5" Type="http://schemas.openxmlformats.org/officeDocument/2006/relationships/image" Target="../media/image70.png"/><Relationship Id="rId15" Type="http://schemas.openxmlformats.org/officeDocument/2006/relationships/image" Target="../media/image80.jpeg"/><Relationship Id="rId23" Type="http://schemas.openxmlformats.org/officeDocument/2006/relationships/image" Target="../media/image88.png"/><Relationship Id="rId10" Type="http://schemas.openxmlformats.org/officeDocument/2006/relationships/image" Target="../media/image75.jpeg"/><Relationship Id="rId19" Type="http://schemas.openxmlformats.org/officeDocument/2006/relationships/image" Target="../media/image84.pn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 Id="rId22" Type="http://schemas.openxmlformats.org/officeDocument/2006/relationships/image" Target="../media/image87.jpeg"/><Relationship Id="rId27" Type="http://schemas.openxmlformats.org/officeDocument/2006/relationships/image" Target="../media/image9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4.jpe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97.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3505" y="1431708"/>
            <a:ext cx="4661134" cy="353824"/>
          </a:xfrm>
          <a:prstGeom prst="rect">
            <a:avLst/>
          </a:prstGeom>
          <a:noFill/>
        </p:spPr>
        <p:txBody>
          <a:bodyPr wrap="square" lIns="91321" tIns="45661" rIns="91321" bIns="45661" rtlCol="0">
            <a:spAutoFit/>
          </a:bodyPr>
          <a:lstStyle/>
          <a:p>
            <a:r>
              <a:rPr lang="en-US" sz="1700" dirty="0" smtClean="0">
                <a:solidFill>
                  <a:srgbClr val="00FF00"/>
                </a:solidFill>
                <a:latin typeface="Calibri"/>
              </a:rPr>
              <a:t>Ross Sea Meeting, La Jolla, 2012</a:t>
            </a:r>
            <a:endParaRPr lang="en-US" sz="1700" dirty="0">
              <a:solidFill>
                <a:srgbClr val="00FF00"/>
              </a:solidFill>
              <a:latin typeface="Calibri"/>
            </a:endParaRPr>
          </a:p>
        </p:txBody>
      </p:sp>
      <p:cxnSp>
        <p:nvCxnSpPr>
          <p:cNvPr id="9" name="Straight Connector 6"/>
          <p:cNvCxnSpPr>
            <a:cxnSpLocks noChangeShapeType="1"/>
          </p:cNvCxnSpPr>
          <p:nvPr/>
        </p:nvCxnSpPr>
        <p:spPr bwMode="auto">
          <a:xfrm>
            <a:off x="302903" y="1851025"/>
            <a:ext cx="9760248" cy="2617"/>
          </a:xfrm>
          <a:prstGeom prst="line">
            <a:avLst/>
          </a:prstGeom>
          <a:noFill/>
          <a:ln w="12700" algn="ctr">
            <a:solidFill>
              <a:srgbClr val="C00000"/>
            </a:solidFill>
            <a:round/>
            <a:headEnd/>
            <a:tailEnd/>
          </a:ln>
        </p:spPr>
      </p:cxnSp>
      <p:sp>
        <p:nvSpPr>
          <p:cNvPr id="19" name="TextBox 18"/>
          <p:cNvSpPr txBox="1"/>
          <p:nvPr/>
        </p:nvSpPr>
        <p:spPr>
          <a:xfrm>
            <a:off x="330217" y="90624"/>
            <a:ext cx="9368844" cy="584656"/>
          </a:xfrm>
          <a:prstGeom prst="rect">
            <a:avLst/>
          </a:prstGeom>
          <a:noFill/>
        </p:spPr>
        <p:txBody>
          <a:bodyPr wrap="square" lIns="91321" tIns="45661" rIns="91321" bIns="45661" rtlCol="0">
            <a:spAutoFit/>
          </a:bodyPr>
          <a:lstStyle/>
          <a:p>
            <a:r>
              <a:rPr lang="en-US" sz="3200" dirty="0" smtClean="0">
                <a:solidFill>
                  <a:srgbClr val="FFFF00"/>
                </a:solidFill>
                <a:latin typeface="Calibri"/>
              </a:rPr>
              <a:t>Ocean Acidification and polar ecosystems</a:t>
            </a:r>
            <a:endParaRPr lang="en-GB" sz="3200" dirty="0">
              <a:solidFill>
                <a:srgbClr val="FFFF00"/>
              </a:solidFill>
              <a:latin typeface="Calibri"/>
            </a:endParaRPr>
          </a:p>
        </p:txBody>
      </p:sp>
      <p:sp>
        <p:nvSpPr>
          <p:cNvPr id="26" name="TextBox 25"/>
          <p:cNvSpPr txBox="1"/>
          <p:nvPr/>
        </p:nvSpPr>
        <p:spPr>
          <a:xfrm>
            <a:off x="321750" y="1031589"/>
            <a:ext cx="9203250" cy="400110"/>
          </a:xfrm>
          <a:prstGeom prst="rect">
            <a:avLst/>
          </a:prstGeom>
          <a:noFill/>
        </p:spPr>
        <p:txBody>
          <a:bodyPr wrap="square" lIns="91321" tIns="45661" rIns="91321" bIns="45661" rtlCol="0">
            <a:spAutoFit/>
          </a:bodyPr>
          <a:lstStyle/>
          <a:p>
            <a:r>
              <a:rPr lang="en-US" sz="2000" dirty="0" smtClean="0">
                <a:solidFill>
                  <a:srgbClr val="FFFFFF"/>
                </a:solidFill>
                <a:latin typeface="Calibri"/>
              </a:rPr>
              <a:t>Jim Barry</a:t>
            </a:r>
            <a:r>
              <a:rPr lang="en-US" sz="2000" dirty="0">
                <a:solidFill>
                  <a:srgbClr val="FFFFFF"/>
                </a:solidFill>
                <a:latin typeface="Calibri"/>
              </a:rPr>
              <a:t>,  Monterey Bay Aquarium Research Institute, Moss Landing, CA</a:t>
            </a:r>
          </a:p>
        </p:txBody>
      </p:sp>
      <p:pic>
        <p:nvPicPr>
          <p:cNvPr id="2689028" name="Picture 4" descr="https://mww.mbari.org/itd/communications/image_exchange/logos/logo_white_high.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12200" y="90624"/>
            <a:ext cx="1414447" cy="87877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395781" y="1922261"/>
            <a:ext cx="7207715" cy="5354863"/>
            <a:chOff x="0" y="2574454"/>
            <a:chExt cx="7013206" cy="5354863"/>
          </a:xfrm>
        </p:grpSpPr>
        <p:pic>
          <p:nvPicPr>
            <p:cNvPr id="10" name="Picture 4" descr="http://www.reefresilience.org/images/COA_CarbSystem_Linkages.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0000"/>
                      </a14:imgEffect>
                      <a14:imgEffect>
                        <a14:colorTemperature colorTemp="6016"/>
                      </a14:imgEffect>
                      <a14:imgEffect>
                        <a14:saturation sat="146000"/>
                      </a14:imgEffect>
                      <a14:imgEffect>
                        <a14:brightnessContrast bright="-12000" contrast="33000"/>
                      </a14:imgEffect>
                    </a14:imgLayer>
                  </a14:imgProps>
                </a:ext>
                <a:ext uri="{28A0092B-C50C-407E-A947-70E740481C1C}">
                  <a14:useLocalDpi xmlns:a14="http://schemas.microsoft.com/office/drawing/2010/main" val="0"/>
                </a:ext>
              </a:extLst>
            </a:blip>
            <a:srcRect/>
            <a:stretch>
              <a:fillRect/>
            </a:stretch>
          </p:blipFill>
          <p:spPr bwMode="auto">
            <a:xfrm>
              <a:off x="0" y="2574454"/>
              <a:ext cx="7013206" cy="535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3086" y="7643266"/>
              <a:ext cx="1925989" cy="265942"/>
            </a:xfrm>
            <a:prstGeom prst="rect">
              <a:avLst/>
            </a:prstGeom>
            <a:noFill/>
          </p:spPr>
          <p:txBody>
            <a:bodyPr wrap="none" rtlCol="0">
              <a:spAutoFit/>
            </a:bodyPr>
            <a:lstStyle/>
            <a:p>
              <a:r>
                <a:rPr lang="en-US" sz="1100" dirty="0">
                  <a:solidFill>
                    <a:srgbClr val="000000"/>
                  </a:solidFill>
                </a:rPr>
                <a:t>Hough-</a:t>
              </a:r>
              <a:r>
                <a:rPr lang="en-US" sz="1100" dirty="0" err="1">
                  <a:solidFill>
                    <a:srgbClr val="000000"/>
                  </a:solidFill>
                </a:rPr>
                <a:t>Guldberg</a:t>
              </a:r>
              <a:r>
                <a:rPr lang="en-US" sz="1100" dirty="0">
                  <a:solidFill>
                    <a:srgbClr val="000000"/>
                  </a:solidFill>
                </a:rPr>
                <a:t> et al. 2007</a:t>
              </a:r>
            </a:p>
          </p:txBody>
        </p:sp>
      </p:grpSp>
      <p:sp>
        <p:nvSpPr>
          <p:cNvPr id="16" name="TextBox 15"/>
          <p:cNvSpPr txBox="1"/>
          <p:nvPr/>
        </p:nvSpPr>
        <p:spPr>
          <a:xfrm>
            <a:off x="403659" y="2218775"/>
            <a:ext cx="8876667" cy="830865"/>
          </a:xfrm>
          <a:prstGeom prst="rect">
            <a:avLst/>
          </a:prstGeom>
          <a:solidFill>
            <a:schemeClr val="accent1">
              <a:lumMod val="60000"/>
              <a:lumOff val="40000"/>
            </a:schemeClr>
          </a:solidFill>
          <a:ln>
            <a:solidFill>
              <a:srgbClr val="001933"/>
            </a:solidFill>
          </a:ln>
        </p:spPr>
        <p:txBody>
          <a:bodyPr wrap="square" lIns="91309" tIns="45655" rIns="91309" bIns="45655" rtlCol="0">
            <a:spAutoFit/>
          </a:bodyPr>
          <a:lstStyle/>
          <a:p>
            <a:pPr marL="342868" indent="-342868">
              <a:buFont typeface="Arial"/>
              <a:buChar char="•"/>
            </a:pPr>
            <a:r>
              <a:rPr lang="en-US" sz="2400" dirty="0">
                <a:solidFill>
                  <a:srgbClr val="000000"/>
                </a:solidFill>
                <a:latin typeface="Calibri"/>
              </a:rPr>
              <a:t>OA can affect physiology, performance, and population dynamics</a:t>
            </a:r>
          </a:p>
          <a:p>
            <a:pPr marL="342868" indent="-342868">
              <a:buFont typeface="Arial"/>
              <a:buChar char="•"/>
            </a:pPr>
            <a:r>
              <a:rPr lang="en-US" sz="2400" dirty="0">
                <a:solidFill>
                  <a:srgbClr val="000000"/>
                </a:solidFill>
                <a:latin typeface="Calibri"/>
              </a:rPr>
              <a:t>Changes in </a:t>
            </a:r>
            <a:r>
              <a:rPr lang="en-US" sz="2400" dirty="0" smtClean="0">
                <a:solidFill>
                  <a:srgbClr val="000000"/>
                </a:solidFill>
                <a:latin typeface="Calibri"/>
              </a:rPr>
              <a:t>community interactions and ecosystem function</a:t>
            </a:r>
            <a:endParaRPr lang="en-US" sz="2400" dirty="0">
              <a:solidFill>
                <a:srgbClr val="000000"/>
              </a:solidFill>
              <a:latin typeface="Calibri"/>
            </a:endParaRPr>
          </a:p>
        </p:txBody>
      </p:sp>
    </p:spTree>
    <p:extLst>
      <p:ext uri="{BB962C8B-B14F-4D97-AF65-F5344CB8AC3E}">
        <p14:creationId xmlns:p14="http://schemas.microsoft.com/office/powerpoint/2010/main" val="6138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noGrp="1"/>
          </p:cNvGraphicFramePr>
          <p:nvPr>
            <p:extLst>
              <p:ext uri="{D42A27DB-BD31-4B8C-83A1-F6EECF244321}">
                <p14:modId xmlns:p14="http://schemas.microsoft.com/office/powerpoint/2010/main" val="3346470037"/>
              </p:ext>
            </p:extLst>
          </p:nvPr>
        </p:nvGraphicFramePr>
        <p:xfrm>
          <a:off x="936346" y="1754457"/>
          <a:ext cx="2753304" cy="24921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p:cNvGraphicFramePr>
            <a:graphicFrameLocks noGrp="1"/>
          </p:cNvGraphicFramePr>
          <p:nvPr>
            <p:extLst>
              <p:ext uri="{D42A27DB-BD31-4B8C-83A1-F6EECF244321}">
                <p14:modId xmlns:p14="http://schemas.microsoft.com/office/powerpoint/2010/main" val="799366490"/>
              </p:ext>
            </p:extLst>
          </p:nvPr>
        </p:nvGraphicFramePr>
        <p:xfrm>
          <a:off x="5361493" y="1727044"/>
          <a:ext cx="2982057" cy="2611657"/>
        </p:xfrm>
        <a:graphic>
          <a:graphicData uri="http://schemas.openxmlformats.org/drawingml/2006/chart">
            <c:chart xmlns:c="http://schemas.openxmlformats.org/drawingml/2006/chart" xmlns:r="http://schemas.openxmlformats.org/officeDocument/2006/relationships" r:id="rId4"/>
          </a:graphicData>
        </a:graphic>
      </p:graphicFrame>
      <p:sp>
        <p:nvSpPr>
          <p:cNvPr id="1029" name="Text Box 5"/>
          <p:cNvSpPr txBox="1">
            <a:spLocks noChangeArrowheads="1"/>
          </p:cNvSpPr>
          <p:nvPr/>
        </p:nvSpPr>
        <p:spPr bwMode="auto">
          <a:xfrm>
            <a:off x="977310" y="82303"/>
            <a:ext cx="8183458" cy="537391"/>
          </a:xfrm>
          <a:prstGeom prst="rect">
            <a:avLst/>
          </a:prstGeom>
          <a:noFill/>
          <a:ln w="9525">
            <a:noFill/>
            <a:miter lim="800000"/>
            <a:headEnd/>
            <a:tailEnd/>
          </a:ln>
        </p:spPr>
        <p:txBody>
          <a:bodyPr wrap="square" lIns="0" tIns="0" rIns="0" bIns="0" anchor="ctr" anchorCtr="1">
            <a:spAutoFit/>
          </a:bodyPr>
          <a:lstStyle/>
          <a:p>
            <a:pPr algn="ctr" defTabSz="1007468" eaLnBrk="1" fontAlgn="auto" hangingPunct="1">
              <a:lnSpc>
                <a:spcPct val="97000"/>
              </a:lnSpc>
              <a:spcBef>
                <a:spcPts val="0"/>
              </a:spcBef>
              <a:spcAft>
                <a:spcPts val="0"/>
              </a:spcAft>
              <a:buClr>
                <a:srgbClr val="000000"/>
              </a:buClr>
              <a:buSzPct val="100000"/>
              <a:tabLst>
                <a:tab pos="0" algn="l"/>
                <a:tab pos="502651" algn="l"/>
                <a:tab pos="1006887" algn="l"/>
                <a:tab pos="1509537" algn="l"/>
                <a:tab pos="2013776" algn="l"/>
                <a:tab pos="2518012" algn="l"/>
                <a:tab pos="3020662" algn="l"/>
                <a:tab pos="3524896" algn="l"/>
                <a:tab pos="4027547" algn="l"/>
                <a:tab pos="4531787" algn="l"/>
                <a:tab pos="5036020" algn="l"/>
                <a:tab pos="5538673" algn="l"/>
                <a:tab pos="6042906" algn="l"/>
                <a:tab pos="6545558" algn="l"/>
                <a:tab pos="7049791" algn="l"/>
                <a:tab pos="7554029" algn="l"/>
                <a:tab pos="8056681" algn="l"/>
                <a:tab pos="8560917" algn="l"/>
                <a:tab pos="9063569" algn="l"/>
                <a:tab pos="9567803" algn="l"/>
                <a:tab pos="10072039" algn="l"/>
              </a:tabLst>
              <a:defRPr/>
            </a:pPr>
            <a:r>
              <a:rPr lang="en-GB" sz="3600" dirty="0">
                <a:solidFill>
                  <a:srgbClr val="000000"/>
                </a:solidFill>
                <a:cs typeface="Arial" pitchFamily="34" charset="0"/>
              </a:rPr>
              <a:t>Stress increases the ‘cost of living’</a:t>
            </a:r>
          </a:p>
        </p:txBody>
      </p:sp>
      <p:sp>
        <p:nvSpPr>
          <p:cNvPr id="9" name="TextBox 8"/>
          <p:cNvSpPr txBox="1"/>
          <p:nvPr/>
        </p:nvSpPr>
        <p:spPr bwMode="auto">
          <a:xfrm>
            <a:off x="3074057" y="1407369"/>
            <a:ext cx="1001820" cy="378703"/>
          </a:xfrm>
          <a:prstGeom prst="rect">
            <a:avLst/>
          </a:prstGeom>
          <a:noFill/>
        </p:spPr>
        <p:txBody>
          <a:bodyPr wrap="none" lIns="100721" tIns="50360" rIns="100721" bIns="50360">
            <a:spAutoFit/>
          </a:bodyPr>
          <a:lstStyle/>
          <a:p>
            <a:pPr defTabSz="1007468" fontAlgn="auto">
              <a:spcBef>
                <a:spcPts val="0"/>
              </a:spcBef>
              <a:spcAft>
                <a:spcPts val="0"/>
              </a:spcAft>
              <a:defRPr/>
            </a:pPr>
            <a:r>
              <a:rPr lang="en-US" sz="1800" i="1" dirty="0">
                <a:solidFill>
                  <a:srgbClr val="000000"/>
                </a:solidFill>
                <a:cs typeface="Arial" pitchFamily="34" charset="0"/>
              </a:rPr>
              <a:t>Growth</a:t>
            </a:r>
          </a:p>
        </p:txBody>
      </p:sp>
      <p:sp>
        <p:nvSpPr>
          <p:cNvPr id="11" name="TextBox 10"/>
          <p:cNvSpPr txBox="1"/>
          <p:nvPr/>
        </p:nvSpPr>
        <p:spPr bwMode="auto">
          <a:xfrm>
            <a:off x="424545" y="1286557"/>
            <a:ext cx="998667" cy="655786"/>
          </a:xfrm>
          <a:prstGeom prst="rect">
            <a:avLst/>
          </a:prstGeom>
          <a:noFill/>
        </p:spPr>
        <p:txBody>
          <a:bodyPr wrap="none" lIns="100721" tIns="50360" rIns="100721" bIns="50360">
            <a:spAutoFit/>
          </a:bodyPr>
          <a:lstStyle/>
          <a:p>
            <a:pPr algn="ctr" defTabSz="1007468" fontAlgn="auto">
              <a:spcBef>
                <a:spcPts val="0"/>
              </a:spcBef>
              <a:spcAft>
                <a:spcPts val="0"/>
              </a:spcAft>
              <a:defRPr/>
            </a:pPr>
            <a:r>
              <a:rPr lang="en-US" sz="1800" i="1" dirty="0">
                <a:solidFill>
                  <a:srgbClr val="000000"/>
                </a:solidFill>
                <a:cs typeface="Arial" pitchFamily="34" charset="0"/>
              </a:rPr>
              <a:t>Cost of </a:t>
            </a:r>
          </a:p>
          <a:p>
            <a:pPr algn="ctr" defTabSz="1007468" fontAlgn="auto">
              <a:spcBef>
                <a:spcPts val="0"/>
              </a:spcBef>
              <a:spcAft>
                <a:spcPts val="0"/>
              </a:spcAft>
              <a:defRPr/>
            </a:pPr>
            <a:r>
              <a:rPr lang="en-US" sz="1800" i="1" dirty="0">
                <a:solidFill>
                  <a:srgbClr val="000000"/>
                </a:solidFill>
                <a:cs typeface="Arial" pitchFamily="34" charset="0"/>
              </a:rPr>
              <a:t>Living</a:t>
            </a:r>
          </a:p>
        </p:txBody>
      </p:sp>
      <p:sp>
        <p:nvSpPr>
          <p:cNvPr id="12" name="TextBox 11"/>
          <p:cNvSpPr txBox="1"/>
          <p:nvPr/>
        </p:nvSpPr>
        <p:spPr bwMode="auto">
          <a:xfrm>
            <a:off x="3774115" y="3427949"/>
            <a:ext cx="1630861" cy="378703"/>
          </a:xfrm>
          <a:prstGeom prst="rect">
            <a:avLst/>
          </a:prstGeom>
          <a:noFill/>
        </p:spPr>
        <p:txBody>
          <a:bodyPr wrap="none" lIns="100721" tIns="50360" rIns="100721" bIns="50360">
            <a:spAutoFit/>
          </a:bodyPr>
          <a:lstStyle/>
          <a:p>
            <a:pPr defTabSz="1007468" fontAlgn="auto">
              <a:spcBef>
                <a:spcPts val="0"/>
              </a:spcBef>
              <a:spcAft>
                <a:spcPts val="0"/>
              </a:spcAft>
              <a:defRPr/>
            </a:pPr>
            <a:r>
              <a:rPr lang="en-US" sz="1800" i="1" dirty="0">
                <a:solidFill>
                  <a:srgbClr val="000000"/>
                </a:solidFill>
                <a:cs typeface="Arial" pitchFamily="34" charset="0"/>
              </a:rPr>
              <a:t>Reproduction</a:t>
            </a:r>
          </a:p>
        </p:txBody>
      </p:sp>
      <p:sp>
        <p:nvSpPr>
          <p:cNvPr id="14" name="TextBox 13"/>
          <p:cNvSpPr txBox="1"/>
          <p:nvPr/>
        </p:nvSpPr>
        <p:spPr bwMode="auto">
          <a:xfrm>
            <a:off x="1516803" y="811899"/>
            <a:ext cx="1525887" cy="594146"/>
          </a:xfrm>
          <a:prstGeom prst="rect">
            <a:avLst/>
          </a:prstGeom>
          <a:noFill/>
        </p:spPr>
        <p:txBody>
          <a:bodyPr wrap="none" lIns="100721" tIns="50360" rIns="100721" bIns="50360">
            <a:spAutoFit/>
          </a:bodyPr>
          <a:lstStyle/>
          <a:p>
            <a:pPr defTabSz="1007468" fontAlgn="auto">
              <a:spcBef>
                <a:spcPts val="0"/>
              </a:spcBef>
              <a:spcAft>
                <a:spcPts val="0"/>
              </a:spcAft>
              <a:defRPr/>
            </a:pPr>
            <a:r>
              <a:rPr lang="en-US" sz="3200" dirty="0">
                <a:solidFill>
                  <a:srgbClr val="008000"/>
                </a:solidFill>
                <a:cs typeface="Arial" pitchFamily="34" charset="0"/>
              </a:rPr>
              <a:t>Normal</a:t>
            </a:r>
          </a:p>
        </p:txBody>
      </p:sp>
      <p:cxnSp>
        <p:nvCxnSpPr>
          <p:cNvPr id="50185" name="Straight Arrow Connector 18"/>
          <p:cNvCxnSpPr>
            <a:cxnSpLocks noChangeShapeType="1"/>
          </p:cNvCxnSpPr>
          <p:nvPr/>
        </p:nvCxnSpPr>
        <p:spPr bwMode="auto">
          <a:xfrm>
            <a:off x="1116126" y="1905627"/>
            <a:ext cx="357188" cy="337247"/>
          </a:xfrm>
          <a:prstGeom prst="straightConnector1">
            <a:avLst/>
          </a:prstGeom>
          <a:noFill/>
          <a:ln w="19050">
            <a:solidFill>
              <a:schemeClr val="bg2">
                <a:lumMod val="60000"/>
                <a:lumOff val="40000"/>
              </a:schemeClr>
            </a:solidFill>
            <a:round/>
            <a:headEnd/>
            <a:tailEnd type="arrow" w="med" len="med"/>
          </a:ln>
        </p:spPr>
      </p:cxnSp>
      <p:cxnSp>
        <p:nvCxnSpPr>
          <p:cNvPr id="50186" name="Straight Arrow Connector 19"/>
          <p:cNvCxnSpPr>
            <a:cxnSpLocks noChangeShapeType="1"/>
          </p:cNvCxnSpPr>
          <p:nvPr/>
        </p:nvCxnSpPr>
        <p:spPr bwMode="auto">
          <a:xfrm rot="5400000">
            <a:off x="3057542" y="1741859"/>
            <a:ext cx="422276" cy="395287"/>
          </a:xfrm>
          <a:prstGeom prst="straightConnector1">
            <a:avLst/>
          </a:prstGeom>
          <a:noFill/>
          <a:ln w="19050">
            <a:solidFill>
              <a:schemeClr val="bg2">
                <a:lumMod val="60000"/>
                <a:lumOff val="40000"/>
              </a:schemeClr>
            </a:solidFill>
            <a:round/>
            <a:headEnd/>
            <a:tailEnd type="arrow" w="med" len="med"/>
          </a:ln>
        </p:spPr>
      </p:cxnSp>
      <p:cxnSp>
        <p:nvCxnSpPr>
          <p:cNvPr id="50187" name="Straight Arrow Connector 21"/>
          <p:cNvCxnSpPr>
            <a:cxnSpLocks noChangeShapeType="1"/>
            <a:stCxn id="12" idx="1"/>
          </p:cNvCxnSpPr>
          <p:nvPr/>
        </p:nvCxnSpPr>
        <p:spPr bwMode="auto">
          <a:xfrm flipH="1" flipV="1">
            <a:off x="3328313" y="3539033"/>
            <a:ext cx="445802" cy="78268"/>
          </a:xfrm>
          <a:prstGeom prst="straightConnector1">
            <a:avLst/>
          </a:prstGeom>
          <a:noFill/>
          <a:ln w="19050">
            <a:solidFill>
              <a:schemeClr val="bg2">
                <a:lumMod val="60000"/>
                <a:lumOff val="40000"/>
              </a:schemeClr>
            </a:solidFill>
            <a:round/>
            <a:headEnd/>
            <a:tailEnd type="arrow" w="med" len="med"/>
          </a:ln>
        </p:spPr>
      </p:cxnSp>
      <p:sp>
        <p:nvSpPr>
          <p:cNvPr id="1033" name="TextBox 25"/>
          <p:cNvSpPr txBox="1">
            <a:spLocks noChangeArrowheads="1"/>
          </p:cNvSpPr>
          <p:nvPr/>
        </p:nvSpPr>
        <p:spPr bwMode="auto">
          <a:xfrm>
            <a:off x="1722959" y="2757264"/>
            <a:ext cx="1069307" cy="707779"/>
          </a:xfrm>
          <a:prstGeom prst="rect">
            <a:avLst/>
          </a:prstGeom>
          <a:solidFill>
            <a:srgbClr val="FFFFFF">
              <a:alpha val="44000"/>
            </a:srgbClr>
          </a:solidFill>
          <a:ln w="9525">
            <a:noFill/>
            <a:miter lim="800000"/>
            <a:headEnd/>
            <a:tailEnd/>
          </a:ln>
        </p:spPr>
        <p:txBody>
          <a:bodyPr wrap="none" lIns="91333" tIns="45667" rIns="91333" bIns="45667">
            <a:spAutoFit/>
          </a:bodyPr>
          <a:lstStyle/>
          <a:p>
            <a:pPr defTabSz="1007468" fontAlgn="auto">
              <a:spcBef>
                <a:spcPts val="0"/>
              </a:spcBef>
              <a:spcAft>
                <a:spcPts val="0"/>
              </a:spcAft>
              <a:defRPr/>
            </a:pPr>
            <a:r>
              <a:rPr lang="en-US" sz="2000" b="1" dirty="0">
                <a:solidFill>
                  <a:srgbClr val="000000"/>
                </a:solidFill>
                <a:cs typeface="Arial" pitchFamily="34" charset="0"/>
              </a:rPr>
              <a:t>Energy</a:t>
            </a:r>
          </a:p>
          <a:p>
            <a:pPr defTabSz="1007468" fontAlgn="auto">
              <a:spcBef>
                <a:spcPts val="0"/>
              </a:spcBef>
              <a:spcAft>
                <a:spcPts val="0"/>
              </a:spcAft>
              <a:defRPr/>
            </a:pPr>
            <a:r>
              <a:rPr lang="en-US" sz="2000" b="1" dirty="0">
                <a:solidFill>
                  <a:srgbClr val="000000"/>
                </a:solidFill>
                <a:cs typeface="Arial" pitchFamily="34" charset="0"/>
              </a:rPr>
              <a:t>Budget</a:t>
            </a:r>
          </a:p>
        </p:txBody>
      </p:sp>
      <p:cxnSp>
        <p:nvCxnSpPr>
          <p:cNvPr id="50197" name="Straight Connector 6"/>
          <p:cNvCxnSpPr>
            <a:cxnSpLocks noChangeShapeType="1"/>
          </p:cNvCxnSpPr>
          <p:nvPr/>
        </p:nvCxnSpPr>
        <p:spPr bwMode="auto">
          <a:xfrm>
            <a:off x="535138" y="798730"/>
            <a:ext cx="9067800" cy="1586"/>
          </a:xfrm>
          <a:prstGeom prst="line">
            <a:avLst/>
          </a:prstGeom>
          <a:noFill/>
          <a:ln w="12700">
            <a:solidFill>
              <a:srgbClr val="FF0000"/>
            </a:solidFill>
            <a:round/>
            <a:headEnd/>
            <a:tailEnd/>
          </a:ln>
        </p:spPr>
      </p:cxnSp>
      <p:sp>
        <p:nvSpPr>
          <p:cNvPr id="21" name="TextBox 20"/>
          <p:cNvSpPr txBox="1"/>
          <p:nvPr/>
        </p:nvSpPr>
        <p:spPr>
          <a:xfrm>
            <a:off x="8937678" y="7134949"/>
            <a:ext cx="1138049" cy="255638"/>
          </a:xfrm>
          <a:prstGeom prst="rect">
            <a:avLst/>
          </a:prstGeom>
          <a:noFill/>
        </p:spPr>
        <p:txBody>
          <a:bodyPr wrap="none" lIns="100756" tIns="50378" rIns="100756" bIns="50378" rtlCol="0">
            <a:spAutoFit/>
          </a:bodyPr>
          <a:lstStyle/>
          <a:p>
            <a:pPr defTabSz="1007468" eaLnBrk="1" fontAlgn="auto" hangingPunct="1">
              <a:spcBef>
                <a:spcPts val="0"/>
              </a:spcBef>
              <a:spcAft>
                <a:spcPts val="0"/>
              </a:spcAft>
            </a:pPr>
            <a:r>
              <a:rPr lang="en-US" sz="1000" dirty="0">
                <a:solidFill>
                  <a:srgbClr val="003366"/>
                </a:solidFill>
              </a:rPr>
              <a:t>Barry et al. 2011</a:t>
            </a:r>
          </a:p>
        </p:txBody>
      </p:sp>
      <p:grpSp>
        <p:nvGrpSpPr>
          <p:cNvPr id="3" name="Group 2"/>
          <p:cNvGrpSpPr/>
          <p:nvPr/>
        </p:nvGrpSpPr>
        <p:grpSpPr>
          <a:xfrm>
            <a:off x="192764" y="4362065"/>
            <a:ext cx="9899598" cy="2816897"/>
            <a:chOff x="172116" y="4038600"/>
            <a:chExt cx="8839200" cy="2608014"/>
          </a:xfrm>
        </p:grpSpPr>
        <p:cxnSp>
          <p:nvCxnSpPr>
            <p:cNvPr id="24" name="Straight Connector 6"/>
            <p:cNvCxnSpPr>
              <a:cxnSpLocks noChangeShapeType="1"/>
            </p:cNvCxnSpPr>
            <p:nvPr/>
          </p:nvCxnSpPr>
          <p:spPr bwMode="auto">
            <a:xfrm>
              <a:off x="466089" y="4709573"/>
              <a:ext cx="8096501" cy="1469"/>
            </a:xfrm>
            <a:prstGeom prst="line">
              <a:avLst/>
            </a:prstGeom>
            <a:noFill/>
            <a:ln w="12700" algn="ctr">
              <a:solidFill>
                <a:srgbClr val="FF0000"/>
              </a:solidFill>
              <a:round/>
              <a:headEnd/>
              <a:tailEnd/>
            </a:ln>
          </p:spPr>
        </p:cxnSp>
        <p:sp>
          <p:nvSpPr>
            <p:cNvPr id="26" name="Rectangle 15"/>
            <p:cNvSpPr>
              <a:spLocks noChangeArrowheads="1"/>
            </p:cNvSpPr>
            <p:nvPr/>
          </p:nvSpPr>
          <p:spPr bwMode="auto">
            <a:xfrm>
              <a:off x="172116" y="4038600"/>
              <a:ext cx="8839200" cy="686388"/>
            </a:xfrm>
            <a:prstGeom prst="rect">
              <a:avLst/>
            </a:prstGeom>
            <a:noFill/>
            <a:ln w="9525">
              <a:noFill/>
              <a:miter lim="800000"/>
              <a:headEnd/>
              <a:tailEnd/>
            </a:ln>
          </p:spPr>
          <p:txBody>
            <a:bodyPr lIns="93261" tIns="46630" rIns="93261" bIns="46630" anchor="ctr"/>
            <a:lstStyle/>
            <a:p>
              <a:pPr algn="ctr" defTabSz="1027655" fontAlgn="auto">
                <a:spcBef>
                  <a:spcPts val="0"/>
                </a:spcBef>
                <a:spcAft>
                  <a:spcPts val="0"/>
                </a:spcAft>
              </a:pPr>
              <a:r>
                <a:rPr lang="en-US" altLang="en-US" sz="2600" b="1" dirty="0">
                  <a:solidFill>
                    <a:srgbClr val="000000"/>
                  </a:solidFill>
                  <a:cs typeface="Arial" pitchFamily="34" charset="0"/>
                </a:rPr>
                <a:t>Physiological processes affected by Ocean Acidification</a:t>
              </a:r>
              <a:endParaRPr lang="en-US" altLang="en-US" sz="2600" b="1" baseline="-25000" dirty="0">
                <a:solidFill>
                  <a:srgbClr val="000000"/>
                </a:solidFill>
                <a:cs typeface="Arial" pitchFamily="34" charset="0"/>
              </a:endParaRPr>
            </a:p>
          </p:txBody>
        </p:sp>
        <p:sp>
          <p:nvSpPr>
            <p:cNvPr id="30" name="Text Box 2"/>
            <p:cNvSpPr txBox="1">
              <a:spLocks noChangeArrowheads="1"/>
            </p:cNvSpPr>
            <p:nvPr/>
          </p:nvSpPr>
          <p:spPr bwMode="auto">
            <a:xfrm>
              <a:off x="609600" y="4842137"/>
              <a:ext cx="3418556" cy="1654434"/>
            </a:xfrm>
            <a:prstGeom prst="rect">
              <a:avLst/>
            </a:prstGeom>
            <a:noFill/>
            <a:ln w="9525">
              <a:noFill/>
              <a:miter lim="800000"/>
              <a:headEnd/>
              <a:tailEnd/>
            </a:ln>
          </p:spPr>
          <p:txBody>
            <a:bodyPr wrap="square" lIns="93261" tIns="46630" rIns="93261" bIns="46630">
              <a:spAutoFit/>
            </a:bodyPr>
            <a:lstStyle/>
            <a:p>
              <a:pPr marL="513828" indent="-513828" defTabSz="1027655" fontAlgn="auto">
                <a:spcBef>
                  <a:spcPts val="0"/>
                </a:spcBef>
                <a:spcAft>
                  <a:spcPts val="0"/>
                </a:spcAft>
                <a:buFont typeface="Arial" pitchFamily="34" charset="0"/>
                <a:buChar char="•"/>
              </a:pPr>
              <a:r>
                <a:rPr lang="en-US" altLang="en-US" sz="2200" i="1" dirty="0">
                  <a:solidFill>
                    <a:srgbClr val="0000FF"/>
                  </a:solidFill>
                  <a:cs typeface="Arial" pitchFamily="34" charset="0"/>
                </a:rPr>
                <a:t>Photosynthesis</a:t>
              </a:r>
            </a:p>
            <a:p>
              <a:pPr marL="513828" indent="-513828" defTabSz="1027655" fontAlgn="auto">
                <a:spcBef>
                  <a:spcPts val="0"/>
                </a:spcBef>
                <a:spcAft>
                  <a:spcPts val="0"/>
                </a:spcAft>
                <a:buFont typeface="Arial" pitchFamily="34" charset="0"/>
                <a:buChar char="•"/>
              </a:pPr>
              <a:r>
                <a:rPr lang="en-US" altLang="en-US" sz="2200" i="1" dirty="0" smtClean="0">
                  <a:solidFill>
                    <a:srgbClr val="0000FF"/>
                  </a:solidFill>
                  <a:cs typeface="Arial" pitchFamily="34" charset="0"/>
                </a:rPr>
                <a:t>Calcification*</a:t>
              </a:r>
              <a:endParaRPr lang="en-US" altLang="en-US" sz="2200" i="1" dirty="0">
                <a:solidFill>
                  <a:srgbClr val="0000FF"/>
                </a:solidFill>
                <a:cs typeface="Arial" pitchFamily="34" charset="0"/>
              </a:endParaRPr>
            </a:p>
            <a:p>
              <a:pPr marL="513828" indent="-513828" defTabSz="1027655" fontAlgn="auto">
                <a:spcBef>
                  <a:spcPts val="0"/>
                </a:spcBef>
                <a:spcAft>
                  <a:spcPts val="0"/>
                </a:spcAft>
                <a:buFont typeface="Arial" pitchFamily="34" charset="0"/>
                <a:buChar char="•"/>
              </a:pPr>
              <a:r>
                <a:rPr lang="en-US" altLang="en-US" sz="2200" i="1" dirty="0">
                  <a:solidFill>
                    <a:srgbClr val="0000FF"/>
                  </a:solidFill>
                  <a:cs typeface="Arial" pitchFamily="34" charset="0"/>
                </a:rPr>
                <a:t>Respiration </a:t>
              </a:r>
            </a:p>
            <a:p>
              <a:pPr marL="513828" indent="-513828" defTabSz="1027655" fontAlgn="auto">
                <a:spcBef>
                  <a:spcPts val="0"/>
                </a:spcBef>
                <a:spcAft>
                  <a:spcPts val="0"/>
                </a:spcAft>
                <a:buFont typeface="Arial" pitchFamily="34" charset="0"/>
                <a:buChar char="•"/>
              </a:pPr>
              <a:r>
                <a:rPr lang="en-US" altLang="en-US" sz="2200" i="1" dirty="0">
                  <a:solidFill>
                    <a:srgbClr val="0000FF"/>
                  </a:solidFill>
                  <a:cs typeface="Arial" pitchFamily="34" charset="0"/>
                </a:rPr>
                <a:t>Acid-base balance</a:t>
              </a:r>
            </a:p>
            <a:p>
              <a:pPr marL="513828" indent="-513828" defTabSz="1027655" fontAlgn="auto">
                <a:spcBef>
                  <a:spcPts val="0"/>
                </a:spcBef>
                <a:spcAft>
                  <a:spcPts val="0"/>
                </a:spcAft>
                <a:buFont typeface="Arial" pitchFamily="34" charset="0"/>
                <a:buChar char="•"/>
              </a:pPr>
              <a:r>
                <a:rPr lang="en-US" altLang="en-US" sz="2200" i="1" dirty="0">
                  <a:solidFill>
                    <a:srgbClr val="0000FF"/>
                  </a:solidFill>
                  <a:cs typeface="Arial" pitchFamily="34" charset="0"/>
                </a:rPr>
                <a:t>Metabolism</a:t>
              </a:r>
            </a:p>
          </p:txBody>
        </p:sp>
        <p:pic>
          <p:nvPicPr>
            <p:cNvPr id="3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65070" y="5988421"/>
              <a:ext cx="914400" cy="6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513" y="5518676"/>
              <a:ext cx="1203885" cy="90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a:blip r:embed="rId7" cstate="print">
              <a:lum bright="6000" contrast="23000"/>
              <a:extLst>
                <a:ext uri="{28A0092B-C50C-407E-A947-70E740481C1C}">
                  <a14:useLocalDpi xmlns:a14="http://schemas.microsoft.com/office/drawing/2010/main" val="0"/>
                </a:ext>
              </a:extLst>
            </a:blip>
            <a:stretch>
              <a:fillRect/>
            </a:stretch>
          </p:blipFill>
          <p:spPr>
            <a:xfrm>
              <a:off x="5976986" y="4840649"/>
              <a:ext cx="1335785" cy="755269"/>
            </a:xfrm>
            <a:prstGeom prst="rect">
              <a:avLst/>
            </a:prstGeom>
          </p:spPr>
        </p:pic>
        <p:pic>
          <p:nvPicPr>
            <p:cNvPr id="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4522" y="4927832"/>
              <a:ext cx="522944" cy="43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4506289" y="5240773"/>
              <a:ext cx="473991" cy="4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4571" y="5317060"/>
              <a:ext cx="1411491" cy="110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88908" y="5242267"/>
              <a:ext cx="437116" cy="41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5070911" y="824044"/>
            <a:ext cx="4972772" cy="2056562"/>
            <a:chOff x="4527736" y="762938"/>
            <a:chExt cx="4440109" cy="1904061"/>
          </a:xfrm>
        </p:grpSpPr>
        <p:sp>
          <p:nvSpPr>
            <p:cNvPr id="29" name="TextBox 28"/>
            <p:cNvSpPr txBox="1"/>
            <p:nvPr/>
          </p:nvSpPr>
          <p:spPr bwMode="auto">
            <a:xfrm>
              <a:off x="7528468" y="2325084"/>
              <a:ext cx="1439377" cy="341915"/>
            </a:xfrm>
            <a:prstGeom prst="rect">
              <a:avLst/>
            </a:prstGeom>
            <a:noFill/>
          </p:spPr>
          <p:txBody>
            <a:bodyPr wrap="none" lIns="91408" tIns="45704" rIns="91408" bIns="45704">
              <a:spAutoFit/>
            </a:bodyPr>
            <a:lstStyle/>
            <a:p>
              <a:pPr defTabSz="1007468" fontAlgn="auto">
                <a:spcBef>
                  <a:spcPts val="0"/>
                </a:spcBef>
                <a:spcAft>
                  <a:spcPts val="0"/>
                </a:spcAft>
                <a:defRPr/>
              </a:pPr>
              <a:r>
                <a:rPr lang="en-US" sz="1800" i="1" dirty="0">
                  <a:solidFill>
                    <a:srgbClr val="000000"/>
                  </a:solidFill>
                  <a:cs typeface="Arial" pitchFamily="34" charset="0"/>
                </a:rPr>
                <a:t>Reproduction</a:t>
              </a:r>
            </a:p>
          </p:txBody>
        </p:sp>
        <p:sp>
          <p:nvSpPr>
            <p:cNvPr id="27" name="TextBox 26"/>
            <p:cNvSpPr txBox="1"/>
            <p:nvPr/>
          </p:nvSpPr>
          <p:spPr bwMode="auto">
            <a:xfrm>
              <a:off x="7017357" y="1344542"/>
              <a:ext cx="877716" cy="341915"/>
            </a:xfrm>
            <a:prstGeom prst="rect">
              <a:avLst/>
            </a:prstGeom>
            <a:noFill/>
          </p:spPr>
          <p:txBody>
            <a:bodyPr wrap="none" lIns="91408" tIns="45704" rIns="91408" bIns="45704">
              <a:spAutoFit/>
            </a:bodyPr>
            <a:lstStyle/>
            <a:p>
              <a:pPr defTabSz="1007468" fontAlgn="auto">
                <a:spcBef>
                  <a:spcPts val="0"/>
                </a:spcBef>
                <a:spcAft>
                  <a:spcPts val="0"/>
                </a:spcAft>
                <a:defRPr/>
              </a:pPr>
              <a:r>
                <a:rPr lang="en-US" sz="1800" i="1" dirty="0">
                  <a:solidFill>
                    <a:srgbClr val="000000"/>
                  </a:solidFill>
                  <a:cs typeface="Arial" pitchFamily="34" charset="0"/>
                </a:rPr>
                <a:t>Growth</a:t>
              </a:r>
            </a:p>
          </p:txBody>
        </p:sp>
        <p:sp>
          <p:nvSpPr>
            <p:cNvPr id="28" name="TextBox 27"/>
            <p:cNvSpPr txBox="1"/>
            <p:nvPr/>
          </p:nvSpPr>
          <p:spPr bwMode="auto">
            <a:xfrm>
              <a:off x="4527736" y="1219200"/>
              <a:ext cx="866344" cy="598373"/>
            </a:xfrm>
            <a:prstGeom prst="rect">
              <a:avLst/>
            </a:prstGeom>
            <a:noFill/>
          </p:spPr>
          <p:txBody>
            <a:bodyPr wrap="none" lIns="91408" tIns="45704" rIns="91408" bIns="45704">
              <a:spAutoFit/>
            </a:bodyPr>
            <a:lstStyle/>
            <a:p>
              <a:pPr algn="ctr" defTabSz="1007468" fontAlgn="auto">
                <a:spcBef>
                  <a:spcPts val="0"/>
                </a:spcBef>
                <a:spcAft>
                  <a:spcPts val="0"/>
                </a:spcAft>
                <a:defRPr/>
              </a:pPr>
              <a:r>
                <a:rPr lang="en-US" sz="1800" i="1" dirty="0">
                  <a:solidFill>
                    <a:srgbClr val="000000"/>
                  </a:solidFill>
                  <a:cs typeface="Arial" pitchFamily="34" charset="0"/>
                </a:rPr>
                <a:t>Cost of </a:t>
              </a:r>
            </a:p>
            <a:p>
              <a:pPr algn="ctr" defTabSz="1007468" fontAlgn="auto">
                <a:spcBef>
                  <a:spcPts val="0"/>
                </a:spcBef>
                <a:spcAft>
                  <a:spcPts val="0"/>
                </a:spcAft>
                <a:defRPr/>
              </a:pPr>
              <a:r>
                <a:rPr lang="en-US" sz="1800" i="1" dirty="0">
                  <a:solidFill>
                    <a:srgbClr val="000000"/>
                  </a:solidFill>
                  <a:cs typeface="Arial" pitchFamily="34" charset="0"/>
                </a:rPr>
                <a:t>Living</a:t>
              </a:r>
            </a:p>
          </p:txBody>
        </p:sp>
        <p:cxnSp>
          <p:nvCxnSpPr>
            <p:cNvPr id="50191" name="Straight Arrow Connector 29"/>
            <p:cNvCxnSpPr>
              <a:cxnSpLocks noChangeShapeType="1"/>
            </p:cNvCxnSpPr>
            <p:nvPr/>
          </p:nvCxnSpPr>
          <p:spPr bwMode="auto">
            <a:xfrm>
              <a:off x="5247294" y="1764312"/>
              <a:ext cx="320345" cy="259741"/>
            </a:xfrm>
            <a:prstGeom prst="straightConnector1">
              <a:avLst/>
            </a:prstGeom>
            <a:noFill/>
            <a:ln w="19050">
              <a:solidFill>
                <a:schemeClr val="bg2">
                  <a:lumMod val="60000"/>
                  <a:lumOff val="40000"/>
                </a:schemeClr>
              </a:solidFill>
              <a:round/>
              <a:headEnd/>
              <a:tailEnd type="arrow" w="med" len="med"/>
            </a:ln>
          </p:spPr>
        </p:cxnSp>
        <p:cxnSp>
          <p:nvCxnSpPr>
            <p:cNvPr id="50192" name="Straight Arrow Connector 30"/>
            <p:cNvCxnSpPr>
              <a:cxnSpLocks noChangeShapeType="1"/>
            </p:cNvCxnSpPr>
            <p:nvPr/>
          </p:nvCxnSpPr>
          <p:spPr bwMode="auto">
            <a:xfrm flipH="1">
              <a:off x="6781804" y="1624358"/>
              <a:ext cx="289150" cy="279908"/>
            </a:xfrm>
            <a:prstGeom prst="straightConnector1">
              <a:avLst/>
            </a:prstGeom>
            <a:noFill/>
            <a:ln w="19050">
              <a:solidFill>
                <a:schemeClr val="bg2">
                  <a:lumMod val="60000"/>
                  <a:lumOff val="40000"/>
                </a:schemeClr>
              </a:solidFill>
              <a:round/>
              <a:headEnd/>
              <a:tailEnd type="arrow" w="med" len="med"/>
            </a:ln>
          </p:spPr>
        </p:cxnSp>
        <p:sp>
          <p:nvSpPr>
            <p:cNvPr id="41" name="TextBox 40"/>
            <p:cNvSpPr txBox="1"/>
            <p:nvPr/>
          </p:nvSpPr>
          <p:spPr bwMode="auto">
            <a:xfrm>
              <a:off x="5419605" y="762938"/>
              <a:ext cx="1651349" cy="538577"/>
            </a:xfrm>
            <a:prstGeom prst="rect">
              <a:avLst/>
            </a:prstGeom>
            <a:noFill/>
          </p:spPr>
          <p:txBody>
            <a:bodyPr wrap="none" lIns="91408" tIns="45704" rIns="91408" bIns="45704">
              <a:spAutoFit/>
            </a:bodyPr>
            <a:lstStyle/>
            <a:p>
              <a:pPr defTabSz="1007468" fontAlgn="auto">
                <a:spcBef>
                  <a:spcPts val="0"/>
                </a:spcBef>
                <a:spcAft>
                  <a:spcPts val="0"/>
                </a:spcAft>
                <a:defRPr/>
              </a:pPr>
              <a:r>
                <a:rPr lang="en-US" sz="3200" dirty="0">
                  <a:solidFill>
                    <a:srgbClr val="FF0000"/>
                  </a:solidFill>
                  <a:cs typeface="Arial" pitchFamily="34" charset="0"/>
                </a:rPr>
                <a:t>Stressed</a:t>
              </a:r>
            </a:p>
          </p:txBody>
        </p:sp>
        <p:cxnSp>
          <p:nvCxnSpPr>
            <p:cNvPr id="45" name="Straight Arrow Connector 30"/>
            <p:cNvCxnSpPr>
              <a:cxnSpLocks noChangeShapeType="1"/>
            </p:cNvCxnSpPr>
            <p:nvPr/>
          </p:nvCxnSpPr>
          <p:spPr bwMode="auto">
            <a:xfrm flipH="1">
              <a:off x="7178132" y="2514600"/>
              <a:ext cx="365668" cy="139954"/>
            </a:xfrm>
            <a:prstGeom prst="straightConnector1">
              <a:avLst/>
            </a:prstGeom>
            <a:noFill/>
            <a:ln w="19050">
              <a:solidFill>
                <a:schemeClr val="bg2">
                  <a:lumMod val="60000"/>
                  <a:lumOff val="40000"/>
                </a:schemeClr>
              </a:solidFill>
              <a:round/>
              <a:headEnd/>
              <a:tailEnd type="arrow" w="med" len="med"/>
            </a:ln>
          </p:spPr>
        </p:cxnSp>
      </p:grpSp>
    </p:spTree>
    <p:extLst>
      <p:ext uri="{BB962C8B-B14F-4D97-AF65-F5344CB8AC3E}">
        <p14:creationId xmlns:p14="http://schemas.microsoft.com/office/powerpoint/2010/main" val="25767951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7554" name="Picture 18" descr="http://nakedmaninthetree.files.wordpress.com/2009/05/oceanacid.jpg"/>
          <p:cNvPicPr>
            <a:picLocks noChangeAspect="1" noChangeArrowheads="1"/>
          </p:cNvPicPr>
          <p:nvPr/>
        </p:nvPicPr>
        <p:blipFill>
          <a:blip r:embed="rId3" cstate="print"/>
          <a:srcRect/>
          <a:stretch>
            <a:fillRect/>
          </a:stretch>
        </p:blipFill>
        <p:spPr bwMode="auto">
          <a:xfrm>
            <a:off x="260207" y="3232265"/>
            <a:ext cx="6797126" cy="3929512"/>
          </a:xfrm>
          <a:prstGeom prst="rect">
            <a:avLst/>
          </a:prstGeom>
          <a:noFill/>
        </p:spPr>
      </p:pic>
      <p:sp>
        <p:nvSpPr>
          <p:cNvPr id="1816578" name="Rectangle 2"/>
          <p:cNvSpPr>
            <a:spLocks noChangeArrowheads="1"/>
          </p:cNvSpPr>
          <p:nvPr/>
        </p:nvSpPr>
        <p:spPr bwMode="auto">
          <a:xfrm>
            <a:off x="0" y="2206626"/>
            <a:ext cx="10240963" cy="950315"/>
          </a:xfrm>
          <a:prstGeom prst="rect">
            <a:avLst/>
          </a:prstGeom>
          <a:noFill/>
          <a:ln w="9525">
            <a:noFill/>
            <a:miter lim="800000"/>
            <a:headEnd/>
            <a:tailEnd/>
          </a:ln>
          <a:effectLst/>
        </p:spPr>
        <p:txBody>
          <a:bodyPr lIns="102793" tIns="51395" rIns="102793" bIns="51395">
            <a:spAutoFit/>
          </a:bodyPr>
          <a:lstStyle/>
          <a:p>
            <a:pPr defTabSz="1027387"/>
            <a:r>
              <a:rPr lang="en-US" dirty="0">
                <a:solidFill>
                  <a:srgbClr val="FFFF00"/>
                </a:solidFill>
                <a:latin typeface="Calibri"/>
                <a:cs typeface="Calibri"/>
              </a:rPr>
              <a:t> </a:t>
            </a:r>
          </a:p>
          <a:p>
            <a:pPr defTabSz="1027387"/>
            <a:r>
              <a:rPr lang="en-US" dirty="0">
                <a:solidFill>
                  <a:srgbClr val="FFFF00"/>
                </a:solidFill>
                <a:latin typeface="Calibri"/>
                <a:cs typeface="Calibri"/>
              </a:rPr>
              <a:t> </a:t>
            </a:r>
          </a:p>
          <a:p>
            <a:pPr defTabSz="1027387"/>
            <a:endParaRPr lang="en-US" sz="2600" dirty="0">
              <a:solidFill>
                <a:srgbClr val="FFFF00"/>
              </a:solidFill>
              <a:latin typeface="Calibri"/>
            </a:endParaRPr>
          </a:p>
        </p:txBody>
      </p:sp>
      <p:sp>
        <p:nvSpPr>
          <p:cNvPr id="12" name="TextBox 5"/>
          <p:cNvSpPr txBox="1">
            <a:spLocks noChangeArrowheads="1"/>
          </p:cNvSpPr>
          <p:nvPr/>
        </p:nvSpPr>
        <p:spPr bwMode="auto">
          <a:xfrm>
            <a:off x="1797817" y="123092"/>
            <a:ext cx="8201228" cy="584648"/>
          </a:xfrm>
          <a:prstGeom prst="rect">
            <a:avLst/>
          </a:prstGeom>
          <a:noFill/>
          <a:ln w="9525">
            <a:noFill/>
            <a:miter lim="800000"/>
            <a:headEnd/>
            <a:tailEnd/>
          </a:ln>
        </p:spPr>
        <p:txBody>
          <a:bodyPr wrap="none" lIns="91313" tIns="45657" rIns="91313" bIns="45657">
            <a:spAutoFit/>
          </a:bodyPr>
          <a:lstStyle/>
          <a:p>
            <a:r>
              <a:rPr lang="en-US" sz="3200" dirty="0">
                <a:solidFill>
                  <a:srgbClr val="FFFF00"/>
                </a:solidFill>
                <a:latin typeface="Calibri"/>
                <a:cs typeface="Calibri"/>
              </a:rPr>
              <a:t>Calcification and Coral Ecosystem Tipping Points</a:t>
            </a:r>
          </a:p>
        </p:txBody>
      </p:sp>
      <p:sp>
        <p:nvSpPr>
          <p:cNvPr id="13" name="TextBox 31"/>
          <p:cNvSpPr txBox="1">
            <a:spLocks noChangeArrowheads="1"/>
          </p:cNvSpPr>
          <p:nvPr/>
        </p:nvSpPr>
        <p:spPr bwMode="auto">
          <a:xfrm>
            <a:off x="523654" y="1152061"/>
            <a:ext cx="4810637" cy="1569533"/>
          </a:xfrm>
          <a:prstGeom prst="rect">
            <a:avLst/>
          </a:prstGeom>
          <a:noFill/>
          <a:ln w="9525">
            <a:noFill/>
            <a:miter lim="800000"/>
            <a:headEnd/>
            <a:tailEnd/>
          </a:ln>
        </p:spPr>
        <p:txBody>
          <a:bodyPr wrap="square" lIns="91313" tIns="45657" rIns="91313" bIns="45657">
            <a:spAutoFit/>
          </a:bodyPr>
          <a:lstStyle/>
          <a:p>
            <a:pPr marL="342900" indent="-342900">
              <a:buFont typeface="Arial"/>
              <a:buChar char="•"/>
            </a:pPr>
            <a:r>
              <a:rPr lang="en-US" sz="2400" dirty="0">
                <a:solidFill>
                  <a:srgbClr val="00FF00"/>
                </a:solidFill>
                <a:latin typeface="Calibri"/>
                <a:cs typeface="Calibri"/>
              </a:rPr>
              <a:t>Low carbonate saturation associated with low calcification </a:t>
            </a:r>
            <a:r>
              <a:rPr lang="en-US" sz="2400" dirty="0" smtClean="0">
                <a:solidFill>
                  <a:srgbClr val="00FF00"/>
                </a:solidFill>
                <a:latin typeface="Calibri"/>
                <a:cs typeface="Calibri"/>
              </a:rPr>
              <a:t>rate</a:t>
            </a:r>
          </a:p>
          <a:p>
            <a:pPr marL="342900" indent="-342900">
              <a:buFont typeface="Arial"/>
              <a:buChar char="•"/>
            </a:pPr>
            <a:r>
              <a:rPr lang="en-US" sz="2400" dirty="0" smtClean="0">
                <a:solidFill>
                  <a:srgbClr val="00FF00"/>
                </a:solidFill>
                <a:latin typeface="Calibri"/>
                <a:cs typeface="Calibri"/>
              </a:rPr>
              <a:t>Loss of ecosystem engineers</a:t>
            </a:r>
            <a:endParaRPr lang="en-US" sz="2400" dirty="0">
              <a:solidFill>
                <a:srgbClr val="00FF00"/>
              </a:solidFill>
              <a:latin typeface="Calibri"/>
              <a:cs typeface="Calibri"/>
            </a:endParaRPr>
          </a:p>
        </p:txBody>
      </p:sp>
      <p:cxnSp>
        <p:nvCxnSpPr>
          <p:cNvPr id="14" name="Straight Connector 6"/>
          <p:cNvCxnSpPr>
            <a:cxnSpLocks noChangeShapeType="1"/>
          </p:cNvCxnSpPr>
          <p:nvPr/>
        </p:nvCxnSpPr>
        <p:spPr bwMode="auto">
          <a:xfrm>
            <a:off x="587380" y="899979"/>
            <a:ext cx="9067800" cy="1587"/>
          </a:xfrm>
          <a:prstGeom prst="line">
            <a:avLst/>
          </a:prstGeom>
          <a:noFill/>
          <a:ln w="12700" algn="ctr">
            <a:solidFill>
              <a:srgbClr val="C00000"/>
            </a:solidFill>
            <a:round/>
            <a:headEnd/>
            <a:tailEnd/>
          </a:ln>
        </p:spPr>
      </p:cxnSp>
      <p:grpSp>
        <p:nvGrpSpPr>
          <p:cNvPr id="2" name="Group 10"/>
          <p:cNvGrpSpPr/>
          <p:nvPr/>
        </p:nvGrpSpPr>
        <p:grpSpPr>
          <a:xfrm>
            <a:off x="5685653" y="1027734"/>
            <a:ext cx="4323615" cy="3346451"/>
            <a:chOff x="215900" y="2060518"/>
            <a:chExt cx="4323615" cy="3346451"/>
          </a:xfrm>
        </p:grpSpPr>
        <p:pic>
          <p:nvPicPr>
            <p:cNvPr id="3137546" name="Picture 10" descr="http://www.fathom.com/feature/2205/1211_2.gif"/>
            <p:cNvPicPr>
              <a:picLocks noChangeAspect="1" noChangeArrowheads="1"/>
            </p:cNvPicPr>
            <p:nvPr/>
          </p:nvPicPr>
          <p:blipFill>
            <a:blip r:embed="rId4" cstate="print"/>
            <a:srcRect/>
            <a:stretch>
              <a:fillRect/>
            </a:stretch>
          </p:blipFill>
          <p:spPr bwMode="auto">
            <a:xfrm>
              <a:off x="215900" y="2060518"/>
              <a:ext cx="4323615" cy="3346451"/>
            </a:xfrm>
            <a:prstGeom prst="rect">
              <a:avLst/>
            </a:prstGeom>
            <a:noFill/>
          </p:spPr>
        </p:pic>
        <p:sp>
          <p:nvSpPr>
            <p:cNvPr id="18" name="TextBox 17"/>
            <p:cNvSpPr txBox="1"/>
            <p:nvPr/>
          </p:nvSpPr>
          <p:spPr>
            <a:xfrm>
              <a:off x="3133726" y="4321119"/>
              <a:ext cx="748923" cy="353943"/>
            </a:xfrm>
            <a:prstGeom prst="rect">
              <a:avLst/>
            </a:prstGeom>
            <a:noFill/>
          </p:spPr>
          <p:txBody>
            <a:bodyPr wrap="none" rtlCol="0">
              <a:spAutoFit/>
            </a:bodyPr>
            <a:lstStyle/>
            <a:p>
              <a:r>
                <a:rPr lang="en-US" sz="1700" b="1" dirty="0">
                  <a:solidFill>
                    <a:srgbClr val="008000"/>
                  </a:solidFill>
                  <a:latin typeface="Calibri"/>
                </a:rPr>
                <a:t>Corals</a:t>
              </a:r>
              <a:endParaRPr lang="en-GB" sz="1700" b="1" dirty="0">
                <a:solidFill>
                  <a:srgbClr val="008000"/>
                </a:solidFill>
                <a:latin typeface="Calibri"/>
              </a:endParaRPr>
            </a:p>
          </p:txBody>
        </p:sp>
        <p:sp>
          <p:nvSpPr>
            <p:cNvPr id="19" name="TextBox 18"/>
            <p:cNvSpPr txBox="1"/>
            <p:nvPr/>
          </p:nvSpPr>
          <p:spPr>
            <a:xfrm>
              <a:off x="1141933" y="5028088"/>
              <a:ext cx="2598619" cy="353943"/>
            </a:xfrm>
            <a:prstGeom prst="rect">
              <a:avLst/>
            </a:prstGeom>
            <a:solidFill>
              <a:srgbClr val="FFFFFF"/>
            </a:solidFill>
          </p:spPr>
          <p:txBody>
            <a:bodyPr wrap="none" rtlCol="0">
              <a:spAutoFit/>
            </a:bodyPr>
            <a:lstStyle/>
            <a:p>
              <a:r>
                <a:rPr lang="en-US" sz="1700" b="1" dirty="0">
                  <a:solidFill>
                    <a:srgbClr val="008000"/>
                  </a:solidFill>
                  <a:latin typeface="Calibri"/>
                </a:rPr>
                <a:t>Aragonite Saturation State</a:t>
              </a:r>
              <a:endParaRPr lang="en-GB" sz="1700" b="1" dirty="0">
                <a:solidFill>
                  <a:srgbClr val="008000"/>
                </a:solidFill>
                <a:latin typeface="Calibri"/>
              </a:endParaRPr>
            </a:p>
          </p:txBody>
        </p:sp>
        <p:sp>
          <p:nvSpPr>
            <p:cNvPr id="20" name="TextBox 19"/>
            <p:cNvSpPr txBox="1"/>
            <p:nvPr/>
          </p:nvSpPr>
          <p:spPr>
            <a:xfrm rot="16200000">
              <a:off x="-392015" y="3370449"/>
              <a:ext cx="1752453" cy="353943"/>
            </a:xfrm>
            <a:prstGeom prst="rect">
              <a:avLst/>
            </a:prstGeom>
            <a:solidFill>
              <a:srgbClr val="FFFFFF"/>
            </a:solidFill>
          </p:spPr>
          <p:txBody>
            <a:bodyPr wrap="none" rtlCol="0">
              <a:spAutoFit/>
            </a:bodyPr>
            <a:lstStyle/>
            <a:p>
              <a:r>
                <a:rPr lang="en-US" sz="1700" b="1" dirty="0">
                  <a:solidFill>
                    <a:srgbClr val="008000"/>
                  </a:solidFill>
                  <a:latin typeface="Calibri"/>
                </a:rPr>
                <a:t>Calcification Rate</a:t>
              </a:r>
              <a:endParaRPr lang="en-GB" sz="1700" b="1" dirty="0">
                <a:solidFill>
                  <a:srgbClr val="008000"/>
                </a:solidFill>
                <a:latin typeface="Calibri"/>
              </a:endParaRPr>
            </a:p>
          </p:txBody>
        </p:sp>
      </p:grpSp>
      <p:sp>
        <p:nvSpPr>
          <p:cNvPr id="15" name="TextBox 14"/>
          <p:cNvSpPr txBox="1"/>
          <p:nvPr/>
        </p:nvSpPr>
        <p:spPr>
          <a:xfrm>
            <a:off x="7197043" y="6772366"/>
            <a:ext cx="2278963" cy="306393"/>
          </a:xfrm>
          <a:prstGeom prst="rect">
            <a:avLst/>
          </a:prstGeom>
          <a:noFill/>
        </p:spPr>
        <p:txBody>
          <a:bodyPr wrap="none" lIns="91321" tIns="45661" rIns="91321" bIns="45661" rtlCol="0">
            <a:spAutoFit/>
          </a:bodyPr>
          <a:lstStyle/>
          <a:p>
            <a:r>
              <a:rPr lang="en-US" dirty="0" smtClean="0">
                <a:solidFill>
                  <a:srgbClr val="FFFF00"/>
                </a:solidFill>
                <a:latin typeface="Calibri"/>
              </a:rPr>
              <a:t>Hoegh-Guldberg et al. 2007</a:t>
            </a:r>
            <a:endParaRPr lang="en-US" dirty="0">
              <a:solidFill>
                <a:srgbClr val="FFFF00"/>
              </a:solidFill>
              <a:latin typeface="Calibri"/>
            </a:endParaRPr>
          </a:p>
        </p:txBody>
      </p:sp>
      <p:sp>
        <p:nvSpPr>
          <p:cNvPr id="16" name="Rectangle 15"/>
          <p:cNvSpPr/>
          <p:nvPr/>
        </p:nvSpPr>
        <p:spPr bwMode="auto">
          <a:xfrm>
            <a:off x="112591" y="160188"/>
            <a:ext cx="1314276" cy="592582"/>
          </a:xfrm>
          <a:prstGeom prst="rect">
            <a:avLst/>
          </a:prstGeom>
          <a:solidFill>
            <a:srgbClr val="FF66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r>
              <a:rPr lang="en-US" sz="1700" dirty="0" smtClean="0">
                <a:solidFill>
                  <a:srgbClr val="0000FF"/>
                </a:solidFill>
              </a:rPr>
              <a:t>Ecosystem</a:t>
            </a:r>
            <a:endParaRPr lang="en-US" sz="1700" dirty="0">
              <a:solidFill>
                <a:srgbClr val="0000FF"/>
              </a:solidFill>
            </a:endParaRPr>
          </a:p>
          <a:p>
            <a:pPr defTabSz="1028606"/>
            <a:r>
              <a:rPr lang="en-US" sz="1700" dirty="0">
                <a:solidFill>
                  <a:srgbClr val="0000FF"/>
                </a:solidFill>
              </a:rPr>
              <a:t>Function</a:t>
            </a:r>
          </a:p>
        </p:txBody>
      </p:sp>
    </p:spTree>
    <p:extLst>
      <p:ext uri="{BB962C8B-B14F-4D97-AF65-F5344CB8AC3E}">
        <p14:creationId xmlns:p14="http://schemas.microsoft.com/office/powerpoint/2010/main" val="163399388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266" name="Group 16"/>
          <p:cNvGrpSpPr>
            <a:grpSpLocks/>
          </p:cNvGrpSpPr>
          <p:nvPr/>
        </p:nvGrpSpPr>
        <p:grpSpPr bwMode="auto">
          <a:xfrm>
            <a:off x="2576244" y="5968693"/>
            <a:ext cx="7209372" cy="1366195"/>
            <a:chOff x="1905000" y="5334000"/>
            <a:chExt cx="6437833" cy="1265108"/>
          </a:xfrm>
        </p:grpSpPr>
        <p:pic>
          <p:nvPicPr>
            <p:cNvPr id="11271" name="Picture 5"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6"/>
            <p:cNvSpPr txBox="1">
              <a:spLocks noChangeArrowheads="1"/>
            </p:cNvSpPr>
            <p:nvPr/>
          </p:nvSpPr>
          <p:spPr bwMode="auto">
            <a:xfrm>
              <a:off x="1905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0</a:t>
              </a:r>
            </a:p>
          </p:txBody>
        </p:sp>
        <p:sp>
          <p:nvSpPr>
            <p:cNvPr id="11273" name="TextBox 7"/>
            <p:cNvSpPr txBox="1">
              <a:spLocks noChangeArrowheads="1"/>
            </p:cNvSpPr>
            <p:nvPr/>
          </p:nvSpPr>
          <p:spPr bwMode="auto">
            <a:xfrm>
              <a:off x="31242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1</a:t>
              </a:r>
            </a:p>
          </p:txBody>
        </p:sp>
        <p:sp>
          <p:nvSpPr>
            <p:cNvPr id="11274" name="TextBox 8"/>
            <p:cNvSpPr txBox="1">
              <a:spLocks noChangeArrowheads="1"/>
            </p:cNvSpPr>
            <p:nvPr/>
          </p:nvSpPr>
          <p:spPr bwMode="auto">
            <a:xfrm>
              <a:off x="43434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2</a:t>
              </a:r>
            </a:p>
          </p:txBody>
        </p:sp>
        <p:sp>
          <p:nvSpPr>
            <p:cNvPr id="11275" name="TextBox 9"/>
            <p:cNvSpPr txBox="1">
              <a:spLocks noChangeArrowheads="1"/>
            </p:cNvSpPr>
            <p:nvPr/>
          </p:nvSpPr>
          <p:spPr bwMode="auto">
            <a:xfrm>
              <a:off x="55626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3</a:t>
              </a:r>
            </a:p>
          </p:txBody>
        </p:sp>
        <p:sp>
          <p:nvSpPr>
            <p:cNvPr id="11276" name="TextBox 10"/>
            <p:cNvSpPr txBox="1">
              <a:spLocks noChangeArrowheads="1"/>
            </p:cNvSpPr>
            <p:nvPr/>
          </p:nvSpPr>
          <p:spPr bwMode="auto">
            <a:xfrm>
              <a:off x="67818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4</a:t>
              </a:r>
            </a:p>
          </p:txBody>
        </p:sp>
        <p:sp>
          <p:nvSpPr>
            <p:cNvPr id="11277" name="TextBox 11"/>
            <p:cNvSpPr txBox="1">
              <a:spLocks noChangeArrowheads="1"/>
            </p:cNvSpPr>
            <p:nvPr/>
          </p:nvSpPr>
          <p:spPr bwMode="auto">
            <a:xfrm>
              <a:off x="8001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5</a:t>
              </a:r>
            </a:p>
          </p:txBody>
        </p:sp>
        <p:sp>
          <p:nvSpPr>
            <p:cNvPr id="11278" name="TextBox 12"/>
            <p:cNvSpPr txBox="1">
              <a:spLocks noChangeArrowheads="1"/>
            </p:cNvSpPr>
            <p:nvPr/>
          </p:nvSpPr>
          <p:spPr bwMode="auto">
            <a:xfrm>
              <a:off x="1948196" y="6019800"/>
              <a:ext cx="1566965"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Corrosive</a:t>
              </a:r>
            </a:p>
          </p:txBody>
        </p:sp>
        <p:sp>
          <p:nvSpPr>
            <p:cNvPr id="11279" name="TextBox 13"/>
            <p:cNvSpPr txBox="1">
              <a:spLocks noChangeArrowheads="1"/>
            </p:cNvSpPr>
            <p:nvPr/>
          </p:nvSpPr>
          <p:spPr bwMode="auto">
            <a:xfrm>
              <a:off x="7011860" y="6019800"/>
              <a:ext cx="1293939"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600">
                  <a:solidFill>
                    <a:srgbClr val="000000"/>
                  </a:solidFill>
                  <a:latin typeface="Arial Rounded MT Bold" charset="0"/>
                  <a:cs typeface="Arial" charset="0"/>
                </a:rPr>
                <a:t>Optimal</a:t>
              </a:r>
            </a:p>
          </p:txBody>
        </p:sp>
        <p:sp>
          <p:nvSpPr>
            <p:cNvPr id="11280" name="TextBox 14"/>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a:solidFill>
                    <a:srgbClr val="000000"/>
                  </a:solidFill>
                  <a:latin typeface="Arial Rounded MT Bold" charset="0"/>
                  <a:cs typeface="Arial" charset="0"/>
                </a:rPr>
                <a:t>Ω</a:t>
              </a:r>
              <a:r>
                <a:rPr lang="en-US" sz="4000" baseline="-25000">
                  <a:solidFill>
                    <a:srgbClr val="000000"/>
                  </a:solidFill>
                  <a:latin typeface="Arial" charset="0"/>
                  <a:cs typeface="Arial" charset="0"/>
                </a:rPr>
                <a:t>Aragonite</a:t>
              </a:r>
              <a:endParaRPr lang="en-US" sz="4000" baseline="-25000">
                <a:solidFill>
                  <a:srgbClr val="000000"/>
                </a:solidFill>
                <a:latin typeface="Arial Rounded MT Bold" charset="0"/>
                <a:cs typeface="Arial" charset="0"/>
              </a:endParaRPr>
            </a:p>
          </p:txBody>
        </p:sp>
      </p:grpSp>
      <p:pic>
        <p:nvPicPr>
          <p:cNvPr id="11267" name="Content Placeholder 3" descr="map 280.pn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661592" y="75444"/>
            <a:ext cx="6930429" cy="3381284"/>
          </a:xfrm>
        </p:spPr>
      </p:pic>
      <p:pic>
        <p:nvPicPr>
          <p:cNvPr id="11268" name="Picture 4" descr="bar 28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312" y="3765365"/>
            <a:ext cx="2474899" cy="257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14"/>
          <p:cNvSpPr txBox="1">
            <a:spLocks noChangeArrowheads="1"/>
          </p:cNvSpPr>
          <p:nvPr/>
        </p:nvSpPr>
        <p:spPr bwMode="auto">
          <a:xfrm>
            <a:off x="85341" y="1"/>
            <a:ext cx="2560241" cy="63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100">
                <a:solidFill>
                  <a:srgbClr val="1F497D"/>
                </a:solidFill>
                <a:latin typeface="Arial Rounded MT Bold" charset="0"/>
                <a:cs typeface="Arial" charset="0"/>
              </a:rPr>
              <a:t>Carbon dioxide level,</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Coral reef distribution,</a:t>
            </a:r>
          </a:p>
          <a:p>
            <a:pPr algn="ct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and chemical conditions helping drive reef formation</a:t>
            </a:r>
          </a:p>
        </p:txBody>
      </p:sp>
      <p:sp>
        <p:nvSpPr>
          <p:cNvPr id="11270" name="TextBox 15"/>
          <p:cNvSpPr txBox="1">
            <a:spLocks noChangeArrowheads="1"/>
          </p:cNvSpPr>
          <p:nvPr/>
        </p:nvSpPr>
        <p:spPr bwMode="auto">
          <a:xfrm>
            <a:off x="0" y="7078063"/>
            <a:ext cx="2813138" cy="37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a:solidFill>
                  <a:srgbClr val="1F497D"/>
                </a:solidFill>
                <a:latin typeface="Arial Rounded MT Bold" charset="0"/>
                <a:cs typeface="Arial" charset="0"/>
              </a:rPr>
              <a:t>Cao and Caldeira, 2008</a:t>
            </a:r>
          </a:p>
        </p:txBody>
      </p:sp>
    </p:spTree>
    <p:extLst>
      <p:ext uri="{BB962C8B-B14F-4D97-AF65-F5344CB8AC3E}">
        <p14:creationId xmlns:p14="http://schemas.microsoft.com/office/powerpoint/2010/main" val="409470119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290" name="Group 9"/>
          <p:cNvGrpSpPr>
            <a:grpSpLocks/>
          </p:cNvGrpSpPr>
          <p:nvPr/>
        </p:nvGrpSpPr>
        <p:grpSpPr bwMode="auto">
          <a:xfrm>
            <a:off x="2576244" y="5968693"/>
            <a:ext cx="7209372" cy="1366195"/>
            <a:chOff x="1905000" y="5334000"/>
            <a:chExt cx="6437833" cy="1265108"/>
          </a:xfrm>
        </p:grpSpPr>
        <p:pic>
          <p:nvPicPr>
            <p:cNvPr id="12295"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1"/>
            <p:cNvSpPr txBox="1">
              <a:spLocks noChangeArrowheads="1"/>
            </p:cNvSpPr>
            <p:nvPr/>
          </p:nvSpPr>
          <p:spPr bwMode="auto">
            <a:xfrm>
              <a:off x="1905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0</a:t>
              </a:r>
            </a:p>
          </p:txBody>
        </p:sp>
        <p:sp>
          <p:nvSpPr>
            <p:cNvPr id="12297" name="TextBox 12"/>
            <p:cNvSpPr txBox="1">
              <a:spLocks noChangeArrowheads="1"/>
            </p:cNvSpPr>
            <p:nvPr/>
          </p:nvSpPr>
          <p:spPr bwMode="auto">
            <a:xfrm>
              <a:off x="31242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1</a:t>
              </a:r>
            </a:p>
          </p:txBody>
        </p:sp>
        <p:sp>
          <p:nvSpPr>
            <p:cNvPr id="12298" name="TextBox 13"/>
            <p:cNvSpPr txBox="1">
              <a:spLocks noChangeArrowheads="1"/>
            </p:cNvSpPr>
            <p:nvPr/>
          </p:nvSpPr>
          <p:spPr bwMode="auto">
            <a:xfrm>
              <a:off x="43434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2</a:t>
              </a:r>
            </a:p>
          </p:txBody>
        </p:sp>
        <p:sp>
          <p:nvSpPr>
            <p:cNvPr id="12299" name="TextBox 14"/>
            <p:cNvSpPr txBox="1">
              <a:spLocks noChangeArrowheads="1"/>
            </p:cNvSpPr>
            <p:nvPr/>
          </p:nvSpPr>
          <p:spPr bwMode="auto">
            <a:xfrm>
              <a:off x="55626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3</a:t>
              </a:r>
            </a:p>
          </p:txBody>
        </p:sp>
        <p:sp>
          <p:nvSpPr>
            <p:cNvPr id="12300" name="TextBox 15"/>
            <p:cNvSpPr txBox="1">
              <a:spLocks noChangeArrowheads="1"/>
            </p:cNvSpPr>
            <p:nvPr/>
          </p:nvSpPr>
          <p:spPr bwMode="auto">
            <a:xfrm>
              <a:off x="67818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4</a:t>
              </a:r>
            </a:p>
          </p:txBody>
        </p:sp>
        <p:sp>
          <p:nvSpPr>
            <p:cNvPr id="12301" name="TextBox 16"/>
            <p:cNvSpPr txBox="1">
              <a:spLocks noChangeArrowheads="1"/>
            </p:cNvSpPr>
            <p:nvPr/>
          </p:nvSpPr>
          <p:spPr bwMode="auto">
            <a:xfrm>
              <a:off x="8001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5</a:t>
              </a:r>
            </a:p>
          </p:txBody>
        </p:sp>
        <p:sp>
          <p:nvSpPr>
            <p:cNvPr id="12302" name="TextBox 17"/>
            <p:cNvSpPr txBox="1">
              <a:spLocks noChangeArrowheads="1"/>
            </p:cNvSpPr>
            <p:nvPr/>
          </p:nvSpPr>
          <p:spPr bwMode="auto">
            <a:xfrm>
              <a:off x="1948196" y="6019800"/>
              <a:ext cx="1566965"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Corrosive</a:t>
              </a:r>
            </a:p>
          </p:txBody>
        </p:sp>
        <p:sp>
          <p:nvSpPr>
            <p:cNvPr id="12303" name="TextBox 18"/>
            <p:cNvSpPr txBox="1">
              <a:spLocks noChangeArrowheads="1"/>
            </p:cNvSpPr>
            <p:nvPr/>
          </p:nvSpPr>
          <p:spPr bwMode="auto">
            <a:xfrm>
              <a:off x="7011860" y="6019800"/>
              <a:ext cx="1293939"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600">
                  <a:solidFill>
                    <a:srgbClr val="000000"/>
                  </a:solidFill>
                  <a:latin typeface="Arial Rounded MT Bold" charset="0"/>
                  <a:cs typeface="Arial" charset="0"/>
                </a:rPr>
                <a:t>Optimal</a:t>
              </a:r>
            </a:p>
          </p:txBody>
        </p:sp>
        <p:sp>
          <p:nvSpPr>
            <p:cNvPr id="12304"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a:solidFill>
                    <a:srgbClr val="000000"/>
                  </a:solidFill>
                  <a:latin typeface="Arial Rounded MT Bold" charset="0"/>
                  <a:cs typeface="Arial" charset="0"/>
                </a:rPr>
                <a:t>Ω</a:t>
              </a:r>
              <a:r>
                <a:rPr lang="en-US" sz="4000" baseline="-25000">
                  <a:solidFill>
                    <a:srgbClr val="000000"/>
                  </a:solidFill>
                  <a:latin typeface="Arial" charset="0"/>
                  <a:cs typeface="Arial" charset="0"/>
                </a:rPr>
                <a:t>Aragonite</a:t>
              </a:r>
              <a:endParaRPr lang="en-US" sz="4000" baseline="-25000">
                <a:solidFill>
                  <a:srgbClr val="000000"/>
                </a:solidFill>
                <a:latin typeface="Arial Rounded MT Bold" charset="0"/>
                <a:cs typeface="Arial" charset="0"/>
              </a:endParaRPr>
            </a:p>
          </p:txBody>
        </p:sp>
      </p:grpSp>
      <p:pic>
        <p:nvPicPr>
          <p:cNvPr id="12291" name="Picture 7" descr="map 38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470" y="75444"/>
            <a:ext cx="6935764" cy="33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descr="bar 38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5928" y="3266403"/>
            <a:ext cx="2348665" cy="30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5"/>
          <p:cNvSpPr txBox="1">
            <a:spLocks noChangeArrowheads="1"/>
          </p:cNvSpPr>
          <p:nvPr/>
        </p:nvSpPr>
        <p:spPr bwMode="auto">
          <a:xfrm>
            <a:off x="0" y="7078063"/>
            <a:ext cx="2813138" cy="37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a:solidFill>
                  <a:srgbClr val="1F497D"/>
                </a:solidFill>
                <a:latin typeface="Arial Rounded MT Bold" charset="0"/>
                <a:cs typeface="Arial" charset="0"/>
              </a:rPr>
              <a:t>Cao and Caldeira, 2008</a:t>
            </a:r>
          </a:p>
        </p:txBody>
      </p:sp>
      <p:sp>
        <p:nvSpPr>
          <p:cNvPr id="12294" name="TextBox 16"/>
          <p:cNvSpPr txBox="1">
            <a:spLocks noChangeArrowheads="1"/>
          </p:cNvSpPr>
          <p:nvPr/>
        </p:nvSpPr>
        <p:spPr bwMode="auto">
          <a:xfrm>
            <a:off x="85341" y="1"/>
            <a:ext cx="2560241" cy="63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100">
                <a:solidFill>
                  <a:srgbClr val="1F497D"/>
                </a:solidFill>
                <a:latin typeface="Arial Rounded MT Bold" charset="0"/>
                <a:cs typeface="Arial" charset="0"/>
              </a:rPr>
              <a:t>Carbon dioxide level,</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Coral reef distribution,</a:t>
            </a:r>
          </a:p>
          <a:p>
            <a:pPr algn="ct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331367560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3314" name="Group 10"/>
          <p:cNvGrpSpPr>
            <a:grpSpLocks/>
          </p:cNvGrpSpPr>
          <p:nvPr/>
        </p:nvGrpSpPr>
        <p:grpSpPr bwMode="auto">
          <a:xfrm>
            <a:off x="2576244" y="5968693"/>
            <a:ext cx="7209372" cy="1366195"/>
            <a:chOff x="1905000" y="5334000"/>
            <a:chExt cx="6437833" cy="1265108"/>
          </a:xfrm>
        </p:grpSpPr>
        <p:pic>
          <p:nvPicPr>
            <p:cNvPr id="13319" name="Picture 11"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2"/>
            <p:cNvSpPr txBox="1">
              <a:spLocks noChangeArrowheads="1"/>
            </p:cNvSpPr>
            <p:nvPr/>
          </p:nvSpPr>
          <p:spPr bwMode="auto">
            <a:xfrm>
              <a:off x="1905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0</a:t>
              </a:r>
            </a:p>
          </p:txBody>
        </p:sp>
        <p:sp>
          <p:nvSpPr>
            <p:cNvPr id="13321" name="TextBox 13"/>
            <p:cNvSpPr txBox="1">
              <a:spLocks noChangeArrowheads="1"/>
            </p:cNvSpPr>
            <p:nvPr/>
          </p:nvSpPr>
          <p:spPr bwMode="auto">
            <a:xfrm>
              <a:off x="31242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1</a:t>
              </a:r>
            </a:p>
          </p:txBody>
        </p:sp>
        <p:sp>
          <p:nvSpPr>
            <p:cNvPr id="13322" name="TextBox 14"/>
            <p:cNvSpPr txBox="1">
              <a:spLocks noChangeArrowheads="1"/>
            </p:cNvSpPr>
            <p:nvPr/>
          </p:nvSpPr>
          <p:spPr bwMode="auto">
            <a:xfrm>
              <a:off x="43434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2</a:t>
              </a:r>
            </a:p>
          </p:txBody>
        </p:sp>
        <p:sp>
          <p:nvSpPr>
            <p:cNvPr id="13323" name="TextBox 15"/>
            <p:cNvSpPr txBox="1">
              <a:spLocks noChangeArrowheads="1"/>
            </p:cNvSpPr>
            <p:nvPr/>
          </p:nvSpPr>
          <p:spPr bwMode="auto">
            <a:xfrm>
              <a:off x="55626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3</a:t>
              </a:r>
            </a:p>
          </p:txBody>
        </p:sp>
        <p:sp>
          <p:nvSpPr>
            <p:cNvPr id="13324" name="TextBox 16"/>
            <p:cNvSpPr txBox="1">
              <a:spLocks noChangeArrowheads="1"/>
            </p:cNvSpPr>
            <p:nvPr/>
          </p:nvSpPr>
          <p:spPr bwMode="auto">
            <a:xfrm>
              <a:off x="67818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4</a:t>
              </a:r>
            </a:p>
          </p:txBody>
        </p:sp>
        <p:sp>
          <p:nvSpPr>
            <p:cNvPr id="13325" name="TextBox 17"/>
            <p:cNvSpPr txBox="1">
              <a:spLocks noChangeArrowheads="1"/>
            </p:cNvSpPr>
            <p:nvPr/>
          </p:nvSpPr>
          <p:spPr bwMode="auto">
            <a:xfrm>
              <a:off x="8001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5</a:t>
              </a:r>
            </a:p>
          </p:txBody>
        </p:sp>
        <p:sp>
          <p:nvSpPr>
            <p:cNvPr id="13326" name="TextBox 18"/>
            <p:cNvSpPr txBox="1">
              <a:spLocks noChangeArrowheads="1"/>
            </p:cNvSpPr>
            <p:nvPr/>
          </p:nvSpPr>
          <p:spPr bwMode="auto">
            <a:xfrm>
              <a:off x="1948196" y="6019800"/>
              <a:ext cx="1566965"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Corrosive</a:t>
              </a:r>
            </a:p>
          </p:txBody>
        </p:sp>
        <p:sp>
          <p:nvSpPr>
            <p:cNvPr id="13327" name="TextBox 19"/>
            <p:cNvSpPr txBox="1">
              <a:spLocks noChangeArrowheads="1"/>
            </p:cNvSpPr>
            <p:nvPr/>
          </p:nvSpPr>
          <p:spPr bwMode="auto">
            <a:xfrm>
              <a:off x="7011860" y="6019800"/>
              <a:ext cx="1293939"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600">
                  <a:solidFill>
                    <a:srgbClr val="000000"/>
                  </a:solidFill>
                  <a:latin typeface="Arial Rounded MT Bold" charset="0"/>
                  <a:cs typeface="Arial" charset="0"/>
                </a:rPr>
                <a:t>Optimal</a:t>
              </a:r>
            </a:p>
          </p:txBody>
        </p:sp>
        <p:sp>
          <p:nvSpPr>
            <p:cNvPr id="13328" name="TextBox 20"/>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a:solidFill>
                    <a:srgbClr val="000000"/>
                  </a:solidFill>
                  <a:latin typeface="Arial Rounded MT Bold" charset="0"/>
                  <a:cs typeface="Arial" charset="0"/>
                </a:rPr>
                <a:t>Ω</a:t>
              </a:r>
              <a:r>
                <a:rPr lang="en-US" sz="4000" baseline="-25000">
                  <a:solidFill>
                    <a:srgbClr val="000000"/>
                  </a:solidFill>
                  <a:latin typeface="Arial" charset="0"/>
                  <a:cs typeface="Arial" charset="0"/>
                </a:rPr>
                <a:t>Aragonite</a:t>
              </a:r>
              <a:endParaRPr lang="en-US" sz="4000" baseline="-25000">
                <a:solidFill>
                  <a:srgbClr val="000000"/>
                </a:solidFill>
                <a:latin typeface="Arial Rounded MT Bold" charset="0"/>
                <a:cs typeface="Arial" charset="0"/>
              </a:endParaRPr>
            </a:p>
          </p:txBody>
        </p:sp>
      </p:grpSp>
      <p:pic>
        <p:nvPicPr>
          <p:cNvPr id="13315" name="Picture 7" descr="map 4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470" y="75444"/>
            <a:ext cx="6935764" cy="33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bar 4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0109" y="3295553"/>
            <a:ext cx="2434007" cy="304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5"/>
          <p:cNvSpPr txBox="1">
            <a:spLocks noChangeArrowheads="1"/>
          </p:cNvSpPr>
          <p:nvPr/>
        </p:nvSpPr>
        <p:spPr bwMode="auto">
          <a:xfrm>
            <a:off x="0" y="7078063"/>
            <a:ext cx="2813138" cy="37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a:solidFill>
                  <a:srgbClr val="1F497D"/>
                </a:solidFill>
                <a:latin typeface="Arial Rounded MT Bold" charset="0"/>
                <a:cs typeface="Arial" charset="0"/>
              </a:rPr>
              <a:t>Cao and Caldeira, 2008</a:t>
            </a:r>
          </a:p>
        </p:txBody>
      </p:sp>
      <p:sp>
        <p:nvSpPr>
          <p:cNvPr id="13318" name="TextBox 16"/>
          <p:cNvSpPr txBox="1">
            <a:spLocks noChangeArrowheads="1"/>
          </p:cNvSpPr>
          <p:nvPr/>
        </p:nvSpPr>
        <p:spPr bwMode="auto">
          <a:xfrm>
            <a:off x="85341" y="1"/>
            <a:ext cx="2560241" cy="63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100" dirty="0">
                <a:solidFill>
                  <a:srgbClr val="1F497D"/>
                </a:solidFill>
                <a:latin typeface="Arial Rounded MT Bold" charset="0"/>
                <a:cs typeface="Arial" charset="0"/>
              </a:rPr>
              <a:t>Carbon dioxide level,</a:t>
            </a:r>
            <a:br>
              <a:rPr lang="en-US" sz="3100" dirty="0">
                <a:solidFill>
                  <a:srgbClr val="1F497D"/>
                </a:solidFill>
                <a:latin typeface="Arial Rounded MT Bold" charset="0"/>
                <a:cs typeface="Arial" charset="0"/>
              </a:rPr>
            </a:br>
            <a:r>
              <a:rPr lang="en-US" sz="3100" dirty="0">
                <a:solidFill>
                  <a:srgbClr val="1F497D"/>
                </a:solidFill>
                <a:latin typeface="Arial Rounded MT Bold" charset="0"/>
                <a:cs typeface="Arial" charset="0"/>
              </a:rPr>
              <a:t/>
            </a:r>
            <a:br>
              <a:rPr lang="en-US" sz="3100" dirty="0">
                <a:solidFill>
                  <a:srgbClr val="1F497D"/>
                </a:solidFill>
                <a:latin typeface="Arial Rounded MT Bold" charset="0"/>
                <a:cs typeface="Arial" charset="0"/>
              </a:rPr>
            </a:br>
            <a:r>
              <a:rPr lang="en-US" sz="3100" dirty="0">
                <a:solidFill>
                  <a:srgbClr val="1F497D"/>
                </a:solidFill>
                <a:latin typeface="Arial Rounded MT Bold" charset="0"/>
                <a:cs typeface="Arial" charset="0"/>
              </a:rPr>
              <a:t>Coral reef distribution,</a:t>
            </a:r>
          </a:p>
          <a:p>
            <a:pPr algn="ctr"/>
            <a:r>
              <a:rPr lang="en-US" sz="3100" dirty="0">
                <a:solidFill>
                  <a:srgbClr val="1F497D"/>
                </a:solidFill>
                <a:latin typeface="Arial Rounded MT Bold" charset="0"/>
                <a:cs typeface="Arial" charset="0"/>
              </a:rPr>
              <a:t/>
            </a:r>
            <a:br>
              <a:rPr lang="en-US" sz="3100" dirty="0">
                <a:solidFill>
                  <a:srgbClr val="1F497D"/>
                </a:solidFill>
                <a:latin typeface="Arial Rounded MT Bold" charset="0"/>
                <a:cs typeface="Arial" charset="0"/>
              </a:rPr>
            </a:br>
            <a:r>
              <a:rPr lang="en-US" sz="3100" dirty="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6697323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4338" name="Group 9"/>
          <p:cNvGrpSpPr>
            <a:grpSpLocks/>
          </p:cNvGrpSpPr>
          <p:nvPr/>
        </p:nvGrpSpPr>
        <p:grpSpPr bwMode="auto">
          <a:xfrm>
            <a:off x="2576244" y="5968693"/>
            <a:ext cx="7209372" cy="1366195"/>
            <a:chOff x="1905000" y="5334000"/>
            <a:chExt cx="6437833" cy="1265108"/>
          </a:xfrm>
        </p:grpSpPr>
        <p:pic>
          <p:nvPicPr>
            <p:cNvPr id="14343"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11"/>
            <p:cNvSpPr txBox="1">
              <a:spLocks noChangeArrowheads="1"/>
            </p:cNvSpPr>
            <p:nvPr/>
          </p:nvSpPr>
          <p:spPr bwMode="auto">
            <a:xfrm>
              <a:off x="1905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0</a:t>
              </a:r>
            </a:p>
          </p:txBody>
        </p:sp>
        <p:sp>
          <p:nvSpPr>
            <p:cNvPr id="14345" name="TextBox 12"/>
            <p:cNvSpPr txBox="1">
              <a:spLocks noChangeArrowheads="1"/>
            </p:cNvSpPr>
            <p:nvPr/>
          </p:nvSpPr>
          <p:spPr bwMode="auto">
            <a:xfrm>
              <a:off x="31242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1</a:t>
              </a:r>
            </a:p>
          </p:txBody>
        </p:sp>
        <p:sp>
          <p:nvSpPr>
            <p:cNvPr id="14346" name="TextBox 13"/>
            <p:cNvSpPr txBox="1">
              <a:spLocks noChangeArrowheads="1"/>
            </p:cNvSpPr>
            <p:nvPr/>
          </p:nvSpPr>
          <p:spPr bwMode="auto">
            <a:xfrm>
              <a:off x="43434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2</a:t>
              </a:r>
            </a:p>
          </p:txBody>
        </p:sp>
        <p:sp>
          <p:nvSpPr>
            <p:cNvPr id="14347" name="TextBox 14"/>
            <p:cNvSpPr txBox="1">
              <a:spLocks noChangeArrowheads="1"/>
            </p:cNvSpPr>
            <p:nvPr/>
          </p:nvSpPr>
          <p:spPr bwMode="auto">
            <a:xfrm>
              <a:off x="55626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3</a:t>
              </a:r>
            </a:p>
          </p:txBody>
        </p:sp>
        <p:sp>
          <p:nvSpPr>
            <p:cNvPr id="14348" name="TextBox 15"/>
            <p:cNvSpPr txBox="1">
              <a:spLocks noChangeArrowheads="1"/>
            </p:cNvSpPr>
            <p:nvPr/>
          </p:nvSpPr>
          <p:spPr bwMode="auto">
            <a:xfrm>
              <a:off x="67818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4</a:t>
              </a:r>
            </a:p>
          </p:txBody>
        </p:sp>
        <p:sp>
          <p:nvSpPr>
            <p:cNvPr id="14349" name="TextBox 16"/>
            <p:cNvSpPr txBox="1">
              <a:spLocks noChangeArrowheads="1"/>
            </p:cNvSpPr>
            <p:nvPr/>
          </p:nvSpPr>
          <p:spPr bwMode="auto">
            <a:xfrm>
              <a:off x="8001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5</a:t>
              </a:r>
            </a:p>
          </p:txBody>
        </p:sp>
        <p:sp>
          <p:nvSpPr>
            <p:cNvPr id="14350" name="TextBox 17"/>
            <p:cNvSpPr txBox="1">
              <a:spLocks noChangeArrowheads="1"/>
            </p:cNvSpPr>
            <p:nvPr/>
          </p:nvSpPr>
          <p:spPr bwMode="auto">
            <a:xfrm>
              <a:off x="1948196" y="6019800"/>
              <a:ext cx="1566965"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Corrosive</a:t>
              </a:r>
            </a:p>
          </p:txBody>
        </p:sp>
        <p:sp>
          <p:nvSpPr>
            <p:cNvPr id="14351" name="TextBox 18"/>
            <p:cNvSpPr txBox="1">
              <a:spLocks noChangeArrowheads="1"/>
            </p:cNvSpPr>
            <p:nvPr/>
          </p:nvSpPr>
          <p:spPr bwMode="auto">
            <a:xfrm>
              <a:off x="7011860" y="6019800"/>
              <a:ext cx="1293939"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600">
                  <a:solidFill>
                    <a:srgbClr val="000000"/>
                  </a:solidFill>
                  <a:latin typeface="Arial Rounded MT Bold" charset="0"/>
                  <a:cs typeface="Arial" charset="0"/>
                </a:rPr>
                <a:t>Optimal</a:t>
              </a:r>
            </a:p>
          </p:txBody>
        </p:sp>
        <p:sp>
          <p:nvSpPr>
            <p:cNvPr id="14352"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a:solidFill>
                    <a:srgbClr val="000000"/>
                  </a:solidFill>
                  <a:latin typeface="Arial Rounded MT Bold" charset="0"/>
                  <a:cs typeface="Arial" charset="0"/>
                </a:rPr>
                <a:t>Ω</a:t>
              </a:r>
              <a:r>
                <a:rPr lang="en-US" sz="4000" baseline="-25000">
                  <a:solidFill>
                    <a:srgbClr val="000000"/>
                  </a:solidFill>
                  <a:latin typeface="Arial" charset="0"/>
                  <a:cs typeface="Arial" charset="0"/>
                </a:rPr>
                <a:t>Aragonite</a:t>
              </a:r>
              <a:endParaRPr lang="en-US" sz="4000" baseline="-25000">
                <a:solidFill>
                  <a:srgbClr val="000000"/>
                </a:solidFill>
                <a:latin typeface="Arial Rounded MT Bold" charset="0"/>
                <a:cs typeface="Arial" charset="0"/>
              </a:endParaRPr>
            </a:p>
          </p:txBody>
        </p:sp>
      </p:grpSp>
      <p:pic>
        <p:nvPicPr>
          <p:cNvPr id="14339" name="Picture 7" descr="map 5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1591" y="75444"/>
            <a:ext cx="6935763" cy="33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descr="bar 5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6484" y="3446447"/>
            <a:ext cx="2754036" cy="289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5"/>
          <p:cNvSpPr txBox="1">
            <a:spLocks noChangeArrowheads="1"/>
          </p:cNvSpPr>
          <p:nvPr/>
        </p:nvSpPr>
        <p:spPr bwMode="auto">
          <a:xfrm>
            <a:off x="0" y="7078063"/>
            <a:ext cx="2813138" cy="37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a:solidFill>
                  <a:srgbClr val="1F497D"/>
                </a:solidFill>
                <a:latin typeface="Arial Rounded MT Bold" charset="0"/>
                <a:cs typeface="Arial" charset="0"/>
              </a:rPr>
              <a:t>Cao and Caldeira, 2008</a:t>
            </a:r>
          </a:p>
        </p:txBody>
      </p:sp>
      <p:sp>
        <p:nvSpPr>
          <p:cNvPr id="14342" name="TextBox 16"/>
          <p:cNvSpPr txBox="1">
            <a:spLocks noChangeArrowheads="1"/>
          </p:cNvSpPr>
          <p:nvPr/>
        </p:nvSpPr>
        <p:spPr bwMode="auto">
          <a:xfrm>
            <a:off x="85341" y="1"/>
            <a:ext cx="2560241" cy="63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100">
                <a:solidFill>
                  <a:srgbClr val="1F497D"/>
                </a:solidFill>
                <a:latin typeface="Arial Rounded MT Bold" charset="0"/>
                <a:cs typeface="Arial" charset="0"/>
              </a:rPr>
              <a:t>Carbon dioxide level,</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Coral reef distribution,</a:t>
            </a:r>
          </a:p>
          <a:p>
            <a:pPr algn="ct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35297699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5362" name="Group 9"/>
          <p:cNvGrpSpPr>
            <a:grpSpLocks/>
          </p:cNvGrpSpPr>
          <p:nvPr/>
        </p:nvGrpSpPr>
        <p:grpSpPr bwMode="auto">
          <a:xfrm>
            <a:off x="2576244" y="5968693"/>
            <a:ext cx="7209372" cy="1366195"/>
            <a:chOff x="1905000" y="5334000"/>
            <a:chExt cx="6437833" cy="1265108"/>
          </a:xfrm>
        </p:grpSpPr>
        <p:pic>
          <p:nvPicPr>
            <p:cNvPr id="15367"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11"/>
            <p:cNvSpPr txBox="1">
              <a:spLocks noChangeArrowheads="1"/>
            </p:cNvSpPr>
            <p:nvPr/>
          </p:nvSpPr>
          <p:spPr bwMode="auto">
            <a:xfrm>
              <a:off x="1905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0</a:t>
              </a:r>
            </a:p>
          </p:txBody>
        </p:sp>
        <p:sp>
          <p:nvSpPr>
            <p:cNvPr id="15369" name="TextBox 12"/>
            <p:cNvSpPr txBox="1">
              <a:spLocks noChangeArrowheads="1"/>
            </p:cNvSpPr>
            <p:nvPr/>
          </p:nvSpPr>
          <p:spPr bwMode="auto">
            <a:xfrm>
              <a:off x="31242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1</a:t>
              </a:r>
            </a:p>
          </p:txBody>
        </p:sp>
        <p:sp>
          <p:nvSpPr>
            <p:cNvPr id="15370" name="TextBox 13"/>
            <p:cNvSpPr txBox="1">
              <a:spLocks noChangeArrowheads="1"/>
            </p:cNvSpPr>
            <p:nvPr/>
          </p:nvSpPr>
          <p:spPr bwMode="auto">
            <a:xfrm>
              <a:off x="43434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2</a:t>
              </a:r>
            </a:p>
          </p:txBody>
        </p:sp>
        <p:sp>
          <p:nvSpPr>
            <p:cNvPr id="15371" name="TextBox 14"/>
            <p:cNvSpPr txBox="1">
              <a:spLocks noChangeArrowheads="1"/>
            </p:cNvSpPr>
            <p:nvPr/>
          </p:nvSpPr>
          <p:spPr bwMode="auto">
            <a:xfrm>
              <a:off x="55626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3</a:t>
              </a:r>
            </a:p>
          </p:txBody>
        </p:sp>
        <p:sp>
          <p:nvSpPr>
            <p:cNvPr id="15372" name="TextBox 15"/>
            <p:cNvSpPr txBox="1">
              <a:spLocks noChangeArrowheads="1"/>
            </p:cNvSpPr>
            <p:nvPr/>
          </p:nvSpPr>
          <p:spPr bwMode="auto">
            <a:xfrm>
              <a:off x="67818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4</a:t>
              </a:r>
            </a:p>
          </p:txBody>
        </p:sp>
        <p:sp>
          <p:nvSpPr>
            <p:cNvPr id="15373" name="TextBox 16"/>
            <p:cNvSpPr txBox="1">
              <a:spLocks noChangeArrowheads="1"/>
            </p:cNvSpPr>
            <p:nvPr/>
          </p:nvSpPr>
          <p:spPr bwMode="auto">
            <a:xfrm>
              <a:off x="8001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5</a:t>
              </a:r>
            </a:p>
          </p:txBody>
        </p:sp>
        <p:sp>
          <p:nvSpPr>
            <p:cNvPr id="15374" name="TextBox 17"/>
            <p:cNvSpPr txBox="1">
              <a:spLocks noChangeArrowheads="1"/>
            </p:cNvSpPr>
            <p:nvPr/>
          </p:nvSpPr>
          <p:spPr bwMode="auto">
            <a:xfrm>
              <a:off x="1948196" y="6019800"/>
              <a:ext cx="1566965"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Corrosive</a:t>
              </a:r>
            </a:p>
          </p:txBody>
        </p:sp>
        <p:sp>
          <p:nvSpPr>
            <p:cNvPr id="15375" name="TextBox 18"/>
            <p:cNvSpPr txBox="1">
              <a:spLocks noChangeArrowheads="1"/>
            </p:cNvSpPr>
            <p:nvPr/>
          </p:nvSpPr>
          <p:spPr bwMode="auto">
            <a:xfrm>
              <a:off x="7011860" y="6019800"/>
              <a:ext cx="1293939"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600">
                  <a:solidFill>
                    <a:srgbClr val="000000"/>
                  </a:solidFill>
                  <a:latin typeface="Arial Rounded MT Bold" charset="0"/>
                  <a:cs typeface="Arial" charset="0"/>
                </a:rPr>
                <a:t>Optimal</a:t>
              </a:r>
            </a:p>
          </p:txBody>
        </p:sp>
        <p:sp>
          <p:nvSpPr>
            <p:cNvPr id="15376"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a:solidFill>
                    <a:srgbClr val="000000"/>
                  </a:solidFill>
                  <a:latin typeface="Arial Rounded MT Bold" charset="0"/>
                  <a:cs typeface="Arial" charset="0"/>
                </a:rPr>
                <a:t>Ω</a:t>
              </a:r>
              <a:r>
                <a:rPr lang="en-US" sz="4000" baseline="-25000">
                  <a:solidFill>
                    <a:srgbClr val="000000"/>
                  </a:solidFill>
                  <a:latin typeface="Arial" charset="0"/>
                  <a:cs typeface="Arial" charset="0"/>
                </a:rPr>
                <a:t>Aragonite</a:t>
              </a:r>
              <a:endParaRPr lang="en-US" sz="4000" baseline="-25000">
                <a:solidFill>
                  <a:srgbClr val="000000"/>
                </a:solidFill>
                <a:latin typeface="Arial Rounded MT Bold" charset="0"/>
                <a:cs typeface="Arial" charset="0"/>
              </a:endParaRPr>
            </a:p>
          </p:txBody>
        </p:sp>
      </p:grpSp>
      <p:pic>
        <p:nvPicPr>
          <p:cNvPr id="15363" name="Picture 7" descr="map 6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1591" y="75444"/>
            <a:ext cx="6935763" cy="33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bar 6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0669" y="3148092"/>
            <a:ext cx="2434007" cy="318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5"/>
          <p:cNvSpPr txBox="1">
            <a:spLocks noChangeArrowheads="1"/>
          </p:cNvSpPr>
          <p:nvPr/>
        </p:nvSpPr>
        <p:spPr bwMode="auto">
          <a:xfrm>
            <a:off x="0" y="7078063"/>
            <a:ext cx="2813138" cy="37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a:solidFill>
                  <a:srgbClr val="1F497D"/>
                </a:solidFill>
                <a:latin typeface="Arial Rounded MT Bold" charset="0"/>
                <a:cs typeface="Arial" charset="0"/>
              </a:rPr>
              <a:t>Cao and Caldeira, 2008</a:t>
            </a:r>
          </a:p>
        </p:txBody>
      </p:sp>
      <p:sp>
        <p:nvSpPr>
          <p:cNvPr id="15366" name="TextBox 16"/>
          <p:cNvSpPr txBox="1">
            <a:spLocks noChangeArrowheads="1"/>
          </p:cNvSpPr>
          <p:nvPr/>
        </p:nvSpPr>
        <p:spPr bwMode="auto">
          <a:xfrm>
            <a:off x="85341" y="1"/>
            <a:ext cx="2560241" cy="63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100">
                <a:solidFill>
                  <a:srgbClr val="1F497D"/>
                </a:solidFill>
                <a:latin typeface="Arial Rounded MT Bold" charset="0"/>
                <a:cs typeface="Arial" charset="0"/>
              </a:rPr>
              <a:t>Carbon dioxide level,</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Coral reef distribution,</a:t>
            </a:r>
          </a:p>
          <a:p>
            <a:pPr algn="ct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173517086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6386" name="Group 9"/>
          <p:cNvGrpSpPr>
            <a:grpSpLocks/>
          </p:cNvGrpSpPr>
          <p:nvPr/>
        </p:nvGrpSpPr>
        <p:grpSpPr bwMode="auto">
          <a:xfrm>
            <a:off x="2576244" y="5968693"/>
            <a:ext cx="7209372" cy="1366195"/>
            <a:chOff x="1905000" y="5334000"/>
            <a:chExt cx="6437833" cy="1265108"/>
          </a:xfrm>
        </p:grpSpPr>
        <p:pic>
          <p:nvPicPr>
            <p:cNvPr id="16391" name="Picture 10" descr="scale.png"/>
            <p:cNvPicPr>
              <a:picLocks noChangeAspect="1"/>
            </p:cNvPicPr>
            <p:nvPr/>
          </p:nvPicPr>
          <p:blipFill>
            <a:blip r:embed="rId2" cstate="print">
              <a:extLst>
                <a:ext uri="{28A0092B-C50C-407E-A947-70E740481C1C}">
                  <a14:useLocalDpi xmlns:a14="http://schemas.microsoft.com/office/drawing/2010/main" val="0"/>
                </a:ext>
              </a:extLst>
            </a:blip>
            <a:srcRect b="81972"/>
            <a:stretch>
              <a:fillRect/>
            </a:stretch>
          </p:blipFill>
          <p:spPr bwMode="auto">
            <a:xfrm>
              <a:off x="1981200" y="5715000"/>
              <a:ext cx="63459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1"/>
            <p:cNvSpPr txBox="1">
              <a:spLocks noChangeArrowheads="1"/>
            </p:cNvSpPr>
            <p:nvPr/>
          </p:nvSpPr>
          <p:spPr bwMode="auto">
            <a:xfrm>
              <a:off x="1905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0</a:t>
              </a:r>
            </a:p>
          </p:txBody>
        </p:sp>
        <p:sp>
          <p:nvSpPr>
            <p:cNvPr id="16393" name="TextBox 12"/>
            <p:cNvSpPr txBox="1">
              <a:spLocks noChangeArrowheads="1"/>
            </p:cNvSpPr>
            <p:nvPr/>
          </p:nvSpPr>
          <p:spPr bwMode="auto">
            <a:xfrm>
              <a:off x="31242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1</a:t>
              </a:r>
            </a:p>
          </p:txBody>
        </p:sp>
        <p:sp>
          <p:nvSpPr>
            <p:cNvPr id="16394" name="TextBox 13"/>
            <p:cNvSpPr txBox="1">
              <a:spLocks noChangeArrowheads="1"/>
            </p:cNvSpPr>
            <p:nvPr/>
          </p:nvSpPr>
          <p:spPr bwMode="auto">
            <a:xfrm>
              <a:off x="43434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2</a:t>
              </a:r>
            </a:p>
          </p:txBody>
        </p:sp>
        <p:sp>
          <p:nvSpPr>
            <p:cNvPr id="16395" name="TextBox 14"/>
            <p:cNvSpPr txBox="1">
              <a:spLocks noChangeArrowheads="1"/>
            </p:cNvSpPr>
            <p:nvPr/>
          </p:nvSpPr>
          <p:spPr bwMode="auto">
            <a:xfrm>
              <a:off x="55626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3</a:t>
              </a:r>
            </a:p>
          </p:txBody>
        </p:sp>
        <p:sp>
          <p:nvSpPr>
            <p:cNvPr id="16396" name="TextBox 15"/>
            <p:cNvSpPr txBox="1">
              <a:spLocks noChangeArrowheads="1"/>
            </p:cNvSpPr>
            <p:nvPr/>
          </p:nvSpPr>
          <p:spPr bwMode="auto">
            <a:xfrm>
              <a:off x="67818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4</a:t>
              </a:r>
            </a:p>
          </p:txBody>
        </p:sp>
        <p:sp>
          <p:nvSpPr>
            <p:cNvPr id="16397" name="TextBox 16"/>
            <p:cNvSpPr txBox="1">
              <a:spLocks noChangeArrowheads="1"/>
            </p:cNvSpPr>
            <p:nvPr/>
          </p:nvSpPr>
          <p:spPr bwMode="auto">
            <a:xfrm>
              <a:off x="8001000" y="5334000"/>
              <a:ext cx="341833"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5</a:t>
              </a:r>
            </a:p>
          </p:txBody>
        </p:sp>
        <p:sp>
          <p:nvSpPr>
            <p:cNvPr id="16398" name="TextBox 17"/>
            <p:cNvSpPr txBox="1">
              <a:spLocks noChangeArrowheads="1"/>
            </p:cNvSpPr>
            <p:nvPr/>
          </p:nvSpPr>
          <p:spPr bwMode="auto">
            <a:xfrm>
              <a:off x="1948196" y="6019800"/>
              <a:ext cx="1566965"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600">
                  <a:solidFill>
                    <a:srgbClr val="000000"/>
                  </a:solidFill>
                  <a:latin typeface="Arial Rounded MT Bold" charset="0"/>
                  <a:cs typeface="Arial" charset="0"/>
                </a:rPr>
                <a:t>Corrosive</a:t>
              </a:r>
            </a:p>
          </p:txBody>
        </p:sp>
        <p:sp>
          <p:nvSpPr>
            <p:cNvPr id="16399" name="TextBox 18"/>
            <p:cNvSpPr txBox="1">
              <a:spLocks noChangeArrowheads="1"/>
            </p:cNvSpPr>
            <p:nvPr/>
          </p:nvSpPr>
          <p:spPr bwMode="auto">
            <a:xfrm>
              <a:off x="7011860" y="6019800"/>
              <a:ext cx="1293939" cy="45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r>
                <a:rPr lang="en-US" sz="2600">
                  <a:solidFill>
                    <a:srgbClr val="000000"/>
                  </a:solidFill>
                  <a:latin typeface="Arial Rounded MT Bold" charset="0"/>
                  <a:cs typeface="Arial" charset="0"/>
                </a:rPr>
                <a:t>Optimal</a:t>
              </a:r>
            </a:p>
          </p:txBody>
        </p:sp>
        <p:sp>
          <p:nvSpPr>
            <p:cNvPr id="16400" name="TextBox 19"/>
            <p:cNvSpPr txBox="1">
              <a:spLocks noChangeArrowheads="1"/>
            </p:cNvSpPr>
            <p:nvPr/>
          </p:nvSpPr>
          <p:spPr bwMode="auto">
            <a:xfrm>
              <a:off x="4114800" y="5943600"/>
              <a:ext cx="1961657" cy="6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a:solidFill>
                    <a:srgbClr val="000000"/>
                  </a:solidFill>
                  <a:latin typeface="Arial Rounded MT Bold" charset="0"/>
                  <a:cs typeface="Arial" charset="0"/>
                </a:rPr>
                <a:t>Ω</a:t>
              </a:r>
              <a:r>
                <a:rPr lang="en-US" sz="4000" baseline="-25000">
                  <a:solidFill>
                    <a:srgbClr val="000000"/>
                  </a:solidFill>
                  <a:latin typeface="Arial" charset="0"/>
                  <a:cs typeface="Arial" charset="0"/>
                </a:rPr>
                <a:t>Aragonite</a:t>
              </a:r>
              <a:endParaRPr lang="en-US" sz="4000" baseline="-25000">
                <a:solidFill>
                  <a:srgbClr val="000000"/>
                </a:solidFill>
                <a:latin typeface="Arial Rounded MT Bold" charset="0"/>
                <a:cs typeface="Arial" charset="0"/>
              </a:endParaRPr>
            </a:p>
          </p:txBody>
        </p:sp>
      </p:grpSp>
      <p:pic>
        <p:nvPicPr>
          <p:cNvPr id="16387" name="Picture 7" descr="map 75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1592" y="75444"/>
            <a:ext cx="6930429" cy="33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descr="bar 75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777" y="3292122"/>
            <a:ext cx="2197540" cy="30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15"/>
          <p:cNvSpPr txBox="1">
            <a:spLocks noChangeArrowheads="1"/>
          </p:cNvSpPr>
          <p:nvPr/>
        </p:nvSpPr>
        <p:spPr bwMode="auto">
          <a:xfrm>
            <a:off x="0" y="7078063"/>
            <a:ext cx="2813138" cy="37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a:solidFill>
                  <a:srgbClr val="1F497D"/>
                </a:solidFill>
                <a:latin typeface="Arial Rounded MT Bold" charset="0"/>
                <a:cs typeface="Arial" charset="0"/>
              </a:rPr>
              <a:t>Cao and Caldeira, 2008</a:t>
            </a:r>
          </a:p>
        </p:txBody>
      </p:sp>
      <p:sp>
        <p:nvSpPr>
          <p:cNvPr id="16390" name="TextBox 16"/>
          <p:cNvSpPr txBox="1">
            <a:spLocks noChangeArrowheads="1"/>
          </p:cNvSpPr>
          <p:nvPr/>
        </p:nvSpPr>
        <p:spPr bwMode="auto">
          <a:xfrm>
            <a:off x="85341" y="1"/>
            <a:ext cx="2560241" cy="63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83" tIns="50392" rIns="100783" bIns="50392">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100">
                <a:solidFill>
                  <a:srgbClr val="1F497D"/>
                </a:solidFill>
                <a:latin typeface="Arial Rounded MT Bold" charset="0"/>
                <a:cs typeface="Arial" charset="0"/>
              </a:rPr>
              <a:t>Carbon dioxide level,</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Coral reef distribution,</a:t>
            </a:r>
          </a:p>
          <a:p>
            <a:pPr algn="ctr"/>
            <a:r>
              <a:rPr lang="en-US" sz="3100">
                <a:solidFill>
                  <a:srgbClr val="1F497D"/>
                </a:solidFill>
                <a:latin typeface="Arial Rounded MT Bold" charset="0"/>
                <a:cs typeface="Arial" charset="0"/>
              </a:rPr>
              <a:t/>
            </a:r>
            <a:br>
              <a:rPr lang="en-US" sz="3100">
                <a:solidFill>
                  <a:srgbClr val="1F497D"/>
                </a:solidFill>
                <a:latin typeface="Arial Rounded MT Bold" charset="0"/>
                <a:cs typeface="Arial" charset="0"/>
              </a:rPr>
            </a:br>
            <a:r>
              <a:rPr lang="en-US" sz="3100">
                <a:solidFill>
                  <a:srgbClr val="1F497D"/>
                </a:solidFill>
                <a:latin typeface="Arial Rounded MT Bold" charset="0"/>
                <a:cs typeface="Arial" charset="0"/>
              </a:rPr>
              <a:t> and chemical conditions helping drive reef formation</a:t>
            </a:r>
          </a:p>
        </p:txBody>
      </p:sp>
    </p:spTree>
    <p:extLst>
      <p:ext uri="{BB962C8B-B14F-4D97-AF65-F5344CB8AC3E}">
        <p14:creationId xmlns:p14="http://schemas.microsoft.com/office/powerpoint/2010/main" val="93139352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10568" y="841534"/>
            <a:ext cx="4901022" cy="6460495"/>
          </a:xfrm>
          <a:prstGeom prst="rect">
            <a:avLst/>
          </a:prstGeom>
        </p:spPr>
      </p:pic>
      <p:sp>
        <p:nvSpPr>
          <p:cNvPr id="17" name="TextBox 16"/>
          <p:cNvSpPr txBox="1"/>
          <p:nvPr/>
        </p:nvSpPr>
        <p:spPr>
          <a:xfrm>
            <a:off x="5271666" y="884847"/>
            <a:ext cx="1182548" cy="307777"/>
          </a:xfrm>
          <a:prstGeom prst="rect">
            <a:avLst/>
          </a:prstGeom>
          <a:solidFill>
            <a:srgbClr val="FFFFFF"/>
          </a:solidFill>
        </p:spPr>
        <p:txBody>
          <a:bodyPr wrap="none" rtlCol="0">
            <a:spAutoFit/>
          </a:bodyPr>
          <a:lstStyle/>
          <a:p>
            <a:r>
              <a:rPr lang="en-US" dirty="0" smtClean="0">
                <a:solidFill>
                  <a:srgbClr val="0000FF"/>
                </a:solidFill>
              </a:rPr>
              <a:t>Preindustrial</a:t>
            </a:r>
            <a:endParaRPr lang="en-US" dirty="0">
              <a:solidFill>
                <a:srgbClr val="0000FF"/>
              </a:solidFill>
            </a:endParaRPr>
          </a:p>
        </p:txBody>
      </p:sp>
      <p:sp>
        <p:nvSpPr>
          <p:cNvPr id="18" name="TextBox 17"/>
          <p:cNvSpPr txBox="1"/>
          <p:nvPr/>
        </p:nvSpPr>
        <p:spPr>
          <a:xfrm>
            <a:off x="5295029" y="3032124"/>
            <a:ext cx="584064" cy="307777"/>
          </a:xfrm>
          <a:prstGeom prst="rect">
            <a:avLst/>
          </a:prstGeom>
          <a:solidFill>
            <a:srgbClr val="FFFFFF"/>
          </a:solidFill>
        </p:spPr>
        <p:txBody>
          <a:bodyPr wrap="none" rtlCol="0">
            <a:spAutoFit/>
          </a:bodyPr>
          <a:lstStyle/>
          <a:p>
            <a:r>
              <a:rPr lang="en-US" dirty="0" smtClean="0">
                <a:solidFill>
                  <a:srgbClr val="0000FF"/>
                </a:solidFill>
              </a:rPr>
              <a:t>2040</a:t>
            </a:r>
            <a:endParaRPr lang="en-US" dirty="0">
              <a:solidFill>
                <a:srgbClr val="0000FF"/>
              </a:solidFill>
            </a:endParaRPr>
          </a:p>
        </p:txBody>
      </p:sp>
      <p:sp>
        <p:nvSpPr>
          <p:cNvPr id="19" name="TextBox 18"/>
          <p:cNvSpPr txBox="1"/>
          <p:nvPr/>
        </p:nvSpPr>
        <p:spPr>
          <a:xfrm>
            <a:off x="5261665" y="5211260"/>
            <a:ext cx="584064" cy="307777"/>
          </a:xfrm>
          <a:prstGeom prst="rect">
            <a:avLst/>
          </a:prstGeom>
          <a:solidFill>
            <a:srgbClr val="FFFFFF"/>
          </a:solidFill>
        </p:spPr>
        <p:txBody>
          <a:bodyPr wrap="none" rtlCol="0">
            <a:spAutoFit/>
          </a:bodyPr>
          <a:lstStyle/>
          <a:p>
            <a:r>
              <a:rPr lang="en-US" dirty="0" smtClean="0">
                <a:solidFill>
                  <a:srgbClr val="0000FF"/>
                </a:solidFill>
              </a:rPr>
              <a:t>2099</a:t>
            </a:r>
            <a:endParaRPr lang="en-US" dirty="0">
              <a:solidFill>
                <a:srgbClr val="0000FF"/>
              </a:solidFill>
            </a:endParaRPr>
          </a:p>
        </p:txBody>
      </p:sp>
      <p:pic>
        <p:nvPicPr>
          <p:cNvPr id="11" name="Picture 10" descr="DSCN6973-davidson corals and spong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77" y="902434"/>
            <a:ext cx="4360187" cy="3270140"/>
          </a:xfrm>
          <a:prstGeom prst="rect">
            <a:avLst/>
          </a:prstGeom>
        </p:spPr>
      </p:pic>
      <p:pic>
        <p:nvPicPr>
          <p:cNvPr id="4" name="Picture 3"/>
          <p:cNvPicPr>
            <a:picLocks noChangeAspect="1"/>
          </p:cNvPicPr>
          <p:nvPr/>
        </p:nvPicPr>
        <p:blipFill>
          <a:blip r:embed="rId4"/>
          <a:stretch>
            <a:fillRect/>
          </a:stretch>
        </p:blipFill>
        <p:spPr>
          <a:xfrm>
            <a:off x="4110511" y="5289601"/>
            <a:ext cx="1023263" cy="1990126"/>
          </a:xfrm>
          <a:prstGeom prst="rect">
            <a:avLst/>
          </a:prstGeom>
        </p:spPr>
      </p:pic>
      <p:sp>
        <p:nvSpPr>
          <p:cNvPr id="7" name="TextBox 6"/>
          <p:cNvSpPr txBox="1"/>
          <p:nvPr/>
        </p:nvSpPr>
        <p:spPr>
          <a:xfrm>
            <a:off x="1987410" y="6793143"/>
            <a:ext cx="1817242" cy="306500"/>
          </a:xfrm>
          <a:prstGeom prst="rect">
            <a:avLst/>
          </a:prstGeom>
          <a:noFill/>
        </p:spPr>
        <p:txBody>
          <a:bodyPr wrap="none" lIns="91390" tIns="45695" rIns="91390" bIns="45695" rtlCol="0">
            <a:spAutoFit/>
          </a:bodyPr>
          <a:lstStyle/>
          <a:p>
            <a:r>
              <a:rPr lang="en-US" dirty="0" err="1" smtClean="0">
                <a:solidFill>
                  <a:srgbClr val="FFFFFF"/>
                </a:solidFill>
              </a:rPr>
              <a:t>Guinotte</a:t>
            </a:r>
            <a:r>
              <a:rPr lang="en-US" dirty="0" smtClean="0">
                <a:solidFill>
                  <a:srgbClr val="FFFFFF"/>
                </a:solidFill>
              </a:rPr>
              <a:t> et al. 2006 </a:t>
            </a:r>
            <a:endParaRPr lang="en-US" dirty="0">
              <a:solidFill>
                <a:srgbClr val="FFFFFF"/>
              </a:solidFill>
            </a:endParaRPr>
          </a:p>
        </p:txBody>
      </p:sp>
      <p:sp>
        <p:nvSpPr>
          <p:cNvPr id="8" name="TextBox 7"/>
          <p:cNvSpPr txBox="1"/>
          <p:nvPr/>
        </p:nvSpPr>
        <p:spPr>
          <a:xfrm>
            <a:off x="1975444" y="7050144"/>
            <a:ext cx="2253117" cy="306500"/>
          </a:xfrm>
          <a:prstGeom prst="rect">
            <a:avLst/>
          </a:prstGeom>
          <a:noFill/>
        </p:spPr>
        <p:txBody>
          <a:bodyPr wrap="none" lIns="91390" tIns="45695" rIns="91390" bIns="45695" rtlCol="0">
            <a:spAutoFit/>
          </a:bodyPr>
          <a:lstStyle/>
          <a:p>
            <a:r>
              <a:rPr lang="en-US" dirty="0" err="1" smtClean="0">
                <a:solidFill>
                  <a:srgbClr val="FFFFFF"/>
                </a:solidFill>
              </a:rPr>
              <a:t>Guinotte</a:t>
            </a:r>
            <a:r>
              <a:rPr lang="en-US" dirty="0" smtClean="0">
                <a:solidFill>
                  <a:srgbClr val="FFFFFF"/>
                </a:solidFill>
              </a:rPr>
              <a:t> and </a:t>
            </a:r>
            <a:r>
              <a:rPr lang="en-US" dirty="0" err="1" smtClean="0">
                <a:solidFill>
                  <a:srgbClr val="FFFFFF"/>
                </a:solidFill>
              </a:rPr>
              <a:t>Fabr</a:t>
            </a:r>
            <a:r>
              <a:rPr lang="en-US" dirty="0" err="1">
                <a:solidFill>
                  <a:srgbClr val="FFFFFF"/>
                </a:solidFill>
              </a:rPr>
              <a:t>y</a:t>
            </a:r>
            <a:r>
              <a:rPr lang="en-US" dirty="0" smtClean="0">
                <a:solidFill>
                  <a:srgbClr val="FFFFFF"/>
                </a:solidFill>
              </a:rPr>
              <a:t> 2008 </a:t>
            </a:r>
            <a:endParaRPr lang="en-US" dirty="0">
              <a:solidFill>
                <a:srgbClr val="FFFFFF"/>
              </a:solidFill>
            </a:endParaRPr>
          </a:p>
        </p:txBody>
      </p:sp>
      <p:pic>
        <p:nvPicPr>
          <p:cNvPr id="6" name="Picture 5"/>
          <p:cNvPicPr>
            <a:picLocks noChangeAspect="1"/>
          </p:cNvPicPr>
          <p:nvPr/>
        </p:nvPicPr>
        <p:blipFill>
          <a:blip r:embed="rId5"/>
          <a:stretch>
            <a:fillRect/>
          </a:stretch>
        </p:blipFill>
        <p:spPr>
          <a:xfrm>
            <a:off x="243397" y="1222168"/>
            <a:ext cx="6210817" cy="5062496"/>
          </a:xfrm>
          <a:prstGeom prst="rect">
            <a:avLst/>
          </a:prstGeom>
        </p:spPr>
      </p:pic>
      <p:cxnSp>
        <p:nvCxnSpPr>
          <p:cNvPr id="12" name="Straight Connector 6"/>
          <p:cNvCxnSpPr>
            <a:cxnSpLocks noChangeShapeType="1"/>
          </p:cNvCxnSpPr>
          <p:nvPr/>
        </p:nvCxnSpPr>
        <p:spPr bwMode="auto">
          <a:xfrm>
            <a:off x="142733" y="741149"/>
            <a:ext cx="9760248" cy="2617"/>
          </a:xfrm>
          <a:prstGeom prst="line">
            <a:avLst/>
          </a:prstGeom>
          <a:noFill/>
          <a:ln w="12700" algn="ctr">
            <a:solidFill>
              <a:srgbClr val="C00000"/>
            </a:solidFill>
            <a:round/>
            <a:headEnd/>
            <a:tailEnd/>
          </a:ln>
        </p:spPr>
      </p:cxnSp>
      <p:sp>
        <p:nvSpPr>
          <p:cNvPr id="13" name="TextBox 12"/>
          <p:cNvSpPr txBox="1"/>
          <p:nvPr/>
        </p:nvSpPr>
        <p:spPr>
          <a:xfrm>
            <a:off x="1348860" y="0"/>
            <a:ext cx="9368844" cy="584656"/>
          </a:xfrm>
          <a:prstGeom prst="rect">
            <a:avLst/>
          </a:prstGeom>
          <a:noFill/>
        </p:spPr>
        <p:txBody>
          <a:bodyPr wrap="square" lIns="91321" tIns="45661" rIns="91321" bIns="45661" rtlCol="0">
            <a:spAutoFit/>
          </a:bodyPr>
          <a:lstStyle/>
          <a:p>
            <a:r>
              <a:rPr lang="en-US" sz="3200" dirty="0" smtClean="0">
                <a:solidFill>
                  <a:srgbClr val="FFFF00"/>
                </a:solidFill>
                <a:latin typeface="Calibri"/>
              </a:rPr>
              <a:t>Reduced carbonate saturation limits deep-sea corals</a:t>
            </a:r>
            <a:endParaRPr lang="en-GB" sz="3200" dirty="0">
              <a:solidFill>
                <a:srgbClr val="FFFF00"/>
              </a:solidFill>
              <a:latin typeface="Calibri"/>
            </a:endParaRPr>
          </a:p>
        </p:txBody>
      </p:sp>
      <p:sp>
        <p:nvSpPr>
          <p:cNvPr id="14" name="Rectangle 13"/>
          <p:cNvSpPr/>
          <p:nvPr/>
        </p:nvSpPr>
        <p:spPr bwMode="auto">
          <a:xfrm>
            <a:off x="101149" y="34326"/>
            <a:ext cx="1260307" cy="592582"/>
          </a:xfrm>
          <a:prstGeom prst="rect">
            <a:avLst/>
          </a:prstGeom>
          <a:solidFill>
            <a:srgbClr val="FF66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r>
              <a:rPr lang="en-US" sz="1700" dirty="0" smtClean="0">
                <a:solidFill>
                  <a:srgbClr val="0000FF"/>
                </a:solidFill>
              </a:rPr>
              <a:t>Ecosystem</a:t>
            </a:r>
            <a:endParaRPr lang="en-US" sz="1700" dirty="0">
              <a:solidFill>
                <a:srgbClr val="0000FF"/>
              </a:solidFill>
            </a:endParaRPr>
          </a:p>
          <a:p>
            <a:pPr defTabSz="1028606"/>
            <a:r>
              <a:rPr lang="en-US" sz="1700" dirty="0">
                <a:solidFill>
                  <a:srgbClr val="0000FF"/>
                </a:solidFill>
              </a:rPr>
              <a:t>Function</a:t>
            </a:r>
          </a:p>
        </p:txBody>
      </p:sp>
    </p:spTree>
    <p:extLst>
      <p:ext uri="{BB962C8B-B14F-4D97-AF65-F5344CB8AC3E}">
        <p14:creationId xmlns:p14="http://schemas.microsoft.com/office/powerpoint/2010/main" val="2874883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rot="16200000">
            <a:off x="372380" y="225919"/>
            <a:ext cx="1333378" cy="1718271"/>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74000"/>
                    </a14:imgEffect>
                    <a14:imgEffect>
                      <a14:brightnessContrast bright="-24000" contrast="57000"/>
                    </a14:imgEffect>
                  </a14:imgLayer>
                </a14:imgProps>
              </a:ext>
            </a:extLst>
          </a:blip>
          <a:stretch>
            <a:fillRect/>
          </a:stretch>
        </p:blipFill>
        <p:spPr>
          <a:xfrm>
            <a:off x="4138970" y="1090733"/>
            <a:ext cx="5931510" cy="6152184"/>
          </a:xfrm>
          <a:prstGeom prst="rect">
            <a:avLst/>
          </a:prstGeom>
        </p:spPr>
      </p:pic>
      <p:sp>
        <p:nvSpPr>
          <p:cNvPr id="3" name="TextBox 2"/>
          <p:cNvSpPr txBox="1"/>
          <p:nvPr/>
        </p:nvSpPr>
        <p:spPr>
          <a:xfrm>
            <a:off x="2241318" y="1270032"/>
            <a:ext cx="1803294" cy="306500"/>
          </a:xfrm>
          <a:prstGeom prst="rect">
            <a:avLst/>
          </a:prstGeom>
          <a:noFill/>
        </p:spPr>
        <p:txBody>
          <a:bodyPr wrap="none" lIns="91390" tIns="45695" rIns="91390" bIns="45695" rtlCol="0">
            <a:spAutoFit/>
          </a:bodyPr>
          <a:lstStyle/>
          <a:p>
            <a:r>
              <a:rPr lang="en-US" dirty="0" err="1" smtClean="0">
                <a:solidFill>
                  <a:srgbClr val="FFFFFF"/>
                </a:solidFill>
              </a:rPr>
              <a:t>Comeau</a:t>
            </a:r>
            <a:r>
              <a:rPr lang="en-US" dirty="0" smtClean="0">
                <a:solidFill>
                  <a:srgbClr val="FFFFFF"/>
                </a:solidFill>
              </a:rPr>
              <a:t> et al. 2011</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15000"/>
                    </a14:imgEffect>
                    <a14:imgEffect>
                      <a14:saturation sat="174000"/>
                    </a14:imgEffect>
                    <a14:imgEffect>
                      <a14:brightnessContrast bright="-4000" contrast="76000"/>
                    </a14:imgEffect>
                  </a14:imgLayer>
                </a14:imgProps>
              </a:ext>
            </a:extLst>
          </a:blip>
          <a:stretch>
            <a:fillRect/>
          </a:stretch>
        </p:blipFill>
        <p:spPr>
          <a:xfrm>
            <a:off x="156708" y="1650467"/>
            <a:ext cx="3830169" cy="3519315"/>
          </a:xfrm>
          <a:prstGeom prst="rect">
            <a:avLst/>
          </a:prstGeom>
        </p:spPr>
      </p:pic>
      <p:pic>
        <p:nvPicPr>
          <p:cNvPr id="5" name="Picture 4"/>
          <p:cNvPicPr>
            <a:picLocks noChangeAspect="1"/>
          </p:cNvPicPr>
          <p:nvPr/>
        </p:nvPicPr>
        <p:blipFill>
          <a:blip r:embed="rId7"/>
          <a:stretch>
            <a:fillRect/>
          </a:stretch>
        </p:blipFill>
        <p:spPr>
          <a:xfrm>
            <a:off x="164364" y="5319199"/>
            <a:ext cx="3769223" cy="1927459"/>
          </a:xfrm>
          <a:prstGeom prst="rect">
            <a:avLst/>
          </a:prstGeom>
        </p:spPr>
      </p:pic>
      <p:sp>
        <p:nvSpPr>
          <p:cNvPr id="6" name="TextBox 5"/>
          <p:cNvSpPr txBox="1"/>
          <p:nvPr/>
        </p:nvSpPr>
        <p:spPr>
          <a:xfrm>
            <a:off x="4676894" y="1090732"/>
            <a:ext cx="2263485" cy="369332"/>
          </a:xfrm>
          <a:prstGeom prst="rect">
            <a:avLst/>
          </a:prstGeom>
          <a:noFill/>
        </p:spPr>
        <p:txBody>
          <a:bodyPr wrap="none" lIns="91390" tIns="45695" rIns="91390" bIns="45695" rtlCol="0">
            <a:spAutoFit/>
          </a:bodyPr>
          <a:lstStyle/>
          <a:p>
            <a:r>
              <a:rPr lang="en-US" sz="1800" dirty="0">
                <a:solidFill>
                  <a:srgbClr val="0000CC"/>
                </a:solidFill>
              </a:rPr>
              <a:t>Aragonite Sat. State</a:t>
            </a:r>
          </a:p>
        </p:txBody>
      </p:sp>
      <p:sp>
        <p:nvSpPr>
          <p:cNvPr id="7" name="TextBox 6"/>
          <p:cNvSpPr txBox="1"/>
          <p:nvPr/>
        </p:nvSpPr>
        <p:spPr>
          <a:xfrm>
            <a:off x="7653353" y="1093723"/>
            <a:ext cx="2301494" cy="369332"/>
          </a:xfrm>
          <a:prstGeom prst="rect">
            <a:avLst/>
          </a:prstGeom>
          <a:noFill/>
        </p:spPr>
        <p:txBody>
          <a:bodyPr wrap="none" lIns="91390" tIns="45695" rIns="91390" bIns="45695" rtlCol="0">
            <a:spAutoFit/>
          </a:bodyPr>
          <a:lstStyle/>
          <a:p>
            <a:r>
              <a:rPr lang="en-US" sz="1800" dirty="0">
                <a:solidFill>
                  <a:srgbClr val="0000CC"/>
                </a:solidFill>
              </a:rPr>
              <a:t>% Initial Calcification</a:t>
            </a:r>
          </a:p>
        </p:txBody>
      </p:sp>
      <p:sp>
        <p:nvSpPr>
          <p:cNvPr id="8" name="TextBox 7"/>
          <p:cNvSpPr txBox="1"/>
          <p:nvPr/>
        </p:nvSpPr>
        <p:spPr>
          <a:xfrm>
            <a:off x="37328" y="77690"/>
            <a:ext cx="8448002" cy="523186"/>
          </a:xfrm>
          <a:prstGeom prst="rect">
            <a:avLst/>
          </a:prstGeom>
          <a:noFill/>
        </p:spPr>
        <p:txBody>
          <a:bodyPr wrap="none" lIns="91390" tIns="45695" rIns="91390" bIns="45695" rtlCol="0">
            <a:spAutoFit/>
          </a:bodyPr>
          <a:lstStyle/>
          <a:p>
            <a:r>
              <a:rPr lang="en-US" sz="2800" dirty="0">
                <a:solidFill>
                  <a:srgbClr val="FFFF00"/>
                </a:solidFill>
              </a:rPr>
              <a:t> Reduced aragonite saturation will impact </a:t>
            </a:r>
            <a:r>
              <a:rPr lang="en-US" sz="2800" dirty="0" err="1">
                <a:solidFill>
                  <a:srgbClr val="FFFF00"/>
                </a:solidFill>
              </a:rPr>
              <a:t>pteropods</a:t>
            </a:r>
            <a:endParaRPr lang="en-US" sz="2800" dirty="0">
              <a:solidFill>
                <a:srgbClr val="FFFF00"/>
              </a:solidFill>
            </a:endParaRPr>
          </a:p>
        </p:txBody>
      </p:sp>
    </p:spTree>
    <p:extLst>
      <p:ext uri="{BB962C8B-B14F-4D97-AF65-F5344CB8AC3E}">
        <p14:creationId xmlns:p14="http://schemas.microsoft.com/office/powerpoint/2010/main" val="13142179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5000"/>
                    </a14:imgEffect>
                    <a14:imgEffect>
                      <a14:saturation sat="270000"/>
                    </a14:imgEffect>
                    <a14:imgEffect>
                      <a14:brightnessContrast bright="1000" contrast="25000"/>
                    </a14:imgEffect>
                  </a14:imgLayer>
                </a14:imgProps>
              </a:ext>
              <a:ext uri="{28A0092B-C50C-407E-A947-70E740481C1C}">
                <a14:useLocalDpi xmlns:a14="http://schemas.microsoft.com/office/drawing/2010/main" val="0"/>
              </a:ext>
            </a:extLst>
          </a:blip>
          <a:srcRect/>
          <a:stretch>
            <a:fillRect/>
          </a:stretch>
        </p:blipFill>
        <p:spPr bwMode="auto">
          <a:xfrm>
            <a:off x="5376506" y="2057582"/>
            <a:ext cx="4753078" cy="510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22600" y="6915472"/>
            <a:ext cx="895199" cy="255687"/>
          </a:xfrm>
          <a:prstGeom prst="rect">
            <a:avLst/>
          </a:prstGeom>
          <a:noFill/>
        </p:spPr>
        <p:txBody>
          <a:bodyPr wrap="none" lIns="100756" tIns="50378" rIns="100756" bIns="50378" rtlCol="0">
            <a:spAutoFit/>
          </a:bodyPr>
          <a:lstStyle/>
          <a:p>
            <a:r>
              <a:rPr lang="en-US" sz="1000" dirty="0">
                <a:solidFill>
                  <a:schemeClr val="bg2"/>
                </a:solidFill>
              </a:rPr>
              <a:t>Doney 2010</a:t>
            </a:r>
          </a:p>
        </p:txBody>
      </p:sp>
      <p:sp>
        <p:nvSpPr>
          <p:cNvPr id="7" name="TextBox 6"/>
          <p:cNvSpPr txBox="1"/>
          <p:nvPr/>
        </p:nvSpPr>
        <p:spPr>
          <a:xfrm>
            <a:off x="1384187" y="7466"/>
            <a:ext cx="8047689" cy="1046408"/>
          </a:xfrm>
          <a:prstGeom prst="rect">
            <a:avLst/>
          </a:prstGeom>
          <a:noFill/>
        </p:spPr>
        <p:txBody>
          <a:bodyPr wrap="square" lIns="91333" tIns="45667" rIns="91333" bIns="45667" rtlCol="0">
            <a:spAutoFit/>
          </a:bodyPr>
          <a:lstStyle/>
          <a:p>
            <a:pPr algn="ctr"/>
            <a:r>
              <a:rPr lang="en-US" sz="3100" b="1" dirty="0">
                <a:solidFill>
                  <a:srgbClr val="000000"/>
                </a:solidFill>
                <a:cs typeface="Arial" pitchFamily="34" charset="0"/>
              </a:rPr>
              <a:t>Fossil fuel CO</a:t>
            </a:r>
            <a:r>
              <a:rPr lang="en-US" sz="3100" b="1" baseline="-25000" dirty="0">
                <a:solidFill>
                  <a:srgbClr val="000000"/>
                </a:solidFill>
                <a:cs typeface="Arial" pitchFamily="34" charset="0"/>
              </a:rPr>
              <a:t>2</a:t>
            </a:r>
            <a:r>
              <a:rPr lang="en-US" sz="3100" b="1" dirty="0">
                <a:solidFill>
                  <a:srgbClr val="000000"/>
                </a:solidFill>
                <a:cs typeface="Arial" pitchFamily="34" charset="0"/>
              </a:rPr>
              <a:t> emissions are causing Ocean Acidification on global scale</a:t>
            </a:r>
          </a:p>
        </p:txBody>
      </p:sp>
      <p:cxnSp>
        <p:nvCxnSpPr>
          <p:cNvPr id="9" name="Straight Connector 6"/>
          <p:cNvCxnSpPr>
            <a:cxnSpLocks noChangeShapeType="1"/>
          </p:cNvCxnSpPr>
          <p:nvPr/>
        </p:nvCxnSpPr>
        <p:spPr bwMode="auto">
          <a:xfrm>
            <a:off x="599386" y="1177078"/>
            <a:ext cx="9067800" cy="1586"/>
          </a:xfrm>
          <a:prstGeom prst="line">
            <a:avLst/>
          </a:prstGeom>
          <a:noFill/>
          <a:ln w="12700" algn="ctr">
            <a:solidFill>
              <a:srgbClr val="FF0000"/>
            </a:solidFill>
            <a:round/>
            <a:headEnd/>
            <a:tailEnd/>
          </a:ln>
        </p:spPr>
      </p:cxnSp>
      <p:sp>
        <p:nvSpPr>
          <p:cNvPr id="3" name="TextBox 2"/>
          <p:cNvSpPr txBox="1"/>
          <p:nvPr/>
        </p:nvSpPr>
        <p:spPr>
          <a:xfrm>
            <a:off x="745112" y="1195954"/>
            <a:ext cx="9325816" cy="740691"/>
          </a:xfrm>
          <a:prstGeom prst="rect">
            <a:avLst/>
          </a:prstGeom>
          <a:noFill/>
        </p:spPr>
        <p:txBody>
          <a:bodyPr wrap="square" lIns="100756" tIns="50378" rIns="100756" bIns="50378" rtlCol="0">
            <a:spAutoFit/>
          </a:bodyPr>
          <a:lstStyle/>
          <a:p>
            <a:pPr marL="314867" indent="-314867">
              <a:spcAft>
                <a:spcPts val="662"/>
              </a:spcAft>
              <a:buFont typeface="Arial" pitchFamily="34" charset="0"/>
              <a:buChar char="•"/>
            </a:pPr>
            <a:r>
              <a:rPr lang="en-US" sz="1800" dirty="0">
                <a:solidFill>
                  <a:srgbClr val="0000FF"/>
                </a:solidFill>
              </a:rPr>
              <a:t>Ocean CO</a:t>
            </a:r>
            <a:r>
              <a:rPr lang="en-US" sz="1800" baseline="-25000" dirty="0">
                <a:solidFill>
                  <a:srgbClr val="0000FF"/>
                </a:solidFill>
              </a:rPr>
              <a:t>2 </a:t>
            </a:r>
            <a:r>
              <a:rPr lang="en-US" sz="1800" dirty="0">
                <a:solidFill>
                  <a:srgbClr val="0000FF"/>
                </a:solidFill>
              </a:rPr>
              <a:t>is ‘tracking’ atmospheric CO</a:t>
            </a:r>
            <a:r>
              <a:rPr lang="en-US" sz="1800" baseline="-25000" dirty="0">
                <a:solidFill>
                  <a:srgbClr val="0000FF"/>
                </a:solidFill>
              </a:rPr>
              <a:t>2</a:t>
            </a:r>
            <a:endParaRPr lang="en-US" sz="1800" dirty="0">
              <a:solidFill>
                <a:srgbClr val="0000FF"/>
              </a:solidFill>
            </a:endParaRPr>
          </a:p>
          <a:p>
            <a:pPr marL="314867" indent="-314867">
              <a:spcAft>
                <a:spcPts val="662"/>
              </a:spcAft>
              <a:buFont typeface="Arial" pitchFamily="34" charset="0"/>
              <a:buChar char="•"/>
            </a:pPr>
            <a:r>
              <a:rPr lang="en-US" sz="1800" dirty="0">
                <a:solidFill>
                  <a:srgbClr val="0000FF"/>
                </a:solidFill>
              </a:rPr>
              <a:t>Oceans becoming more acidic &amp; mineral-poor (shell-forming minerals)</a:t>
            </a:r>
          </a:p>
        </p:txBody>
      </p:sp>
      <p:sp>
        <p:nvSpPr>
          <p:cNvPr id="8" name="TextBox 7"/>
          <p:cNvSpPr txBox="1"/>
          <p:nvPr/>
        </p:nvSpPr>
        <p:spPr>
          <a:xfrm>
            <a:off x="3848035" y="6834930"/>
            <a:ext cx="915384" cy="240324"/>
          </a:xfrm>
          <a:prstGeom prst="rect">
            <a:avLst/>
          </a:prstGeom>
          <a:noFill/>
        </p:spPr>
        <p:txBody>
          <a:bodyPr wrap="none" lIns="100756" tIns="50378" rIns="100756" bIns="50378" rtlCol="0">
            <a:spAutoFit/>
          </a:bodyPr>
          <a:lstStyle/>
          <a:p>
            <a:r>
              <a:rPr lang="en-US" sz="900" dirty="0">
                <a:solidFill>
                  <a:srgbClr val="FFFFFF"/>
                </a:solidFill>
              </a:rPr>
              <a:t>NOAA - Feely</a:t>
            </a:r>
          </a:p>
        </p:txBody>
      </p:sp>
      <p:sp>
        <p:nvSpPr>
          <p:cNvPr id="6" name="Rectangle 5"/>
          <p:cNvSpPr/>
          <p:nvPr/>
        </p:nvSpPr>
        <p:spPr bwMode="auto">
          <a:xfrm>
            <a:off x="256024" y="2057582"/>
            <a:ext cx="4949799" cy="5102789"/>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100756" tIns="50378" rIns="100756" bIns="50378" numCol="1" spcCol="0" rtlCol="0" anchor="t" anchorCtr="0" compatLnSpc="1">
            <a:prstTxWarp prst="textNoShape">
              <a:avLst/>
            </a:prstTxWarp>
          </a:bodyPr>
          <a:lstStyle/>
          <a:p>
            <a:pPr defTabSz="1133517"/>
            <a:endParaRPr lang="en-US" sz="1500"/>
          </a:p>
        </p:txBody>
      </p:sp>
      <p:pic>
        <p:nvPicPr>
          <p:cNvPr id="4" name="satur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1365" y="2536868"/>
            <a:ext cx="4791915" cy="4621314"/>
          </a:xfrm>
          <a:prstGeom prst="rect">
            <a:avLst/>
          </a:prstGeom>
        </p:spPr>
      </p:pic>
      <p:sp>
        <p:nvSpPr>
          <p:cNvPr id="5" name="TextBox 4"/>
          <p:cNvSpPr txBox="1"/>
          <p:nvPr/>
        </p:nvSpPr>
        <p:spPr>
          <a:xfrm>
            <a:off x="264145" y="2033722"/>
            <a:ext cx="4236805" cy="778933"/>
          </a:xfrm>
          <a:prstGeom prst="rect">
            <a:avLst/>
          </a:prstGeom>
          <a:noFill/>
        </p:spPr>
        <p:txBody>
          <a:bodyPr wrap="none" lIns="100756" tIns="50378" rIns="100756" bIns="50378" rtlCol="0">
            <a:spAutoFit/>
          </a:bodyPr>
          <a:lstStyle/>
          <a:p>
            <a:r>
              <a:rPr lang="en-US" sz="1800" dirty="0"/>
              <a:t>Shell-forming minerals – 1885 to ~2100</a:t>
            </a:r>
          </a:p>
          <a:p>
            <a:r>
              <a:rPr lang="en-US" sz="1300" dirty="0">
                <a:solidFill>
                  <a:schemeClr val="bg2">
                    <a:lumMod val="60000"/>
                    <a:lumOff val="40000"/>
                  </a:schemeClr>
                </a:solidFill>
              </a:rPr>
              <a:t>Blue</a:t>
            </a:r>
            <a:r>
              <a:rPr lang="en-US" sz="1300" dirty="0">
                <a:solidFill>
                  <a:srgbClr val="FFFFFF"/>
                </a:solidFill>
              </a:rPr>
              <a:t> – high (good for shell growth)</a:t>
            </a:r>
          </a:p>
          <a:p>
            <a:r>
              <a:rPr lang="en-US" sz="1300" dirty="0">
                <a:solidFill>
                  <a:srgbClr val="FFC000"/>
                </a:solidFill>
              </a:rPr>
              <a:t>Orange</a:t>
            </a:r>
            <a:r>
              <a:rPr lang="en-US" sz="1300" dirty="0">
                <a:solidFill>
                  <a:srgbClr val="FFFFFF"/>
                </a:solidFill>
              </a:rPr>
              <a:t>/</a:t>
            </a:r>
            <a:r>
              <a:rPr lang="en-US" sz="1300" dirty="0">
                <a:solidFill>
                  <a:srgbClr val="C0C0C0"/>
                </a:solidFill>
              </a:rPr>
              <a:t>grey</a:t>
            </a:r>
            <a:r>
              <a:rPr lang="en-US" sz="1300" dirty="0">
                <a:solidFill>
                  <a:srgbClr val="FFFFFF"/>
                </a:solidFill>
              </a:rPr>
              <a:t> – low (bad)</a:t>
            </a:r>
          </a:p>
        </p:txBody>
      </p:sp>
    </p:spTree>
    <p:extLst>
      <p:ext uri="{BB962C8B-B14F-4D97-AF65-F5344CB8AC3E}">
        <p14:creationId xmlns:p14="http://schemas.microsoft.com/office/powerpoint/2010/main" val="2541821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6"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303142" y="193515"/>
            <a:ext cx="7289684" cy="65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eaLnBrk="0" hangingPunct="0">
              <a:defRPr>
                <a:solidFill>
                  <a:schemeClr val="tx1"/>
                </a:solidFill>
                <a:latin typeface="Arial" charset="0"/>
                <a:ea typeface="ＭＳ Ｐゴシック"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3600" dirty="0">
                <a:solidFill>
                  <a:srgbClr val="FFFF00"/>
                </a:solidFill>
                <a:latin typeface="Calibri" charset="0"/>
              </a:rPr>
              <a:t>High Latitude: Antarctic marginal seas</a:t>
            </a:r>
          </a:p>
        </p:txBody>
      </p:sp>
      <p:pic>
        <p:nvPicPr>
          <p:cNvPr id="10243" name="Picture 2" descr="Screen shot 2011-01-03 at 10.52.2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7" y="1040128"/>
            <a:ext cx="3322521" cy="624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7063781" y="6790010"/>
            <a:ext cx="2645536" cy="655823"/>
          </a:xfrm>
          <a:prstGeom prst="rect">
            <a:avLst/>
          </a:prstGeom>
          <a:noFill/>
          <a:ln w="9525">
            <a:noFill/>
            <a:miter lim="800000"/>
            <a:headEnd/>
            <a:tailEnd/>
          </a:ln>
        </p:spPr>
        <p:txBody>
          <a:bodyPr wrap="none" lIns="100783" tIns="50392" rIns="100783" bIns="50392">
            <a:spAutoFit/>
          </a:bodyPr>
          <a:lstStyle/>
          <a:p>
            <a:pPr>
              <a:defRPr/>
            </a:pPr>
            <a:r>
              <a:rPr lang="en-US" sz="1800" dirty="0">
                <a:solidFill>
                  <a:srgbClr val="FFFFFF"/>
                </a:solidFill>
                <a:latin typeface="+mn-lt"/>
                <a:ea typeface="ＭＳ Ｐゴシック" charset="-128"/>
                <a:cs typeface="ＭＳ Ｐゴシック" charset="-128"/>
              </a:rPr>
              <a:t>Sweeney,2004</a:t>
            </a:r>
          </a:p>
          <a:p>
            <a:pPr>
              <a:defRPr/>
            </a:pPr>
            <a:r>
              <a:rPr lang="en-US" sz="1800" dirty="0">
                <a:solidFill>
                  <a:srgbClr val="FFFFFF"/>
                </a:solidFill>
                <a:latin typeface="+mn-lt"/>
                <a:ea typeface="ＭＳ Ｐゴシック" charset="-128"/>
                <a:cs typeface="ＭＳ Ｐゴシック" charset="-128"/>
              </a:rPr>
              <a:t>McNeil et al. 2010. GRL</a:t>
            </a:r>
          </a:p>
        </p:txBody>
      </p:sp>
      <p:sp>
        <p:nvSpPr>
          <p:cNvPr id="10246" name="TextBox 5"/>
          <p:cNvSpPr txBox="1">
            <a:spLocks noChangeArrowheads="1"/>
          </p:cNvSpPr>
          <p:nvPr/>
        </p:nvSpPr>
        <p:spPr bwMode="auto">
          <a:xfrm>
            <a:off x="3621674" y="2230762"/>
            <a:ext cx="206802" cy="31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83" tIns="50392" rIns="100783" bIns="50392">
            <a:spAutoFit/>
          </a:bodyPr>
          <a:lstStyle>
            <a:lvl1pPr eaLnBrk="0" hangingPunct="0">
              <a:defRPr>
                <a:solidFill>
                  <a:schemeClr val="tx1"/>
                </a:solidFill>
                <a:latin typeface="Arial" charset="0"/>
                <a:ea typeface="ＭＳ Ｐゴシック"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endParaRPr lang="en-US"/>
          </a:p>
        </p:txBody>
      </p:sp>
      <p:pic>
        <p:nvPicPr>
          <p:cNvPr id="10248" name="Picture 7" descr="Screen shot 2011-01-10 at 1.05.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2282" y="2480299"/>
            <a:ext cx="5302712" cy="409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3877290" y="1242411"/>
            <a:ext cx="5775327" cy="96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83" tIns="50392" rIns="100783" bIns="50392">
            <a:spAutoFit/>
          </a:bodyPr>
          <a:lstStyle>
            <a:lvl1pPr eaLnBrk="0" hangingPunct="0">
              <a:defRPr>
                <a:solidFill>
                  <a:schemeClr val="tx1"/>
                </a:solidFill>
                <a:latin typeface="Arial" charset="0"/>
                <a:ea typeface="ＭＳ Ｐゴシック"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2800" dirty="0">
                <a:solidFill>
                  <a:srgbClr val="FFFFFF"/>
                </a:solidFill>
                <a:latin typeface="Calibri" charset="0"/>
              </a:rPr>
              <a:t>Strong seasonal variation in carbonate chemistry</a:t>
            </a:r>
          </a:p>
        </p:txBody>
      </p:sp>
    </p:spTree>
    <p:extLst>
      <p:ext uri="{BB962C8B-B14F-4D97-AF65-F5344CB8AC3E}">
        <p14:creationId xmlns:p14="http://schemas.microsoft.com/office/powerpoint/2010/main" val="40282587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5190" y="1139263"/>
            <a:ext cx="4638686" cy="5584438"/>
          </a:xfrm>
          <a:prstGeom prst="rect">
            <a:avLst/>
          </a:prstGeom>
        </p:spPr>
      </p:pic>
      <p:sp>
        <p:nvSpPr>
          <p:cNvPr id="4" name="TextBox 3"/>
          <p:cNvSpPr txBox="1"/>
          <p:nvPr/>
        </p:nvSpPr>
        <p:spPr>
          <a:xfrm>
            <a:off x="194249" y="164361"/>
            <a:ext cx="9852468" cy="523186"/>
          </a:xfrm>
          <a:prstGeom prst="rect">
            <a:avLst/>
          </a:prstGeom>
          <a:noFill/>
        </p:spPr>
        <p:txBody>
          <a:bodyPr wrap="square" lIns="91390" tIns="45695" rIns="91390" bIns="45695" rtlCol="0">
            <a:spAutoFit/>
          </a:bodyPr>
          <a:lstStyle/>
          <a:p>
            <a:r>
              <a:rPr lang="en-US" sz="2800" dirty="0"/>
              <a:t>Vertically migrating </a:t>
            </a:r>
            <a:r>
              <a:rPr lang="en-US" sz="2800" dirty="0" err="1"/>
              <a:t>pteropods</a:t>
            </a:r>
            <a:r>
              <a:rPr lang="en-US" sz="2800" dirty="0"/>
              <a:t> are more tolerant of high CO</a:t>
            </a:r>
            <a:r>
              <a:rPr lang="en-US" sz="2800" baseline="-25000" dirty="0"/>
              <a:t>2</a:t>
            </a:r>
          </a:p>
        </p:txBody>
      </p:sp>
      <p:sp>
        <p:nvSpPr>
          <p:cNvPr id="5" name="TextBox 4"/>
          <p:cNvSpPr txBox="1"/>
          <p:nvPr/>
        </p:nvSpPr>
        <p:spPr>
          <a:xfrm>
            <a:off x="316763" y="6711745"/>
            <a:ext cx="3451632" cy="523186"/>
          </a:xfrm>
          <a:prstGeom prst="rect">
            <a:avLst/>
          </a:prstGeom>
          <a:noFill/>
        </p:spPr>
        <p:txBody>
          <a:bodyPr wrap="square" lIns="91390" tIns="45695" rIns="91390" bIns="45695" rtlCol="0">
            <a:spAutoFit/>
          </a:bodyPr>
          <a:lstStyle/>
          <a:p>
            <a:endParaRPr lang="en-US" dirty="0">
              <a:solidFill>
                <a:srgbClr val="FFFFFF"/>
              </a:solidFill>
            </a:endParaRPr>
          </a:p>
          <a:p>
            <a:r>
              <a:rPr lang="en-US" dirty="0" smtClean="0">
                <a:solidFill>
                  <a:srgbClr val="FFFFFF"/>
                </a:solidFill>
              </a:rPr>
              <a:t>Maas et al. 2011</a:t>
            </a:r>
            <a:endParaRPr lang="en-US" dirty="0">
              <a:solidFill>
                <a:srgbClr val="FFFFFF"/>
              </a:solidFill>
            </a:endParaRPr>
          </a:p>
        </p:txBody>
      </p:sp>
      <p:sp>
        <p:nvSpPr>
          <p:cNvPr id="7" name="TextBox 6"/>
          <p:cNvSpPr txBox="1"/>
          <p:nvPr/>
        </p:nvSpPr>
        <p:spPr>
          <a:xfrm>
            <a:off x="5149028" y="3167611"/>
            <a:ext cx="1261146" cy="523186"/>
          </a:xfrm>
          <a:prstGeom prst="rect">
            <a:avLst/>
          </a:prstGeom>
          <a:noFill/>
        </p:spPr>
        <p:txBody>
          <a:bodyPr wrap="square" lIns="91390" tIns="45695" rIns="91390" bIns="45695" rtlCol="0">
            <a:spAutoFit/>
          </a:bodyPr>
          <a:lstStyle/>
          <a:p>
            <a:endParaRPr lang="en-US" dirty="0">
              <a:solidFill>
                <a:srgbClr val="FFFFFF"/>
              </a:solidFill>
            </a:endParaRPr>
          </a:p>
          <a:p>
            <a:r>
              <a:rPr lang="en-US" dirty="0" smtClean="0">
                <a:solidFill>
                  <a:srgbClr val="FFFFFF"/>
                </a:solidFill>
              </a:rPr>
              <a:t>Normal CO2</a:t>
            </a:r>
            <a:endParaRPr lang="en-US" dirty="0">
              <a:solidFill>
                <a:srgbClr val="FFFFFF"/>
              </a:solidFill>
            </a:endParaRPr>
          </a:p>
        </p:txBody>
      </p:sp>
      <p:sp>
        <p:nvSpPr>
          <p:cNvPr id="8" name="TextBox 7"/>
          <p:cNvSpPr txBox="1"/>
          <p:nvPr/>
        </p:nvSpPr>
        <p:spPr>
          <a:xfrm>
            <a:off x="5196831" y="3932616"/>
            <a:ext cx="1261146" cy="523186"/>
          </a:xfrm>
          <a:prstGeom prst="rect">
            <a:avLst/>
          </a:prstGeom>
          <a:noFill/>
        </p:spPr>
        <p:txBody>
          <a:bodyPr wrap="square" lIns="91390" tIns="45695" rIns="91390" bIns="45695" rtlCol="0">
            <a:spAutoFit/>
          </a:bodyPr>
          <a:lstStyle/>
          <a:p>
            <a:endParaRPr lang="en-US" dirty="0">
              <a:solidFill>
                <a:srgbClr val="FFFFFF"/>
              </a:solidFill>
            </a:endParaRPr>
          </a:p>
          <a:p>
            <a:r>
              <a:rPr lang="en-US" dirty="0" smtClean="0">
                <a:solidFill>
                  <a:srgbClr val="FFFFFF"/>
                </a:solidFill>
              </a:rPr>
              <a:t>High CO2</a:t>
            </a:r>
            <a:endParaRPr lang="en-US" dirty="0">
              <a:solidFill>
                <a:srgbClr val="FFFFFF"/>
              </a:solidFill>
            </a:endParaRPr>
          </a:p>
        </p:txBody>
      </p:sp>
      <p:cxnSp>
        <p:nvCxnSpPr>
          <p:cNvPr id="10" name="Straight Arrow Connector 9"/>
          <p:cNvCxnSpPr/>
          <p:nvPr/>
        </p:nvCxnSpPr>
        <p:spPr bwMode="auto">
          <a:xfrm flipH="1" flipV="1">
            <a:off x="4721713" y="3511267"/>
            <a:ext cx="448264" cy="29883"/>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11" name="Straight Arrow Connector 10"/>
          <p:cNvCxnSpPr/>
          <p:nvPr/>
        </p:nvCxnSpPr>
        <p:spPr bwMode="auto">
          <a:xfrm flipH="1" flipV="1">
            <a:off x="4829286" y="4261329"/>
            <a:ext cx="448264" cy="29883"/>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pic>
        <p:nvPicPr>
          <p:cNvPr id="12" name="Picture 11"/>
          <p:cNvPicPr>
            <a:picLocks noChangeAspect="1"/>
          </p:cNvPicPr>
          <p:nvPr/>
        </p:nvPicPr>
        <p:blipFill>
          <a:blip r:embed="rId3"/>
          <a:stretch>
            <a:fillRect/>
          </a:stretch>
        </p:blipFill>
        <p:spPr>
          <a:xfrm>
            <a:off x="6398833" y="1157088"/>
            <a:ext cx="3612394" cy="2707394"/>
          </a:xfrm>
          <a:prstGeom prst="rect">
            <a:avLst/>
          </a:prstGeom>
        </p:spPr>
      </p:pic>
      <p:sp>
        <p:nvSpPr>
          <p:cNvPr id="13" name="TextBox 12"/>
          <p:cNvSpPr txBox="1"/>
          <p:nvPr/>
        </p:nvSpPr>
        <p:spPr>
          <a:xfrm>
            <a:off x="1822940" y="1568862"/>
            <a:ext cx="2032130" cy="369332"/>
          </a:xfrm>
          <a:prstGeom prst="rect">
            <a:avLst/>
          </a:prstGeom>
          <a:noFill/>
        </p:spPr>
        <p:txBody>
          <a:bodyPr wrap="square" lIns="91423" tIns="45711" rIns="91423" bIns="45711" rtlCol="0">
            <a:spAutoFit/>
          </a:bodyPr>
          <a:lstStyle/>
          <a:p>
            <a:pPr algn="ctr"/>
            <a:r>
              <a:rPr lang="en-US" sz="1800" dirty="0">
                <a:solidFill>
                  <a:srgbClr val="000000"/>
                </a:solidFill>
              </a:rPr>
              <a:t>Migrator spp.</a:t>
            </a:r>
          </a:p>
        </p:txBody>
      </p:sp>
      <p:cxnSp>
        <p:nvCxnSpPr>
          <p:cNvPr id="17" name="Straight Connector 16"/>
          <p:cNvCxnSpPr/>
          <p:nvPr/>
        </p:nvCxnSpPr>
        <p:spPr bwMode="auto">
          <a:xfrm>
            <a:off x="1673519" y="2002168"/>
            <a:ext cx="2510277" cy="0"/>
          </a:xfrm>
          <a:prstGeom prst="line">
            <a:avLst/>
          </a:prstGeom>
          <a:ln w="38100" cmpd="sng">
            <a:solidFill>
              <a:srgbClr val="0000CC"/>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63829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8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961" y="1015663"/>
            <a:ext cx="5331354" cy="596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068497" y="6980663"/>
            <a:ext cx="1946367" cy="307777"/>
          </a:xfrm>
          <a:prstGeom prst="rect">
            <a:avLst/>
          </a:prstGeom>
          <a:noFill/>
        </p:spPr>
        <p:txBody>
          <a:bodyPr wrap="none" rtlCol="0">
            <a:spAutoFit/>
          </a:bodyPr>
          <a:lstStyle/>
          <a:p>
            <a:r>
              <a:rPr lang="en-US" dirty="0" smtClean="0"/>
              <a:t>Kawaguchi et al. 2010</a:t>
            </a:r>
            <a:endParaRPr lang="en-US" dirty="0"/>
          </a:p>
        </p:txBody>
      </p:sp>
      <p:sp>
        <p:nvSpPr>
          <p:cNvPr id="4" name="TextBox 3"/>
          <p:cNvSpPr txBox="1"/>
          <p:nvPr/>
        </p:nvSpPr>
        <p:spPr>
          <a:xfrm>
            <a:off x="7" y="1"/>
            <a:ext cx="10014857" cy="1015663"/>
          </a:xfrm>
          <a:prstGeom prst="rect">
            <a:avLst/>
          </a:prstGeom>
          <a:noFill/>
        </p:spPr>
        <p:txBody>
          <a:bodyPr wrap="square" lIns="91390" tIns="45695" rIns="91390" bIns="45695" rtlCol="0">
            <a:spAutoFit/>
          </a:bodyPr>
          <a:lstStyle/>
          <a:p>
            <a:pPr algn="ctr"/>
            <a:r>
              <a:rPr lang="en-US" sz="3200" dirty="0" smtClean="0">
                <a:latin typeface="Calibri"/>
              </a:rPr>
              <a:t>Will krill fare well under Southern Ocean acidification?</a:t>
            </a:r>
            <a:endParaRPr lang="en-US" sz="3200" dirty="0">
              <a:latin typeface="Calibri"/>
            </a:endParaRPr>
          </a:p>
          <a:p>
            <a:pPr algn="ctr"/>
            <a:r>
              <a:rPr lang="en-US" sz="2800" dirty="0" smtClean="0">
                <a:solidFill>
                  <a:srgbClr val="FFFFFF"/>
                </a:solidFill>
                <a:latin typeface="Calibri"/>
              </a:rPr>
              <a:t>Maybe not…</a:t>
            </a:r>
            <a:endParaRPr lang="en-GB" sz="3200" dirty="0">
              <a:solidFill>
                <a:srgbClr val="FFFFFF"/>
              </a:solidFill>
              <a:latin typeface="Calibri"/>
            </a:endParaRPr>
          </a:p>
        </p:txBody>
      </p:sp>
      <p:sp>
        <p:nvSpPr>
          <p:cNvPr id="3" name="TextBox 2"/>
          <p:cNvSpPr txBox="1"/>
          <p:nvPr/>
        </p:nvSpPr>
        <p:spPr>
          <a:xfrm>
            <a:off x="367991" y="1750741"/>
            <a:ext cx="4192173" cy="707886"/>
          </a:xfrm>
          <a:prstGeom prst="rect">
            <a:avLst/>
          </a:prstGeom>
          <a:noFill/>
        </p:spPr>
        <p:txBody>
          <a:bodyPr wrap="none" rtlCol="0">
            <a:spAutoFit/>
          </a:bodyPr>
          <a:lstStyle/>
          <a:p>
            <a:pPr marL="342900" indent="-342900">
              <a:buFont typeface="Arial" pitchFamily="34" charset="0"/>
              <a:buChar char="•"/>
            </a:pPr>
            <a:r>
              <a:rPr lang="en-US" sz="2000" b="1" dirty="0" smtClean="0">
                <a:solidFill>
                  <a:srgbClr val="FFFFFF"/>
                </a:solidFill>
              </a:rPr>
              <a:t>1000 µ</a:t>
            </a:r>
            <a:r>
              <a:rPr lang="en-US" sz="2000" b="1" dirty="0" err="1" smtClean="0">
                <a:solidFill>
                  <a:srgbClr val="FFFFFF"/>
                </a:solidFill>
              </a:rPr>
              <a:t>atm</a:t>
            </a:r>
            <a:r>
              <a:rPr lang="en-US" sz="2000" b="1" dirty="0" smtClean="0">
                <a:solidFill>
                  <a:srgbClr val="FFFFFF"/>
                </a:solidFill>
              </a:rPr>
              <a:t> pCO</a:t>
            </a:r>
            <a:r>
              <a:rPr lang="en-US" sz="2000" b="1" baseline="-25000" dirty="0" smtClean="0">
                <a:solidFill>
                  <a:srgbClr val="FFFFFF"/>
                </a:solidFill>
              </a:rPr>
              <a:t>2</a:t>
            </a:r>
            <a:r>
              <a:rPr lang="en-US" sz="2000" b="1" dirty="0" smtClean="0">
                <a:solidFill>
                  <a:srgbClr val="FFFFFF"/>
                </a:solidFill>
              </a:rPr>
              <a:t> – normal</a:t>
            </a:r>
          </a:p>
          <a:p>
            <a:pPr marL="342900" indent="-342900">
              <a:buFont typeface="Arial" pitchFamily="34" charset="0"/>
              <a:buChar char="•"/>
            </a:pPr>
            <a:r>
              <a:rPr lang="en-US" sz="2000" b="1" dirty="0" smtClean="0">
                <a:solidFill>
                  <a:srgbClr val="FFFFFF"/>
                </a:solidFill>
              </a:rPr>
              <a:t>2000 – abnormal development</a:t>
            </a:r>
            <a:endParaRPr lang="en-US" sz="2000" b="1" dirty="0">
              <a:solidFill>
                <a:srgbClr val="FFFFFF"/>
              </a:solidFill>
            </a:endParaRPr>
          </a:p>
        </p:txBody>
      </p:sp>
      <p:pic>
        <p:nvPicPr>
          <p:cNvPr id="2328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32" y="2987460"/>
            <a:ext cx="3303601" cy="247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2785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914" y="1815359"/>
            <a:ext cx="4727067" cy="458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40791" y="6408228"/>
            <a:ext cx="1912190" cy="307777"/>
          </a:xfrm>
          <a:prstGeom prst="rect">
            <a:avLst/>
          </a:prstGeom>
          <a:noFill/>
        </p:spPr>
        <p:txBody>
          <a:bodyPr wrap="none" rtlCol="0">
            <a:spAutoFit/>
          </a:bodyPr>
          <a:lstStyle/>
          <a:p>
            <a:r>
              <a:rPr lang="en-US" dirty="0" smtClean="0"/>
              <a:t>Cummings et al. 2011</a:t>
            </a:r>
            <a:endParaRPr lang="en-US" dirty="0"/>
          </a:p>
        </p:txBody>
      </p:sp>
      <p:sp>
        <p:nvSpPr>
          <p:cNvPr id="5" name="TextBox 4"/>
          <p:cNvSpPr txBox="1"/>
          <p:nvPr/>
        </p:nvSpPr>
        <p:spPr>
          <a:xfrm>
            <a:off x="5739231" y="1296510"/>
            <a:ext cx="3757760" cy="461665"/>
          </a:xfrm>
          <a:prstGeom prst="rect">
            <a:avLst/>
          </a:prstGeom>
          <a:noFill/>
        </p:spPr>
        <p:txBody>
          <a:bodyPr wrap="none" rtlCol="0">
            <a:spAutoFit/>
          </a:bodyPr>
          <a:lstStyle/>
          <a:p>
            <a:r>
              <a:rPr lang="en-US" sz="2400" b="1" i="1" dirty="0" err="1" smtClean="0">
                <a:solidFill>
                  <a:srgbClr val="FFFFFF"/>
                </a:solidFill>
              </a:rPr>
              <a:t>Laturnula</a:t>
            </a:r>
            <a:r>
              <a:rPr lang="en-US" sz="2400" b="1" dirty="0" smtClean="0">
                <a:solidFill>
                  <a:srgbClr val="FFFFFF"/>
                </a:solidFill>
              </a:rPr>
              <a:t> metabolic rate</a:t>
            </a:r>
            <a:endParaRPr lang="en-US" sz="2400" b="1" dirty="0">
              <a:solidFill>
                <a:srgbClr val="FFFFFF"/>
              </a:solidFill>
            </a:endParaRPr>
          </a:p>
        </p:txBody>
      </p:sp>
      <p:pic>
        <p:nvPicPr>
          <p:cNvPr id="2327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02" y="1815359"/>
            <a:ext cx="3635905" cy="206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7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059" y="4026550"/>
            <a:ext cx="3617248" cy="245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 y="1"/>
            <a:ext cx="10014857" cy="1015612"/>
          </a:xfrm>
          <a:prstGeom prst="rect">
            <a:avLst/>
          </a:prstGeom>
          <a:noFill/>
        </p:spPr>
        <p:txBody>
          <a:bodyPr wrap="square" lIns="91390" tIns="45695" rIns="91390" bIns="45695" rtlCol="0">
            <a:spAutoFit/>
          </a:bodyPr>
          <a:lstStyle/>
          <a:p>
            <a:pPr algn="ctr"/>
            <a:r>
              <a:rPr lang="en-US" sz="3200" dirty="0" smtClean="0">
                <a:latin typeface="Calibri"/>
              </a:rPr>
              <a:t>Benthic bivalves are stressed by ocean acidification</a:t>
            </a:r>
          </a:p>
          <a:p>
            <a:pPr algn="ctr"/>
            <a:r>
              <a:rPr lang="en-US" sz="2800" i="1" dirty="0" err="1" smtClean="0">
                <a:solidFill>
                  <a:srgbClr val="FFFFFF"/>
                </a:solidFill>
                <a:latin typeface="Calibri"/>
              </a:rPr>
              <a:t>Laturnula</a:t>
            </a:r>
            <a:r>
              <a:rPr lang="en-US" sz="2800" i="1" dirty="0" smtClean="0">
                <a:solidFill>
                  <a:srgbClr val="FFFFFF"/>
                </a:solidFill>
                <a:latin typeface="Calibri"/>
              </a:rPr>
              <a:t> </a:t>
            </a:r>
            <a:r>
              <a:rPr lang="en-US" sz="2800" i="1" dirty="0" err="1" smtClean="0">
                <a:solidFill>
                  <a:srgbClr val="FFFFFF"/>
                </a:solidFill>
                <a:latin typeface="Calibri"/>
              </a:rPr>
              <a:t>elliptica</a:t>
            </a:r>
            <a:endParaRPr lang="en-GB" sz="3200" i="1" dirty="0">
              <a:solidFill>
                <a:srgbClr val="FFFFFF"/>
              </a:solidFill>
              <a:latin typeface="Calibri"/>
            </a:endParaRPr>
          </a:p>
        </p:txBody>
      </p:sp>
      <p:sp>
        <p:nvSpPr>
          <p:cNvPr id="8" name="TextBox 7"/>
          <p:cNvSpPr txBox="1"/>
          <p:nvPr/>
        </p:nvSpPr>
        <p:spPr>
          <a:xfrm rot="16200000">
            <a:off x="7483774" y="4675553"/>
            <a:ext cx="914033" cy="338554"/>
          </a:xfrm>
          <a:prstGeom prst="rect">
            <a:avLst/>
          </a:prstGeom>
          <a:noFill/>
        </p:spPr>
        <p:txBody>
          <a:bodyPr wrap="none" rtlCol="0">
            <a:spAutoFit/>
          </a:bodyPr>
          <a:lstStyle/>
          <a:p>
            <a:r>
              <a:rPr lang="en-US" sz="1600" b="1" dirty="0" smtClean="0">
                <a:solidFill>
                  <a:srgbClr val="0000CC"/>
                </a:solidFill>
              </a:rPr>
              <a:t>Control</a:t>
            </a:r>
            <a:endParaRPr lang="en-US" sz="1600" b="1" dirty="0">
              <a:solidFill>
                <a:srgbClr val="0000CC"/>
              </a:solidFill>
            </a:endParaRPr>
          </a:p>
        </p:txBody>
      </p:sp>
      <p:sp>
        <p:nvSpPr>
          <p:cNvPr id="14" name="TextBox 13"/>
          <p:cNvSpPr txBox="1"/>
          <p:nvPr/>
        </p:nvSpPr>
        <p:spPr>
          <a:xfrm rot="16200000">
            <a:off x="6469744" y="4647501"/>
            <a:ext cx="970137" cy="338554"/>
          </a:xfrm>
          <a:prstGeom prst="rect">
            <a:avLst/>
          </a:prstGeom>
          <a:noFill/>
        </p:spPr>
        <p:txBody>
          <a:bodyPr wrap="none" rtlCol="0">
            <a:spAutoFit/>
          </a:bodyPr>
          <a:lstStyle/>
          <a:p>
            <a:r>
              <a:rPr lang="en-US" sz="1600" b="1" dirty="0" smtClean="0">
                <a:solidFill>
                  <a:srgbClr val="0000CC"/>
                </a:solidFill>
              </a:rPr>
              <a:t>High pH</a:t>
            </a:r>
            <a:endParaRPr lang="en-US" sz="1600" b="1" dirty="0">
              <a:solidFill>
                <a:srgbClr val="0000CC"/>
              </a:solidFill>
            </a:endParaRPr>
          </a:p>
        </p:txBody>
      </p:sp>
      <p:sp>
        <p:nvSpPr>
          <p:cNvPr id="15" name="TextBox 14"/>
          <p:cNvSpPr txBox="1"/>
          <p:nvPr/>
        </p:nvSpPr>
        <p:spPr>
          <a:xfrm rot="16200000">
            <a:off x="8581235" y="4703464"/>
            <a:ext cx="925253" cy="338554"/>
          </a:xfrm>
          <a:prstGeom prst="rect">
            <a:avLst/>
          </a:prstGeom>
          <a:noFill/>
        </p:spPr>
        <p:txBody>
          <a:bodyPr wrap="none" rtlCol="0">
            <a:spAutoFit/>
          </a:bodyPr>
          <a:lstStyle/>
          <a:p>
            <a:r>
              <a:rPr lang="en-US" sz="1600" b="1" dirty="0" smtClean="0">
                <a:solidFill>
                  <a:srgbClr val="0000CC"/>
                </a:solidFill>
              </a:rPr>
              <a:t>Low pH</a:t>
            </a:r>
            <a:endParaRPr lang="en-US" sz="1600" b="1" dirty="0">
              <a:solidFill>
                <a:srgbClr val="0000CC"/>
              </a:solidFill>
            </a:endParaRPr>
          </a:p>
        </p:txBody>
      </p:sp>
      <p:sp>
        <p:nvSpPr>
          <p:cNvPr id="17" name="TextBox 16"/>
          <p:cNvSpPr txBox="1"/>
          <p:nvPr/>
        </p:nvSpPr>
        <p:spPr>
          <a:xfrm>
            <a:off x="149965" y="6749458"/>
            <a:ext cx="9781845" cy="461665"/>
          </a:xfrm>
          <a:prstGeom prst="rect">
            <a:avLst/>
          </a:prstGeom>
          <a:noFill/>
        </p:spPr>
        <p:txBody>
          <a:bodyPr wrap="none" rtlCol="0">
            <a:spAutoFit/>
          </a:bodyPr>
          <a:lstStyle/>
          <a:p>
            <a:pPr marL="342900" indent="-342900">
              <a:buFont typeface="Arial" pitchFamily="34" charset="0"/>
              <a:buChar char="•"/>
            </a:pPr>
            <a:r>
              <a:rPr lang="en-US" sz="2400" b="1" i="1" dirty="0" smtClean="0">
                <a:solidFill>
                  <a:srgbClr val="00FF00"/>
                </a:solidFill>
              </a:rPr>
              <a:t>Increased basal metabolism suggests higher maintenance cost</a:t>
            </a:r>
            <a:endParaRPr lang="en-US" sz="2400" b="1" dirty="0">
              <a:solidFill>
                <a:srgbClr val="00FF00"/>
              </a:solidFill>
            </a:endParaRPr>
          </a:p>
        </p:txBody>
      </p:sp>
      <p:cxnSp>
        <p:nvCxnSpPr>
          <p:cNvPr id="18" name="Straight Connector 6"/>
          <p:cNvCxnSpPr>
            <a:cxnSpLocks noChangeShapeType="1"/>
          </p:cNvCxnSpPr>
          <p:nvPr/>
        </p:nvCxnSpPr>
        <p:spPr bwMode="auto">
          <a:xfrm>
            <a:off x="289011" y="1095914"/>
            <a:ext cx="9760248" cy="2617"/>
          </a:xfrm>
          <a:prstGeom prst="line">
            <a:avLst/>
          </a:prstGeom>
          <a:noFill/>
          <a:ln w="12700" algn="ctr">
            <a:solidFill>
              <a:srgbClr val="C00000"/>
            </a:solidFill>
            <a:round/>
            <a:headEnd/>
            <a:tailEnd/>
          </a:ln>
        </p:spPr>
      </p:cxnSp>
    </p:spTree>
    <p:extLst>
      <p:ext uri="{BB962C8B-B14F-4D97-AF65-F5344CB8AC3E}">
        <p14:creationId xmlns:p14="http://schemas.microsoft.com/office/powerpoint/2010/main" val="27090634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7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511" y="1382751"/>
            <a:ext cx="5365747" cy="58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77376" y="6919929"/>
            <a:ext cx="1623650" cy="307777"/>
          </a:xfrm>
          <a:prstGeom prst="rect">
            <a:avLst/>
          </a:prstGeom>
          <a:noFill/>
        </p:spPr>
        <p:txBody>
          <a:bodyPr wrap="none" rtlCol="0">
            <a:spAutoFit/>
          </a:bodyPr>
          <a:lstStyle/>
          <a:p>
            <a:r>
              <a:rPr lang="en-US" dirty="0" smtClean="0"/>
              <a:t>Barnes et al. 2011</a:t>
            </a:r>
            <a:endParaRPr lang="en-US" dirty="0"/>
          </a:p>
        </p:txBody>
      </p:sp>
      <p:cxnSp>
        <p:nvCxnSpPr>
          <p:cNvPr id="8" name="Straight Connector 6"/>
          <p:cNvCxnSpPr>
            <a:cxnSpLocks noChangeShapeType="1"/>
          </p:cNvCxnSpPr>
          <p:nvPr/>
        </p:nvCxnSpPr>
        <p:spPr bwMode="auto">
          <a:xfrm>
            <a:off x="289011" y="683319"/>
            <a:ext cx="9760248" cy="2617"/>
          </a:xfrm>
          <a:prstGeom prst="line">
            <a:avLst/>
          </a:prstGeom>
          <a:noFill/>
          <a:ln w="12700" algn="ctr">
            <a:solidFill>
              <a:srgbClr val="C00000"/>
            </a:solidFill>
            <a:round/>
            <a:headEnd/>
            <a:tailEnd/>
          </a:ln>
        </p:spPr>
      </p:cxnSp>
      <p:sp>
        <p:nvSpPr>
          <p:cNvPr id="10" name="TextBox 9"/>
          <p:cNvSpPr txBox="1"/>
          <p:nvPr/>
        </p:nvSpPr>
        <p:spPr>
          <a:xfrm>
            <a:off x="7" y="1"/>
            <a:ext cx="10014857" cy="1077167"/>
          </a:xfrm>
          <a:prstGeom prst="rect">
            <a:avLst/>
          </a:prstGeom>
          <a:noFill/>
        </p:spPr>
        <p:txBody>
          <a:bodyPr wrap="square" lIns="91390" tIns="45695" rIns="91390" bIns="45695" rtlCol="0">
            <a:spAutoFit/>
          </a:bodyPr>
          <a:lstStyle/>
          <a:p>
            <a:pPr algn="ctr"/>
            <a:r>
              <a:rPr lang="en-US" sz="3200" dirty="0" smtClean="0">
                <a:latin typeface="Calibri"/>
              </a:rPr>
              <a:t>Bryozoan growth has increased recently – warming?</a:t>
            </a:r>
          </a:p>
          <a:p>
            <a:pPr algn="ctr"/>
            <a:endParaRPr lang="en-GB" sz="3200" i="1" dirty="0">
              <a:solidFill>
                <a:srgbClr val="FFFFFF"/>
              </a:solidFill>
              <a:latin typeface="Calibri"/>
            </a:endParaRPr>
          </a:p>
        </p:txBody>
      </p:sp>
      <p:sp>
        <p:nvSpPr>
          <p:cNvPr id="7" name="TextBox 6"/>
          <p:cNvSpPr txBox="1"/>
          <p:nvPr/>
        </p:nvSpPr>
        <p:spPr>
          <a:xfrm>
            <a:off x="3233841" y="877113"/>
            <a:ext cx="6781023" cy="400110"/>
          </a:xfrm>
          <a:prstGeom prst="rect">
            <a:avLst/>
          </a:prstGeom>
          <a:noFill/>
        </p:spPr>
        <p:txBody>
          <a:bodyPr wrap="none" rtlCol="0">
            <a:spAutoFit/>
          </a:bodyPr>
          <a:lstStyle/>
          <a:p>
            <a:r>
              <a:rPr lang="en-US" sz="2000" i="1" dirty="0" err="1" smtClean="0">
                <a:solidFill>
                  <a:srgbClr val="FFFFFF"/>
                </a:solidFill>
              </a:rPr>
              <a:t>Cellarinella</a:t>
            </a:r>
            <a:r>
              <a:rPr lang="en-US" sz="2000" dirty="0" smtClean="0">
                <a:solidFill>
                  <a:srgbClr val="FFFFFF"/>
                </a:solidFill>
              </a:rPr>
              <a:t> sp. growth rate increasing over historic record.</a:t>
            </a:r>
            <a:endParaRPr lang="en-US" sz="2000" dirty="0">
              <a:solidFill>
                <a:srgbClr val="FFFFFF"/>
              </a:solidFill>
            </a:endParaRPr>
          </a:p>
        </p:txBody>
      </p:sp>
      <p:pic>
        <p:nvPicPr>
          <p:cNvPr id="2329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8991" y="2455859"/>
            <a:ext cx="5198831" cy="337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05813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7667" name="Object 3"/>
          <p:cNvGraphicFramePr>
            <a:graphicFrameLocks noChangeAspect="1"/>
          </p:cNvGraphicFramePr>
          <p:nvPr/>
        </p:nvGraphicFramePr>
        <p:xfrm>
          <a:off x="3140075" y="1951041"/>
          <a:ext cx="6781800" cy="5092700"/>
        </p:xfrm>
        <a:graphic>
          <a:graphicData uri="http://schemas.openxmlformats.org/presentationml/2006/ole">
            <mc:AlternateContent xmlns:mc="http://schemas.openxmlformats.org/markup-compatibility/2006">
              <mc:Choice xmlns:v="urn:schemas-microsoft-com:vml" Requires="v">
                <p:oleObj spid="_x0000_s2326546" name="SPW 9.0 Graph" r:id="rId4" imgW="6136200" imgH="4606560" progId="SigmaPlotGraphicObject.10">
                  <p:embed/>
                </p:oleObj>
              </mc:Choice>
              <mc:Fallback>
                <p:oleObj name="SPW 9.0 Graph" r:id="rId4" imgW="6136200" imgH="4606560" progId="SigmaPlotGraphicObject.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0075" y="1951041"/>
                        <a:ext cx="678180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7668" name="Text Box 4"/>
          <p:cNvSpPr txBox="1">
            <a:spLocks noChangeArrowheads="1"/>
          </p:cNvSpPr>
          <p:nvPr/>
        </p:nvSpPr>
        <p:spPr bwMode="auto">
          <a:xfrm>
            <a:off x="8778885" y="5532443"/>
            <a:ext cx="451175" cy="276880"/>
          </a:xfrm>
          <a:prstGeom prst="rect">
            <a:avLst/>
          </a:prstGeom>
          <a:noFill/>
          <a:ln w="9525">
            <a:noFill/>
            <a:miter lim="800000"/>
            <a:headEnd/>
            <a:tailEnd/>
          </a:ln>
          <a:effectLst/>
        </p:spPr>
        <p:txBody>
          <a:bodyPr wrap="none" lIns="91321" tIns="45661" rIns="91321" bIns="45661">
            <a:spAutoFit/>
          </a:bodyPr>
          <a:lstStyle/>
          <a:p>
            <a:pPr defTabSz="1027387"/>
            <a:r>
              <a:rPr lang="en-US" sz="1200" dirty="0">
                <a:solidFill>
                  <a:srgbClr val="000000"/>
                </a:solidFill>
                <a:latin typeface="Calibri"/>
              </a:rPr>
              <a:t>NBB</a:t>
            </a:r>
          </a:p>
        </p:txBody>
      </p:sp>
      <p:grpSp>
        <p:nvGrpSpPr>
          <p:cNvPr id="2" name="Group 5"/>
          <p:cNvGrpSpPr>
            <a:grpSpLocks/>
          </p:cNvGrpSpPr>
          <p:nvPr/>
        </p:nvGrpSpPr>
        <p:grpSpPr bwMode="auto">
          <a:xfrm>
            <a:off x="4892679" y="5203834"/>
            <a:ext cx="3124200" cy="404814"/>
            <a:chOff x="2026" y="3134"/>
            <a:chExt cx="1968" cy="255"/>
          </a:xfrm>
        </p:grpSpPr>
        <p:sp>
          <p:nvSpPr>
            <p:cNvPr id="1777670" name="Line 6"/>
            <p:cNvSpPr>
              <a:spLocks noChangeShapeType="1"/>
            </p:cNvSpPr>
            <p:nvPr/>
          </p:nvSpPr>
          <p:spPr bwMode="auto">
            <a:xfrm flipH="1" flipV="1">
              <a:off x="2026" y="3245"/>
              <a:ext cx="1968" cy="144"/>
            </a:xfrm>
            <a:prstGeom prst="line">
              <a:avLst/>
            </a:prstGeom>
            <a:noFill/>
            <a:ln w="38100">
              <a:solidFill>
                <a:srgbClr val="FF0000"/>
              </a:solidFill>
              <a:round/>
              <a:headEnd/>
              <a:tailEnd type="arrow" w="med" len="med"/>
            </a:ln>
            <a:effectLst/>
          </p:spPr>
          <p:txBody>
            <a:bodyPr/>
            <a:lstStyle/>
            <a:p>
              <a:endParaRPr lang="en-US" dirty="0">
                <a:solidFill>
                  <a:srgbClr val="FFFF00"/>
                </a:solidFill>
                <a:latin typeface="Calibri"/>
              </a:endParaRPr>
            </a:p>
          </p:txBody>
        </p:sp>
        <p:sp>
          <p:nvSpPr>
            <p:cNvPr id="1777671" name="Text Box 7"/>
            <p:cNvSpPr txBox="1">
              <a:spLocks noChangeArrowheads="1"/>
            </p:cNvSpPr>
            <p:nvPr/>
          </p:nvSpPr>
          <p:spPr bwMode="auto">
            <a:xfrm rot="213954">
              <a:off x="2432" y="3134"/>
              <a:ext cx="1235" cy="223"/>
            </a:xfrm>
            <a:prstGeom prst="rect">
              <a:avLst/>
            </a:prstGeom>
            <a:noFill/>
            <a:ln w="9525">
              <a:noFill/>
              <a:miter lim="800000"/>
              <a:headEnd/>
              <a:tailEnd/>
            </a:ln>
            <a:effectLst/>
          </p:spPr>
          <p:txBody>
            <a:bodyPr wrap="none">
              <a:spAutoFit/>
            </a:bodyPr>
            <a:lstStyle/>
            <a:p>
              <a:pPr defTabSz="1027387"/>
              <a:r>
                <a:rPr lang="en-US" sz="1700" dirty="0">
                  <a:solidFill>
                    <a:srgbClr val="000000"/>
                  </a:solidFill>
                  <a:latin typeface="Calibri"/>
                </a:rPr>
                <a:t>Respiratory Acidosis</a:t>
              </a:r>
            </a:p>
          </p:txBody>
        </p:sp>
      </p:grpSp>
      <p:grpSp>
        <p:nvGrpSpPr>
          <p:cNvPr id="3" name="Group 8"/>
          <p:cNvGrpSpPr>
            <a:grpSpLocks/>
          </p:cNvGrpSpPr>
          <p:nvPr/>
        </p:nvGrpSpPr>
        <p:grpSpPr bwMode="auto">
          <a:xfrm>
            <a:off x="4740275" y="3094053"/>
            <a:ext cx="2590800" cy="2041525"/>
            <a:chOff x="1978" y="1757"/>
            <a:chExt cx="1632" cy="1286"/>
          </a:xfrm>
        </p:grpSpPr>
        <p:sp>
          <p:nvSpPr>
            <p:cNvPr id="1777673" name="Line 9"/>
            <p:cNvSpPr>
              <a:spLocks noChangeShapeType="1"/>
            </p:cNvSpPr>
            <p:nvPr/>
          </p:nvSpPr>
          <p:spPr bwMode="auto">
            <a:xfrm flipV="1">
              <a:off x="1978" y="1757"/>
              <a:ext cx="1632" cy="1286"/>
            </a:xfrm>
            <a:prstGeom prst="line">
              <a:avLst/>
            </a:prstGeom>
            <a:noFill/>
            <a:ln w="38100">
              <a:solidFill>
                <a:srgbClr val="FF0000"/>
              </a:solidFill>
              <a:round/>
              <a:headEnd/>
              <a:tailEnd type="arrow" w="med" len="med"/>
            </a:ln>
            <a:effectLst/>
          </p:spPr>
          <p:txBody>
            <a:bodyPr/>
            <a:lstStyle/>
            <a:p>
              <a:endParaRPr lang="en-US" dirty="0">
                <a:solidFill>
                  <a:srgbClr val="FFFF00"/>
                </a:solidFill>
                <a:latin typeface="Calibri"/>
              </a:endParaRPr>
            </a:p>
          </p:txBody>
        </p:sp>
        <p:sp>
          <p:nvSpPr>
            <p:cNvPr id="1777674" name="Text Box 10"/>
            <p:cNvSpPr txBox="1">
              <a:spLocks noChangeArrowheads="1"/>
            </p:cNvSpPr>
            <p:nvPr/>
          </p:nvSpPr>
          <p:spPr bwMode="auto">
            <a:xfrm rot="19284884">
              <a:off x="2129" y="2260"/>
              <a:ext cx="1174" cy="223"/>
            </a:xfrm>
            <a:prstGeom prst="rect">
              <a:avLst/>
            </a:prstGeom>
            <a:noFill/>
            <a:ln w="9525">
              <a:noFill/>
              <a:miter lim="800000"/>
              <a:headEnd/>
              <a:tailEnd/>
            </a:ln>
            <a:effectLst/>
          </p:spPr>
          <p:txBody>
            <a:bodyPr wrap="none">
              <a:spAutoFit/>
            </a:bodyPr>
            <a:lstStyle/>
            <a:p>
              <a:pPr defTabSz="1027387"/>
              <a:r>
                <a:rPr lang="en-US" sz="1700" dirty="0">
                  <a:solidFill>
                    <a:srgbClr val="000000"/>
                  </a:solidFill>
                  <a:latin typeface="Calibri"/>
                </a:rPr>
                <a:t>Metabolic alkalosis</a:t>
              </a:r>
            </a:p>
          </p:txBody>
        </p:sp>
      </p:grpSp>
      <p:pic>
        <p:nvPicPr>
          <p:cNvPr id="1777676" name="Picture 12" descr="21"/>
          <p:cNvPicPr>
            <a:picLocks noChangeAspect="1" noChangeArrowheads="1"/>
          </p:cNvPicPr>
          <p:nvPr/>
        </p:nvPicPr>
        <p:blipFill>
          <a:blip r:embed="rId6" cstate="print"/>
          <a:srcRect/>
          <a:stretch>
            <a:fillRect/>
          </a:stretch>
        </p:blipFill>
        <p:spPr bwMode="auto">
          <a:xfrm>
            <a:off x="128491" y="4960418"/>
            <a:ext cx="3010304" cy="2314740"/>
          </a:xfrm>
          <a:prstGeom prst="rect">
            <a:avLst/>
          </a:prstGeom>
          <a:noFill/>
        </p:spPr>
      </p:pic>
      <p:sp>
        <p:nvSpPr>
          <p:cNvPr id="1777677" name="Text Box 13"/>
          <p:cNvSpPr txBox="1">
            <a:spLocks noChangeArrowheads="1"/>
          </p:cNvSpPr>
          <p:nvPr/>
        </p:nvSpPr>
        <p:spPr bwMode="auto">
          <a:xfrm>
            <a:off x="182451" y="4630176"/>
            <a:ext cx="2843985" cy="307777"/>
          </a:xfrm>
          <a:prstGeom prst="rect">
            <a:avLst/>
          </a:prstGeom>
          <a:noFill/>
          <a:ln w="9525">
            <a:noFill/>
            <a:miter lim="800000"/>
            <a:headEnd/>
            <a:tailEnd/>
          </a:ln>
          <a:effectLst/>
        </p:spPr>
        <p:txBody>
          <a:bodyPr wrap="square" lIns="91321" tIns="45661" rIns="91321" bIns="45661">
            <a:spAutoFit/>
          </a:bodyPr>
          <a:lstStyle/>
          <a:p>
            <a:pPr algn="ctr" defTabSz="1027387"/>
            <a:r>
              <a:rPr lang="en-US" dirty="0">
                <a:solidFill>
                  <a:srgbClr val="FFFF00"/>
                </a:solidFill>
                <a:latin typeface="Calibri"/>
              </a:rPr>
              <a:t>Dungeness </a:t>
            </a:r>
            <a:r>
              <a:rPr lang="en-US" dirty="0" smtClean="0">
                <a:solidFill>
                  <a:srgbClr val="FFFF00"/>
                </a:solidFill>
                <a:latin typeface="Calibri"/>
              </a:rPr>
              <a:t>Crab (shallow water)</a:t>
            </a:r>
            <a:endParaRPr lang="en-US" dirty="0">
              <a:solidFill>
                <a:srgbClr val="FFFF00"/>
              </a:solidFill>
              <a:latin typeface="Calibri"/>
            </a:endParaRPr>
          </a:p>
        </p:txBody>
      </p:sp>
      <p:pic>
        <p:nvPicPr>
          <p:cNvPr id="1777679" name="Picture 15" descr="cbairdi"/>
          <p:cNvPicPr>
            <a:picLocks noChangeAspect="1" noChangeArrowheads="1"/>
          </p:cNvPicPr>
          <p:nvPr/>
        </p:nvPicPr>
        <p:blipFill>
          <a:blip r:embed="rId7" cstate="print"/>
          <a:srcRect/>
          <a:stretch>
            <a:fillRect/>
          </a:stretch>
        </p:blipFill>
        <p:spPr bwMode="auto">
          <a:xfrm rot="10800000">
            <a:off x="236383" y="2149966"/>
            <a:ext cx="2863850" cy="1554163"/>
          </a:xfrm>
          <a:prstGeom prst="rect">
            <a:avLst/>
          </a:prstGeom>
          <a:noFill/>
        </p:spPr>
      </p:pic>
      <p:sp>
        <p:nvSpPr>
          <p:cNvPr id="1777680" name="Text Box 16"/>
          <p:cNvSpPr txBox="1">
            <a:spLocks noChangeArrowheads="1"/>
          </p:cNvSpPr>
          <p:nvPr/>
        </p:nvSpPr>
        <p:spPr bwMode="auto">
          <a:xfrm>
            <a:off x="451505" y="1815496"/>
            <a:ext cx="1966256" cy="306393"/>
          </a:xfrm>
          <a:prstGeom prst="rect">
            <a:avLst/>
          </a:prstGeom>
          <a:noFill/>
          <a:ln w="9525">
            <a:noFill/>
            <a:miter lim="800000"/>
            <a:headEnd/>
            <a:tailEnd/>
          </a:ln>
          <a:effectLst/>
        </p:spPr>
        <p:txBody>
          <a:bodyPr wrap="none" lIns="91321" tIns="45661" rIns="91321" bIns="45661">
            <a:spAutoFit/>
          </a:bodyPr>
          <a:lstStyle/>
          <a:p>
            <a:pPr defTabSz="1027387"/>
            <a:r>
              <a:rPr lang="en-US" dirty="0">
                <a:solidFill>
                  <a:srgbClr val="FFFF00"/>
                </a:solidFill>
                <a:latin typeface="Calibri"/>
              </a:rPr>
              <a:t>Tanner </a:t>
            </a:r>
            <a:r>
              <a:rPr lang="en-US" dirty="0" smtClean="0">
                <a:solidFill>
                  <a:srgbClr val="FFFF00"/>
                </a:solidFill>
                <a:latin typeface="Calibri"/>
              </a:rPr>
              <a:t>Crab (deep-sea)</a:t>
            </a:r>
            <a:endParaRPr lang="en-US" dirty="0">
              <a:solidFill>
                <a:srgbClr val="FFFF00"/>
              </a:solidFill>
              <a:latin typeface="Calibri"/>
            </a:endParaRPr>
          </a:p>
        </p:txBody>
      </p:sp>
      <p:sp>
        <p:nvSpPr>
          <p:cNvPr id="1777682" name="Line 18"/>
          <p:cNvSpPr>
            <a:spLocks noChangeShapeType="1"/>
          </p:cNvSpPr>
          <p:nvPr/>
        </p:nvSpPr>
        <p:spPr bwMode="auto">
          <a:xfrm>
            <a:off x="566225" y="774154"/>
            <a:ext cx="9028113" cy="0"/>
          </a:xfrm>
          <a:prstGeom prst="line">
            <a:avLst/>
          </a:prstGeom>
          <a:noFill/>
          <a:ln w="19050">
            <a:solidFill>
              <a:srgbClr val="FF0000"/>
            </a:solidFill>
            <a:round/>
            <a:headEnd/>
            <a:tailEnd/>
          </a:ln>
          <a:effectLst/>
        </p:spPr>
        <p:txBody>
          <a:bodyPr lIns="91321" tIns="45661" rIns="91321" bIns="45661"/>
          <a:lstStyle/>
          <a:p>
            <a:endParaRPr lang="en-US" dirty="0">
              <a:solidFill>
                <a:srgbClr val="FFFF00"/>
              </a:solidFill>
              <a:latin typeface="Calibri"/>
            </a:endParaRPr>
          </a:p>
        </p:txBody>
      </p:sp>
      <p:grpSp>
        <p:nvGrpSpPr>
          <p:cNvPr id="4" name="Group 19"/>
          <p:cNvGrpSpPr>
            <a:grpSpLocks/>
          </p:cNvGrpSpPr>
          <p:nvPr/>
        </p:nvGrpSpPr>
        <p:grpSpPr bwMode="auto">
          <a:xfrm>
            <a:off x="5959475" y="4967292"/>
            <a:ext cx="3352800" cy="354013"/>
            <a:chOff x="3754" y="3129"/>
            <a:chExt cx="2112" cy="223"/>
          </a:xfrm>
        </p:grpSpPr>
        <p:sp>
          <p:nvSpPr>
            <p:cNvPr id="1777684" name="Line 20"/>
            <p:cNvSpPr>
              <a:spLocks noChangeShapeType="1"/>
            </p:cNvSpPr>
            <p:nvPr/>
          </p:nvSpPr>
          <p:spPr bwMode="auto">
            <a:xfrm flipH="1" flipV="1">
              <a:off x="3754" y="3149"/>
              <a:ext cx="1920" cy="10"/>
            </a:xfrm>
            <a:prstGeom prst="line">
              <a:avLst/>
            </a:prstGeom>
            <a:noFill/>
            <a:ln w="38100">
              <a:solidFill>
                <a:srgbClr val="FF0000"/>
              </a:solidFill>
              <a:round/>
              <a:headEnd/>
              <a:tailEnd type="arrow" w="med" len="med"/>
            </a:ln>
            <a:effectLst/>
          </p:spPr>
          <p:txBody>
            <a:bodyPr/>
            <a:lstStyle/>
            <a:p>
              <a:endParaRPr lang="en-US" dirty="0">
                <a:solidFill>
                  <a:srgbClr val="FFFF00"/>
                </a:solidFill>
                <a:latin typeface="Calibri"/>
              </a:endParaRPr>
            </a:p>
          </p:txBody>
        </p:sp>
        <p:sp>
          <p:nvSpPr>
            <p:cNvPr id="1777685" name="Text Box 21"/>
            <p:cNvSpPr txBox="1">
              <a:spLocks noChangeArrowheads="1"/>
            </p:cNvSpPr>
            <p:nvPr/>
          </p:nvSpPr>
          <p:spPr bwMode="auto">
            <a:xfrm>
              <a:off x="4553" y="3129"/>
              <a:ext cx="1313" cy="223"/>
            </a:xfrm>
            <a:prstGeom prst="rect">
              <a:avLst/>
            </a:prstGeom>
            <a:noFill/>
            <a:ln w="9525">
              <a:noFill/>
              <a:miter lim="800000"/>
              <a:headEnd/>
              <a:tailEnd/>
            </a:ln>
            <a:effectLst/>
          </p:spPr>
          <p:txBody>
            <a:bodyPr>
              <a:spAutoFit/>
            </a:bodyPr>
            <a:lstStyle/>
            <a:p>
              <a:pPr defTabSz="1027387"/>
              <a:r>
                <a:rPr lang="en-US" sz="1700" dirty="0">
                  <a:solidFill>
                    <a:srgbClr val="000000"/>
                  </a:solidFill>
                  <a:latin typeface="Calibri"/>
                </a:rPr>
                <a:t>Strong Acidosis</a:t>
              </a:r>
            </a:p>
          </p:txBody>
        </p:sp>
      </p:grpSp>
      <p:grpSp>
        <p:nvGrpSpPr>
          <p:cNvPr id="5" name="Group 22"/>
          <p:cNvGrpSpPr>
            <a:grpSpLocks/>
          </p:cNvGrpSpPr>
          <p:nvPr/>
        </p:nvGrpSpPr>
        <p:grpSpPr bwMode="auto">
          <a:xfrm>
            <a:off x="5949965" y="4160839"/>
            <a:ext cx="2687638" cy="762000"/>
            <a:chOff x="3754" y="2621"/>
            <a:chExt cx="1693" cy="480"/>
          </a:xfrm>
        </p:grpSpPr>
        <p:sp>
          <p:nvSpPr>
            <p:cNvPr id="1777687" name="Line 23"/>
            <p:cNvSpPr>
              <a:spLocks noChangeShapeType="1"/>
            </p:cNvSpPr>
            <p:nvPr/>
          </p:nvSpPr>
          <p:spPr bwMode="auto">
            <a:xfrm flipV="1">
              <a:off x="3754" y="2861"/>
              <a:ext cx="336" cy="240"/>
            </a:xfrm>
            <a:prstGeom prst="line">
              <a:avLst/>
            </a:prstGeom>
            <a:noFill/>
            <a:ln w="38100">
              <a:solidFill>
                <a:srgbClr val="FF0000"/>
              </a:solidFill>
              <a:round/>
              <a:headEnd/>
              <a:tailEnd type="arrow" w="med" len="med"/>
            </a:ln>
            <a:effectLst/>
          </p:spPr>
          <p:txBody>
            <a:bodyPr/>
            <a:lstStyle/>
            <a:p>
              <a:endParaRPr lang="en-US" dirty="0">
                <a:solidFill>
                  <a:srgbClr val="FFFF00"/>
                </a:solidFill>
                <a:latin typeface="Calibri"/>
              </a:endParaRPr>
            </a:p>
          </p:txBody>
        </p:sp>
        <p:sp>
          <p:nvSpPr>
            <p:cNvPr id="1777688" name="Text Box 24"/>
            <p:cNvSpPr txBox="1">
              <a:spLocks noChangeArrowheads="1"/>
            </p:cNvSpPr>
            <p:nvPr/>
          </p:nvSpPr>
          <p:spPr bwMode="auto">
            <a:xfrm>
              <a:off x="4234" y="2621"/>
              <a:ext cx="1213" cy="194"/>
            </a:xfrm>
            <a:prstGeom prst="rect">
              <a:avLst/>
            </a:prstGeom>
            <a:noFill/>
            <a:ln w="9525">
              <a:noFill/>
              <a:miter lim="800000"/>
              <a:headEnd/>
              <a:tailEnd/>
            </a:ln>
            <a:effectLst/>
          </p:spPr>
          <p:txBody>
            <a:bodyPr wrap="none">
              <a:spAutoFit/>
            </a:bodyPr>
            <a:lstStyle/>
            <a:p>
              <a:pPr defTabSz="1027387"/>
              <a:r>
                <a:rPr lang="en-US" dirty="0">
                  <a:solidFill>
                    <a:srgbClr val="000000"/>
                  </a:solidFill>
                  <a:latin typeface="Calibri"/>
                </a:rPr>
                <a:t>Weak pH compensation</a:t>
              </a:r>
            </a:p>
          </p:txBody>
        </p:sp>
      </p:grpSp>
      <p:sp>
        <p:nvSpPr>
          <p:cNvPr id="1777689" name="Text Box 25"/>
          <p:cNvSpPr txBox="1">
            <a:spLocks noChangeArrowheads="1"/>
          </p:cNvSpPr>
          <p:nvPr/>
        </p:nvSpPr>
        <p:spPr bwMode="auto">
          <a:xfrm>
            <a:off x="8050947" y="7021809"/>
            <a:ext cx="1904773" cy="276880"/>
          </a:xfrm>
          <a:prstGeom prst="rect">
            <a:avLst/>
          </a:prstGeom>
          <a:noFill/>
          <a:ln w="9525">
            <a:noFill/>
            <a:miter lim="800000"/>
            <a:headEnd/>
            <a:tailEnd/>
          </a:ln>
          <a:effectLst/>
        </p:spPr>
        <p:txBody>
          <a:bodyPr wrap="none" lIns="91321" tIns="45661" rIns="91321" bIns="45661">
            <a:spAutoFit/>
          </a:bodyPr>
          <a:lstStyle/>
          <a:p>
            <a:pPr defTabSz="1027387"/>
            <a:r>
              <a:rPr lang="en-US" sz="1200" dirty="0">
                <a:solidFill>
                  <a:srgbClr val="FFFFFF"/>
                </a:solidFill>
                <a:latin typeface="Calibri"/>
              </a:rPr>
              <a:t>Pane and Barry, 2007, 2008</a:t>
            </a:r>
          </a:p>
        </p:txBody>
      </p:sp>
      <p:sp>
        <p:nvSpPr>
          <p:cNvPr id="24" name="Rectangle 2"/>
          <p:cNvSpPr txBox="1">
            <a:spLocks noChangeArrowheads="1"/>
          </p:cNvSpPr>
          <p:nvPr/>
        </p:nvSpPr>
        <p:spPr bwMode="auto">
          <a:xfrm>
            <a:off x="426793" y="0"/>
            <a:ext cx="9814170" cy="731838"/>
          </a:xfrm>
          <a:prstGeom prst="rect">
            <a:avLst/>
          </a:prstGeom>
          <a:noFill/>
          <a:ln>
            <a:miter lim="800000"/>
            <a:headEnd/>
            <a:tailEnd/>
          </a:ln>
        </p:spPr>
        <p:txBody>
          <a:bodyPr vert="horz" wrap="square" lIns="91321" tIns="45661" rIns="91321" bIns="45661" numCol="1" anchor="t" anchorCtr="0" compatLnSpc="1">
            <a:prstTxWarp prst="textNoShape">
              <a:avLst/>
            </a:prstTxWarp>
          </a:bodyPr>
          <a:lstStyle>
            <a:lvl1pPr algn="ctr" defTabSz="1028546" rtl="0" eaLnBrk="0" fontAlgn="base" hangingPunct="0">
              <a:spcBef>
                <a:spcPct val="0"/>
              </a:spcBef>
              <a:spcAft>
                <a:spcPct val="0"/>
              </a:spcAft>
              <a:defRPr sz="5000">
                <a:solidFill>
                  <a:schemeClr val="tx1"/>
                </a:solidFill>
                <a:latin typeface="+mj-lt"/>
                <a:ea typeface="+mj-ea"/>
                <a:cs typeface="+mj-cs"/>
              </a:defRPr>
            </a:lvl1pPr>
            <a:lvl2pPr algn="ctr" defTabSz="1028546" rtl="0" eaLnBrk="0" fontAlgn="base" hangingPunct="0">
              <a:spcBef>
                <a:spcPct val="0"/>
              </a:spcBef>
              <a:spcAft>
                <a:spcPct val="0"/>
              </a:spcAft>
              <a:defRPr sz="5000">
                <a:solidFill>
                  <a:schemeClr val="tx1"/>
                </a:solidFill>
                <a:latin typeface="Looseprint"/>
              </a:defRPr>
            </a:lvl2pPr>
            <a:lvl3pPr algn="ctr" defTabSz="1028546" rtl="0" eaLnBrk="0" fontAlgn="base" hangingPunct="0">
              <a:spcBef>
                <a:spcPct val="0"/>
              </a:spcBef>
              <a:spcAft>
                <a:spcPct val="0"/>
              </a:spcAft>
              <a:defRPr sz="5000">
                <a:solidFill>
                  <a:schemeClr val="tx1"/>
                </a:solidFill>
                <a:latin typeface="Looseprint"/>
              </a:defRPr>
            </a:lvl3pPr>
            <a:lvl4pPr algn="ctr" defTabSz="1028546" rtl="0" eaLnBrk="0" fontAlgn="base" hangingPunct="0">
              <a:spcBef>
                <a:spcPct val="0"/>
              </a:spcBef>
              <a:spcAft>
                <a:spcPct val="0"/>
              </a:spcAft>
              <a:defRPr sz="5000">
                <a:solidFill>
                  <a:schemeClr val="tx1"/>
                </a:solidFill>
                <a:latin typeface="Looseprint"/>
              </a:defRPr>
            </a:lvl4pPr>
            <a:lvl5pPr algn="ctr" defTabSz="1028546" rtl="0" eaLnBrk="0" fontAlgn="base" hangingPunct="0">
              <a:spcBef>
                <a:spcPct val="0"/>
              </a:spcBef>
              <a:spcAft>
                <a:spcPct val="0"/>
              </a:spcAft>
              <a:defRPr sz="5000">
                <a:solidFill>
                  <a:schemeClr val="tx1"/>
                </a:solidFill>
                <a:latin typeface="Looseprint"/>
              </a:defRPr>
            </a:lvl5pPr>
            <a:lvl6pPr marL="457131" algn="ctr" defTabSz="1028546" rtl="0" eaLnBrk="0" fontAlgn="base" hangingPunct="0">
              <a:spcBef>
                <a:spcPct val="0"/>
              </a:spcBef>
              <a:spcAft>
                <a:spcPct val="0"/>
              </a:spcAft>
              <a:defRPr sz="5000">
                <a:solidFill>
                  <a:schemeClr val="tx1"/>
                </a:solidFill>
                <a:latin typeface="Looseprint"/>
              </a:defRPr>
            </a:lvl6pPr>
            <a:lvl7pPr marL="914262" algn="ctr" defTabSz="1028546" rtl="0" eaLnBrk="0" fontAlgn="base" hangingPunct="0">
              <a:spcBef>
                <a:spcPct val="0"/>
              </a:spcBef>
              <a:spcAft>
                <a:spcPct val="0"/>
              </a:spcAft>
              <a:defRPr sz="5000">
                <a:solidFill>
                  <a:schemeClr val="tx1"/>
                </a:solidFill>
                <a:latin typeface="Looseprint"/>
              </a:defRPr>
            </a:lvl7pPr>
            <a:lvl8pPr marL="1371393" algn="ctr" defTabSz="1028546" rtl="0" eaLnBrk="0" fontAlgn="base" hangingPunct="0">
              <a:spcBef>
                <a:spcPct val="0"/>
              </a:spcBef>
              <a:spcAft>
                <a:spcPct val="0"/>
              </a:spcAft>
              <a:defRPr sz="5000">
                <a:solidFill>
                  <a:schemeClr val="tx1"/>
                </a:solidFill>
                <a:latin typeface="Looseprint"/>
              </a:defRPr>
            </a:lvl8pPr>
            <a:lvl9pPr marL="1828525" algn="ctr" defTabSz="1028546" rtl="0" eaLnBrk="0" fontAlgn="base" hangingPunct="0">
              <a:spcBef>
                <a:spcPct val="0"/>
              </a:spcBef>
              <a:spcAft>
                <a:spcPct val="0"/>
              </a:spcAft>
              <a:defRPr sz="5000">
                <a:solidFill>
                  <a:schemeClr val="tx1"/>
                </a:solidFill>
                <a:latin typeface="Looseprint"/>
              </a:defRPr>
            </a:lvl9pPr>
          </a:lstStyle>
          <a:p>
            <a:r>
              <a:rPr lang="en-US" sz="3400" dirty="0">
                <a:solidFill>
                  <a:srgbClr val="FFFF66"/>
                </a:solidFill>
                <a:latin typeface="Calibri"/>
              </a:rPr>
              <a:t>Acid-base control in deep-sea crab is weak </a:t>
            </a:r>
          </a:p>
        </p:txBody>
      </p:sp>
      <p:sp>
        <p:nvSpPr>
          <p:cNvPr id="26" name="Text Box 17"/>
          <p:cNvSpPr txBox="1">
            <a:spLocks noChangeArrowheads="1"/>
          </p:cNvSpPr>
          <p:nvPr/>
        </p:nvSpPr>
        <p:spPr bwMode="auto">
          <a:xfrm>
            <a:off x="1155971" y="833424"/>
            <a:ext cx="6904703" cy="830997"/>
          </a:xfrm>
          <a:prstGeom prst="rect">
            <a:avLst/>
          </a:prstGeom>
          <a:noFill/>
          <a:ln w="9525">
            <a:noFill/>
            <a:miter lim="800000"/>
            <a:headEnd/>
            <a:tailEnd/>
          </a:ln>
          <a:effectLst/>
        </p:spPr>
        <p:txBody>
          <a:bodyPr wrap="square" lIns="91321" tIns="45661" rIns="91321" bIns="45661">
            <a:spAutoFit/>
          </a:bodyPr>
          <a:lstStyle/>
          <a:p>
            <a:pPr marL="456614" indent="-456614" defTabSz="1027387">
              <a:buFont typeface="Arial" pitchFamily="34" charset="0"/>
              <a:buChar char="•"/>
            </a:pPr>
            <a:r>
              <a:rPr lang="en-US" sz="2400" dirty="0">
                <a:solidFill>
                  <a:srgbClr val="FFFFFF"/>
                </a:solidFill>
                <a:latin typeface="Calibri"/>
              </a:rPr>
              <a:t>Shallow versus deep-living species?</a:t>
            </a:r>
          </a:p>
          <a:p>
            <a:pPr marL="456614" indent="-456614" defTabSz="1027387">
              <a:buFont typeface="Arial" pitchFamily="34" charset="0"/>
              <a:buChar char="•"/>
            </a:pPr>
            <a:r>
              <a:rPr lang="en-US" sz="2400" dirty="0">
                <a:solidFill>
                  <a:srgbClr val="FFFFFF"/>
                </a:solidFill>
                <a:latin typeface="Calibri"/>
              </a:rPr>
              <a:t>Combined effects of low pH, low O2?</a:t>
            </a:r>
          </a:p>
        </p:txBody>
      </p:sp>
      <p:sp>
        <p:nvSpPr>
          <p:cNvPr id="27" name="Rectangle 26"/>
          <p:cNvSpPr/>
          <p:nvPr/>
        </p:nvSpPr>
        <p:spPr bwMode="auto">
          <a:xfrm>
            <a:off x="89709" y="80094"/>
            <a:ext cx="1168780" cy="592582"/>
          </a:xfrm>
          <a:prstGeom prst="rect">
            <a:avLst/>
          </a:prstGeom>
          <a:solidFill>
            <a:srgbClr val="FFCC66"/>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r>
              <a:rPr lang="en-US" sz="1700" dirty="0" smtClean="0">
                <a:solidFill>
                  <a:srgbClr val="0000FF"/>
                </a:solidFill>
              </a:rPr>
              <a:t>Species </a:t>
            </a:r>
          </a:p>
          <a:p>
            <a:pPr defTabSz="1028606"/>
            <a:r>
              <a:rPr lang="en-US" sz="1700" dirty="0" smtClean="0">
                <a:solidFill>
                  <a:srgbClr val="0000FF"/>
                </a:solidFill>
              </a:rPr>
              <a:t>Response</a:t>
            </a:r>
            <a:endParaRPr lang="en-US" sz="1700" dirty="0">
              <a:solidFill>
                <a:srgbClr val="0000FF"/>
              </a:solidFill>
            </a:endParaRPr>
          </a:p>
        </p:txBody>
      </p:sp>
    </p:spTree>
    <p:extLst>
      <p:ext uri="{BB962C8B-B14F-4D97-AF65-F5344CB8AC3E}">
        <p14:creationId xmlns:p14="http://schemas.microsoft.com/office/powerpoint/2010/main" val="427764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66" y="1010967"/>
            <a:ext cx="8539031" cy="2893090"/>
          </a:xfrm>
          <a:prstGeom prst="rect">
            <a:avLst/>
          </a:prstGeom>
          <a:noFill/>
        </p:spPr>
        <p:txBody>
          <a:bodyPr wrap="square" lIns="91432" tIns="45715" rIns="91432" bIns="45715" rtlCol="0">
            <a:spAutoFit/>
          </a:bodyPr>
          <a:lstStyle/>
          <a:p>
            <a:r>
              <a:rPr lang="en-US" sz="2000" dirty="0" smtClean="0">
                <a:solidFill>
                  <a:srgbClr val="FFFFFF"/>
                </a:solidFill>
              </a:rPr>
              <a:t>Various aspects of tropical reef fish behavior shown to be affected by OA</a:t>
            </a:r>
          </a:p>
          <a:p>
            <a:r>
              <a:rPr lang="en-US" sz="1600" dirty="0" smtClean="0">
                <a:solidFill>
                  <a:srgbClr val="00FF00"/>
                </a:solidFill>
              </a:rPr>
              <a:t>Olfaction / homing: 	</a:t>
            </a:r>
            <a:r>
              <a:rPr lang="en-US" sz="1600" dirty="0" err="1" smtClean="0">
                <a:solidFill>
                  <a:srgbClr val="00FF00"/>
                </a:solidFill>
              </a:rPr>
              <a:t>Munday</a:t>
            </a:r>
            <a:r>
              <a:rPr lang="en-US" sz="1600" dirty="0" smtClean="0">
                <a:solidFill>
                  <a:srgbClr val="00FF00"/>
                </a:solidFill>
              </a:rPr>
              <a:t> et al. 2009</a:t>
            </a:r>
          </a:p>
          <a:p>
            <a:r>
              <a:rPr lang="en-US" sz="1600" dirty="0" smtClean="0">
                <a:solidFill>
                  <a:srgbClr val="00FF00"/>
                </a:solidFill>
              </a:rPr>
              <a:t>Predator detection:	</a:t>
            </a:r>
            <a:r>
              <a:rPr lang="en-US" sz="1600" dirty="0" err="1" smtClean="0">
                <a:solidFill>
                  <a:srgbClr val="00FF00"/>
                </a:solidFill>
              </a:rPr>
              <a:t>Dixson</a:t>
            </a:r>
            <a:r>
              <a:rPr lang="en-US" sz="1600" dirty="0" smtClean="0">
                <a:solidFill>
                  <a:srgbClr val="00FF00"/>
                </a:solidFill>
              </a:rPr>
              <a:t> et al. 2010</a:t>
            </a:r>
          </a:p>
          <a:p>
            <a:r>
              <a:rPr lang="en-US" sz="1600" dirty="0" smtClean="0">
                <a:solidFill>
                  <a:srgbClr val="00FF00"/>
                </a:solidFill>
              </a:rPr>
              <a:t>Homing ability:   	Devine et al. 2012</a:t>
            </a:r>
          </a:p>
          <a:p>
            <a:r>
              <a:rPr lang="en-US" sz="1600" dirty="0" smtClean="0">
                <a:solidFill>
                  <a:srgbClr val="00FF00"/>
                </a:solidFill>
              </a:rPr>
              <a:t>Learning ability:	Ferrari et al. 2012</a:t>
            </a:r>
          </a:p>
          <a:p>
            <a:r>
              <a:rPr lang="en-US" sz="1600" dirty="0" smtClean="0">
                <a:solidFill>
                  <a:srgbClr val="00FF00"/>
                </a:solidFill>
              </a:rPr>
              <a:t>Risk assessment:  	Ferrari et al. 2012</a:t>
            </a:r>
          </a:p>
          <a:p>
            <a:endParaRPr lang="en-US" sz="1600" dirty="0" smtClean="0">
              <a:solidFill>
                <a:srgbClr val="00FF00"/>
              </a:solidFill>
            </a:endParaRPr>
          </a:p>
          <a:p>
            <a:r>
              <a:rPr lang="en-US" sz="2000" dirty="0" smtClean="0">
                <a:solidFill>
                  <a:srgbClr val="FFFFFF"/>
                </a:solidFill>
              </a:rPr>
              <a:t>All linked to impaired neurotransmitter function </a:t>
            </a:r>
            <a:endParaRPr lang="en-US" sz="2000" dirty="0">
              <a:solidFill>
                <a:srgbClr val="FFFFFF"/>
              </a:solidFill>
            </a:endParaRPr>
          </a:p>
          <a:p>
            <a:r>
              <a:rPr lang="en-US" sz="1600" dirty="0" smtClean="0">
                <a:solidFill>
                  <a:srgbClr val="00FF00"/>
                </a:solidFill>
              </a:rPr>
              <a:t>Nilsson et al. 2012. </a:t>
            </a:r>
            <a:r>
              <a:rPr lang="en-US" sz="1600" dirty="0">
                <a:solidFill>
                  <a:srgbClr val="00FF00"/>
                </a:solidFill>
              </a:rPr>
              <a:t>Near-future carbon dioxide levels alter fish </a:t>
            </a:r>
            <a:r>
              <a:rPr lang="en-US" sz="1600" dirty="0" smtClean="0">
                <a:solidFill>
                  <a:srgbClr val="00FF00"/>
                </a:solidFill>
              </a:rPr>
              <a:t>behavior </a:t>
            </a:r>
            <a:r>
              <a:rPr lang="en-US" sz="1600" dirty="0">
                <a:solidFill>
                  <a:srgbClr val="00FF00"/>
                </a:solidFill>
              </a:rPr>
              <a:t>by interfering with neurotransmitter function</a:t>
            </a:r>
            <a:endParaRPr lang="en-US" sz="1600" dirty="0" smtClean="0">
              <a:solidFill>
                <a:srgbClr val="00FF00"/>
              </a:solidFill>
            </a:endParaRPr>
          </a:p>
          <a:p>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4361151" y="3471624"/>
            <a:ext cx="5486400" cy="2540000"/>
          </a:xfrm>
          <a:prstGeom prst="rect">
            <a:avLst/>
          </a:prstGeom>
        </p:spPr>
      </p:pic>
      <p:pic>
        <p:nvPicPr>
          <p:cNvPr id="6" name="Picture 5"/>
          <p:cNvPicPr>
            <a:picLocks noChangeAspect="1"/>
          </p:cNvPicPr>
          <p:nvPr/>
        </p:nvPicPr>
        <p:blipFill>
          <a:blip r:embed="rId3"/>
          <a:stretch>
            <a:fillRect/>
          </a:stretch>
        </p:blipFill>
        <p:spPr>
          <a:xfrm>
            <a:off x="162181" y="3993264"/>
            <a:ext cx="2673199" cy="1603919"/>
          </a:xfrm>
          <a:prstGeom prst="rect">
            <a:avLst/>
          </a:prstGeom>
        </p:spPr>
      </p:pic>
      <p:pic>
        <p:nvPicPr>
          <p:cNvPr id="7" name="Picture 6"/>
          <p:cNvPicPr>
            <a:picLocks noChangeAspect="1"/>
          </p:cNvPicPr>
          <p:nvPr/>
        </p:nvPicPr>
        <p:blipFill>
          <a:blip r:embed="rId4"/>
          <a:stretch>
            <a:fillRect/>
          </a:stretch>
        </p:blipFill>
        <p:spPr>
          <a:xfrm>
            <a:off x="1705755" y="5366304"/>
            <a:ext cx="2438492" cy="1936859"/>
          </a:xfrm>
          <a:prstGeom prst="rect">
            <a:avLst/>
          </a:prstGeom>
        </p:spPr>
      </p:pic>
      <p:cxnSp>
        <p:nvCxnSpPr>
          <p:cNvPr id="8" name="Straight Connector 6"/>
          <p:cNvCxnSpPr>
            <a:cxnSpLocks noChangeShapeType="1"/>
          </p:cNvCxnSpPr>
          <p:nvPr/>
        </p:nvCxnSpPr>
        <p:spPr bwMode="auto">
          <a:xfrm>
            <a:off x="142732" y="832685"/>
            <a:ext cx="9760248" cy="2617"/>
          </a:xfrm>
          <a:prstGeom prst="line">
            <a:avLst/>
          </a:prstGeom>
          <a:noFill/>
          <a:ln w="12700" algn="ctr">
            <a:solidFill>
              <a:srgbClr val="C00000"/>
            </a:solidFill>
            <a:round/>
            <a:headEnd/>
            <a:tailEnd/>
          </a:ln>
        </p:spPr>
      </p:cxnSp>
      <p:sp>
        <p:nvSpPr>
          <p:cNvPr id="9" name="TextBox 8"/>
          <p:cNvSpPr txBox="1"/>
          <p:nvPr/>
        </p:nvSpPr>
        <p:spPr>
          <a:xfrm>
            <a:off x="1914394" y="125862"/>
            <a:ext cx="8223602" cy="584656"/>
          </a:xfrm>
          <a:prstGeom prst="rect">
            <a:avLst/>
          </a:prstGeom>
          <a:noFill/>
        </p:spPr>
        <p:txBody>
          <a:bodyPr wrap="square" lIns="91321" tIns="45661" rIns="91321" bIns="45661" rtlCol="0">
            <a:spAutoFit/>
          </a:bodyPr>
          <a:lstStyle/>
          <a:p>
            <a:r>
              <a:rPr lang="en-US" sz="3200" dirty="0" smtClean="0">
                <a:solidFill>
                  <a:srgbClr val="FFFF00"/>
                </a:solidFill>
                <a:latin typeface="Calibri"/>
              </a:rPr>
              <a:t>Behavior of tropical reef fish impaired by OA</a:t>
            </a:r>
            <a:endParaRPr lang="en-GB" sz="3200" dirty="0">
              <a:solidFill>
                <a:srgbClr val="FFFF00"/>
              </a:solidFill>
              <a:latin typeface="Calibri"/>
            </a:endParaRPr>
          </a:p>
        </p:txBody>
      </p:sp>
      <p:sp>
        <p:nvSpPr>
          <p:cNvPr id="10" name="Rectangle 9"/>
          <p:cNvSpPr/>
          <p:nvPr/>
        </p:nvSpPr>
        <p:spPr bwMode="auto">
          <a:xfrm>
            <a:off x="158355" y="169309"/>
            <a:ext cx="1314276" cy="592582"/>
          </a:xfrm>
          <a:prstGeom prst="rect">
            <a:avLst/>
          </a:prstGeom>
          <a:solidFill>
            <a:srgbClr val="00FF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r>
              <a:rPr lang="en-US" sz="1700" dirty="0" smtClean="0">
                <a:solidFill>
                  <a:srgbClr val="0000FF"/>
                </a:solidFill>
              </a:rPr>
              <a:t>Community</a:t>
            </a:r>
            <a:endParaRPr lang="en-US" sz="1700" dirty="0">
              <a:solidFill>
                <a:srgbClr val="0000FF"/>
              </a:solidFill>
            </a:endParaRPr>
          </a:p>
          <a:p>
            <a:pPr defTabSz="1028606"/>
            <a:r>
              <a:rPr lang="en-US" sz="1700" dirty="0" smtClean="0">
                <a:solidFill>
                  <a:srgbClr val="0000FF"/>
                </a:solidFill>
              </a:rPr>
              <a:t>interactions</a:t>
            </a:r>
            <a:endParaRPr lang="en-US" sz="1700" dirty="0">
              <a:solidFill>
                <a:srgbClr val="0000FF"/>
              </a:solidFill>
            </a:endParaRPr>
          </a:p>
        </p:txBody>
      </p:sp>
    </p:spTree>
    <p:extLst>
      <p:ext uri="{BB962C8B-B14F-4D97-AF65-F5344CB8AC3E}">
        <p14:creationId xmlns:p14="http://schemas.microsoft.com/office/powerpoint/2010/main" val="125058117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80" name="Group 18"/>
          <p:cNvGrpSpPr>
            <a:grpSpLocks/>
          </p:cNvGrpSpPr>
          <p:nvPr/>
        </p:nvGrpSpPr>
        <p:grpSpPr bwMode="auto">
          <a:xfrm>
            <a:off x="4253706" y="2084388"/>
            <a:ext cx="4718050" cy="3582988"/>
            <a:chOff x="4248326" y="2101784"/>
            <a:chExt cx="4718222" cy="3583616"/>
          </a:xfrm>
        </p:grpSpPr>
        <p:sp>
          <p:nvSpPr>
            <p:cNvPr id="15383" name="Rectangle 17"/>
            <p:cNvSpPr>
              <a:spLocks noChangeArrowheads="1"/>
            </p:cNvSpPr>
            <p:nvPr/>
          </p:nvSpPr>
          <p:spPr bwMode="auto">
            <a:xfrm>
              <a:off x="4248326" y="2101784"/>
              <a:ext cx="1224607" cy="3583616"/>
            </a:xfrm>
            <a:prstGeom prst="rect">
              <a:avLst/>
            </a:prstGeom>
            <a:solidFill>
              <a:srgbClr val="FF0000">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28325"/>
              <a:endParaRPr lang="en-US"/>
            </a:p>
          </p:txBody>
        </p:sp>
        <p:sp>
          <p:nvSpPr>
            <p:cNvPr id="15384" name="Rectangle 52"/>
            <p:cNvSpPr>
              <a:spLocks noChangeArrowheads="1"/>
            </p:cNvSpPr>
            <p:nvPr/>
          </p:nvSpPr>
          <p:spPr bwMode="auto">
            <a:xfrm>
              <a:off x="7741941" y="2101784"/>
              <a:ext cx="1224607" cy="3583616"/>
            </a:xfrm>
            <a:prstGeom prst="rect">
              <a:avLst/>
            </a:prstGeom>
            <a:solidFill>
              <a:srgbClr val="FF0000">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28325"/>
              <a:endParaRPr lang="en-US"/>
            </a:p>
          </p:txBody>
        </p:sp>
      </p:grpSp>
      <p:sp>
        <p:nvSpPr>
          <p:cNvPr id="15381" name="TextBox 21"/>
          <p:cNvSpPr txBox="1">
            <a:spLocks noChangeArrowheads="1"/>
          </p:cNvSpPr>
          <p:nvPr/>
        </p:nvSpPr>
        <p:spPr bwMode="auto">
          <a:xfrm rot="4127602">
            <a:off x="7799664" y="3787118"/>
            <a:ext cx="1474827"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i="1" dirty="0">
                <a:solidFill>
                  <a:srgbClr val="FFFFFF"/>
                </a:solidFill>
                <a:latin typeface="Calibri" charset="0"/>
                <a:cs typeface="Calibri" charset="0"/>
              </a:rPr>
              <a:t>too warm</a:t>
            </a:r>
          </a:p>
        </p:txBody>
      </p:sp>
      <p:sp>
        <p:nvSpPr>
          <p:cNvPr id="15382" name="TextBox 53"/>
          <p:cNvSpPr txBox="1">
            <a:spLocks noChangeArrowheads="1"/>
          </p:cNvSpPr>
          <p:nvPr/>
        </p:nvSpPr>
        <p:spPr bwMode="auto">
          <a:xfrm rot="17260665">
            <a:off x="4142156" y="3682483"/>
            <a:ext cx="1262479"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i="1" dirty="0">
                <a:solidFill>
                  <a:srgbClr val="FFFFFF"/>
                </a:solidFill>
                <a:latin typeface="Calibri" charset="0"/>
                <a:cs typeface="Calibri" charset="0"/>
              </a:rPr>
              <a:t>too cold</a:t>
            </a:r>
          </a:p>
        </p:txBody>
      </p:sp>
      <p:sp>
        <p:nvSpPr>
          <p:cNvPr id="15361" name="Rectangle 2"/>
          <p:cNvSpPr>
            <a:spLocks noGrp="1" noChangeArrowheads="1"/>
          </p:cNvSpPr>
          <p:nvPr>
            <p:ph type="title"/>
          </p:nvPr>
        </p:nvSpPr>
        <p:spPr bwMode="auto">
          <a:xfrm>
            <a:off x="371478" y="4"/>
            <a:ext cx="9267825" cy="1160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t" anchorCtr="0" compatLnSpc="1">
            <a:prstTxWarp prst="textNoShape">
              <a:avLst/>
            </a:prstTxWarp>
          </a:bodyPr>
          <a:lstStyle/>
          <a:p>
            <a:r>
              <a:rPr lang="en-US" sz="4000" dirty="0">
                <a:latin typeface="Calibri" charset="0"/>
                <a:cs typeface="Calibri" charset="0"/>
              </a:rPr>
              <a:t>Stress affects animal performance</a:t>
            </a:r>
            <a:br>
              <a:rPr lang="en-US" sz="4000" dirty="0">
                <a:latin typeface="Calibri" charset="0"/>
                <a:cs typeface="Calibri" charset="0"/>
              </a:rPr>
            </a:br>
            <a:r>
              <a:rPr lang="en-US" sz="2400" dirty="0">
                <a:solidFill>
                  <a:srgbClr val="FFFFFF"/>
                </a:solidFill>
                <a:latin typeface="Calibri" charset="0"/>
                <a:cs typeface="Calibri" charset="0"/>
              </a:rPr>
              <a:t>Multiple stressors can interact to affect animal performance</a:t>
            </a:r>
            <a:endParaRPr lang="en-US" sz="4000" dirty="0">
              <a:latin typeface="Calibri" charset="0"/>
              <a:cs typeface="Calibri" charset="0"/>
            </a:endParaRPr>
          </a:p>
        </p:txBody>
      </p:sp>
      <p:cxnSp>
        <p:nvCxnSpPr>
          <p:cNvPr id="15362" name="Elbow Connector 9"/>
          <p:cNvCxnSpPr>
            <a:cxnSpLocks noChangeShapeType="1"/>
          </p:cNvCxnSpPr>
          <p:nvPr/>
        </p:nvCxnSpPr>
        <p:spPr bwMode="auto">
          <a:xfrm>
            <a:off x="3911604" y="2093913"/>
            <a:ext cx="5494338" cy="3590926"/>
          </a:xfrm>
          <a:prstGeom prst="bentConnector3">
            <a:avLst>
              <a:gd name="adj1" fmla="val 685"/>
            </a:avLst>
          </a:prstGeom>
          <a:noFill/>
          <a:ln w="31750">
            <a:solidFill>
              <a:srgbClr val="FFFFFF"/>
            </a:solidFill>
            <a:round/>
            <a:headEnd/>
            <a:tailEnd/>
          </a:ln>
        </p:spPr>
      </p:cxnSp>
      <p:sp>
        <p:nvSpPr>
          <p:cNvPr id="20" name="Freeform 19"/>
          <p:cNvSpPr>
            <a:spLocks/>
          </p:cNvSpPr>
          <p:nvPr/>
        </p:nvSpPr>
        <p:spPr bwMode="auto">
          <a:xfrm>
            <a:off x="4481517" y="2178050"/>
            <a:ext cx="4387849" cy="3506788"/>
          </a:xfrm>
          <a:custGeom>
            <a:avLst/>
            <a:gdLst>
              <a:gd name="T0" fmla="*/ 0 w 4387442"/>
              <a:gd name="T1" fmla="*/ 3506598 h 3506598"/>
              <a:gd name="T2" fmla="*/ 1132514 w 4387442"/>
              <a:gd name="T3" fmla="*/ 536895 h 3506598"/>
              <a:gd name="T4" fmla="*/ 3070371 w 4387442"/>
              <a:gd name="T5" fmla="*/ 494950 h 3506598"/>
              <a:gd name="T6" fmla="*/ 4387442 w 4387442"/>
              <a:gd name="T7" fmla="*/ 3506598 h 35065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87442" h="3506598">
                <a:moveTo>
                  <a:pt x="0" y="3506598"/>
                </a:moveTo>
                <a:cubicBezTo>
                  <a:pt x="310393" y="2272717"/>
                  <a:pt x="620786" y="1038836"/>
                  <a:pt x="1132514" y="536895"/>
                </a:cubicBezTo>
                <a:cubicBezTo>
                  <a:pt x="1644243" y="34954"/>
                  <a:pt x="2527883" y="0"/>
                  <a:pt x="3070371" y="494950"/>
                </a:cubicBezTo>
                <a:cubicBezTo>
                  <a:pt x="3612859" y="989901"/>
                  <a:pt x="4000150" y="2248249"/>
                  <a:pt x="4387442" y="3506598"/>
                </a:cubicBezTo>
              </a:path>
            </a:pathLst>
          </a:custGeom>
          <a:noFill/>
          <a:ln w="57150" cap="flat" cmpd="sng">
            <a:solidFill>
              <a:srgbClr val="00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06" tIns="45703" rIns="91406" bIns="45703"/>
          <a:lstStyle/>
          <a:p>
            <a:endParaRPr lang="en-US"/>
          </a:p>
        </p:txBody>
      </p:sp>
      <p:sp>
        <p:nvSpPr>
          <p:cNvPr id="21" name="Freeform 20"/>
          <p:cNvSpPr>
            <a:spLocks/>
          </p:cNvSpPr>
          <p:nvPr/>
        </p:nvSpPr>
        <p:spPr bwMode="auto">
          <a:xfrm>
            <a:off x="4608516" y="2478088"/>
            <a:ext cx="4008437" cy="3206750"/>
          </a:xfrm>
          <a:custGeom>
            <a:avLst/>
            <a:gdLst>
              <a:gd name="T0" fmla="*/ 0 w 4009937"/>
              <a:gd name="T1" fmla="*/ 3205993 h 3205993"/>
              <a:gd name="T2" fmla="*/ 662730 w 4009937"/>
              <a:gd name="T3" fmla="*/ 2434206 h 3205993"/>
              <a:gd name="T4" fmla="*/ 1535185 w 4009937"/>
              <a:gd name="T5" fmla="*/ 454404 h 3205993"/>
              <a:gd name="T6" fmla="*/ 2390862 w 4009937"/>
              <a:gd name="T7" fmla="*/ 362125 h 3205993"/>
              <a:gd name="T8" fmla="*/ 3330429 w 4009937"/>
              <a:gd name="T9" fmla="*/ 2627152 h 3205993"/>
              <a:gd name="T10" fmla="*/ 4009937 w 4009937"/>
              <a:gd name="T11" fmla="*/ 3205993 h 32059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09937" h="3205993">
                <a:moveTo>
                  <a:pt x="0" y="3205993"/>
                </a:moveTo>
                <a:cubicBezTo>
                  <a:pt x="191548" y="3060584"/>
                  <a:pt x="406866" y="2892804"/>
                  <a:pt x="662730" y="2434206"/>
                </a:cubicBezTo>
                <a:cubicBezTo>
                  <a:pt x="918594" y="1975608"/>
                  <a:pt x="1247163" y="799751"/>
                  <a:pt x="1535185" y="454404"/>
                </a:cubicBezTo>
                <a:cubicBezTo>
                  <a:pt x="1823207" y="109057"/>
                  <a:pt x="2091655" y="0"/>
                  <a:pt x="2390862" y="362125"/>
                </a:cubicBezTo>
                <a:cubicBezTo>
                  <a:pt x="2690069" y="724250"/>
                  <a:pt x="3060583" y="2153174"/>
                  <a:pt x="3330429" y="2627152"/>
                </a:cubicBezTo>
                <a:cubicBezTo>
                  <a:pt x="3600275" y="3101130"/>
                  <a:pt x="4009937" y="3205993"/>
                  <a:pt x="4009937" y="3205993"/>
                </a:cubicBezTo>
              </a:path>
            </a:pathLst>
          </a:custGeom>
          <a:noFill/>
          <a:ln w="57150" cap="flat" cmpd="sng">
            <a:solidFill>
              <a:srgbClr val="00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06" tIns="45703" rIns="91406" bIns="45703"/>
          <a:lstStyle/>
          <a:p>
            <a:endParaRPr lang="en-US"/>
          </a:p>
        </p:txBody>
      </p:sp>
      <p:sp>
        <p:nvSpPr>
          <p:cNvPr id="23" name="Freeform 22"/>
          <p:cNvSpPr>
            <a:spLocks/>
          </p:cNvSpPr>
          <p:nvPr/>
        </p:nvSpPr>
        <p:spPr bwMode="auto">
          <a:xfrm>
            <a:off x="4859338" y="3692525"/>
            <a:ext cx="3363912" cy="1992313"/>
          </a:xfrm>
          <a:custGeom>
            <a:avLst/>
            <a:gdLst>
              <a:gd name="T0" fmla="*/ 0 w 3363986"/>
              <a:gd name="T1" fmla="*/ 1992385 h 1992385"/>
              <a:gd name="T2" fmla="*/ 1375795 w 3363986"/>
              <a:gd name="T3" fmla="*/ 306198 h 1992385"/>
              <a:gd name="T4" fmla="*/ 2021747 w 3363986"/>
              <a:gd name="T5" fmla="*/ 281031 h 1992385"/>
              <a:gd name="T6" fmla="*/ 3363986 w 3363986"/>
              <a:gd name="T7" fmla="*/ 1992385 h 19923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3986" h="1992385">
                <a:moveTo>
                  <a:pt x="0" y="1992385"/>
                </a:moveTo>
                <a:cubicBezTo>
                  <a:pt x="519418" y="1291904"/>
                  <a:pt x="1038837" y="591424"/>
                  <a:pt x="1375795" y="306198"/>
                </a:cubicBezTo>
                <a:cubicBezTo>
                  <a:pt x="1712753" y="20972"/>
                  <a:pt x="1690382" y="0"/>
                  <a:pt x="2021747" y="281031"/>
                </a:cubicBezTo>
                <a:cubicBezTo>
                  <a:pt x="2353112" y="562062"/>
                  <a:pt x="2858549" y="1277223"/>
                  <a:pt x="3363986" y="1992385"/>
                </a:cubicBezTo>
              </a:path>
            </a:pathLst>
          </a:custGeom>
          <a:noFill/>
          <a:ln w="57150" cap="flat" cmpd="sng">
            <a:solidFill>
              <a:srgbClr val="00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06" tIns="45703" rIns="91406" bIns="45703"/>
          <a:lstStyle/>
          <a:p>
            <a:endParaRPr lang="en-US"/>
          </a:p>
        </p:txBody>
      </p:sp>
      <p:sp>
        <p:nvSpPr>
          <p:cNvPr id="15366" name="TextBox 25"/>
          <p:cNvSpPr txBox="1">
            <a:spLocks noChangeArrowheads="1"/>
          </p:cNvSpPr>
          <p:nvPr/>
        </p:nvSpPr>
        <p:spPr bwMode="auto">
          <a:xfrm flipH="1">
            <a:off x="5099050" y="5799141"/>
            <a:ext cx="3176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3600">
                <a:latin typeface="Calibri" charset="0"/>
                <a:cs typeface="Calibri" charset="0"/>
              </a:rPr>
              <a:t>Temperature</a:t>
            </a:r>
          </a:p>
        </p:txBody>
      </p:sp>
      <p:sp>
        <p:nvSpPr>
          <p:cNvPr id="15367" name="TextBox 26"/>
          <p:cNvSpPr txBox="1">
            <a:spLocks noChangeArrowheads="1"/>
          </p:cNvSpPr>
          <p:nvPr/>
        </p:nvSpPr>
        <p:spPr bwMode="auto">
          <a:xfrm rot="16200000" flipH="1">
            <a:off x="844550" y="3368413"/>
            <a:ext cx="4198938" cy="66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3600">
                <a:latin typeface="Calibri" charset="0"/>
                <a:cs typeface="Calibri" charset="0"/>
              </a:rPr>
              <a:t>Performance </a:t>
            </a:r>
            <a:endParaRPr lang="en-US" sz="3600">
              <a:solidFill>
                <a:srgbClr val="CCFFCC"/>
              </a:solidFill>
              <a:latin typeface="Calibri" charset="0"/>
              <a:cs typeface="Calibri" charset="0"/>
            </a:endParaRPr>
          </a:p>
        </p:txBody>
      </p:sp>
      <p:sp>
        <p:nvSpPr>
          <p:cNvPr id="15368" name="TextBox 27"/>
          <p:cNvSpPr txBox="1">
            <a:spLocks noChangeArrowheads="1"/>
          </p:cNvSpPr>
          <p:nvPr/>
        </p:nvSpPr>
        <p:spPr bwMode="auto">
          <a:xfrm>
            <a:off x="7767638" y="7019931"/>
            <a:ext cx="2043655" cy="2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1200">
                <a:solidFill>
                  <a:srgbClr val="FFFFFF"/>
                </a:solidFill>
                <a:latin typeface="Calibri" charset="0"/>
                <a:cs typeface="Calibri" charset="0"/>
              </a:rPr>
              <a:t>Modified from Portner (2008)</a:t>
            </a:r>
          </a:p>
        </p:txBody>
      </p:sp>
      <p:sp>
        <p:nvSpPr>
          <p:cNvPr id="15369" name="TextBox 28"/>
          <p:cNvSpPr txBox="1">
            <a:spLocks noChangeArrowheads="1"/>
          </p:cNvSpPr>
          <p:nvPr/>
        </p:nvSpPr>
        <p:spPr bwMode="auto">
          <a:xfrm>
            <a:off x="8645529" y="5684842"/>
            <a:ext cx="71754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800" dirty="0">
                <a:solidFill>
                  <a:srgbClr val="FF0000"/>
                </a:solidFill>
                <a:latin typeface="Calibri" charset="0"/>
                <a:cs typeface="Calibri" charset="0"/>
              </a:rPr>
              <a:t>Hot</a:t>
            </a:r>
          </a:p>
        </p:txBody>
      </p:sp>
      <p:sp>
        <p:nvSpPr>
          <p:cNvPr id="15370" name="TextBox 29"/>
          <p:cNvSpPr txBox="1">
            <a:spLocks noChangeArrowheads="1"/>
          </p:cNvSpPr>
          <p:nvPr/>
        </p:nvSpPr>
        <p:spPr bwMode="auto">
          <a:xfrm>
            <a:off x="3756029" y="5686429"/>
            <a:ext cx="836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800" dirty="0">
                <a:solidFill>
                  <a:schemeClr val="accent1">
                    <a:lumMod val="75000"/>
                  </a:schemeClr>
                </a:solidFill>
                <a:latin typeface="Calibri" charset="0"/>
                <a:cs typeface="Calibri" charset="0"/>
              </a:rPr>
              <a:t>Cold</a:t>
            </a:r>
          </a:p>
        </p:txBody>
      </p:sp>
      <p:sp>
        <p:nvSpPr>
          <p:cNvPr id="31" name="TextBox 30"/>
          <p:cNvSpPr txBox="1">
            <a:spLocks noChangeArrowheads="1"/>
          </p:cNvSpPr>
          <p:nvPr/>
        </p:nvSpPr>
        <p:spPr bwMode="auto">
          <a:xfrm>
            <a:off x="6007481" y="3059717"/>
            <a:ext cx="1151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000" dirty="0">
                <a:solidFill>
                  <a:srgbClr val="FFFFFF"/>
                </a:solidFill>
                <a:latin typeface="Calibri" charset="0"/>
                <a:cs typeface="Calibri" charset="0"/>
              </a:rPr>
              <a:t>+Hypoxia</a:t>
            </a:r>
          </a:p>
        </p:txBody>
      </p:sp>
      <p:grpSp>
        <p:nvGrpSpPr>
          <p:cNvPr id="43" name="Group 42"/>
          <p:cNvGrpSpPr>
            <a:grpSpLocks/>
          </p:cNvGrpSpPr>
          <p:nvPr/>
        </p:nvGrpSpPr>
        <p:grpSpPr bwMode="auto">
          <a:xfrm>
            <a:off x="4891088" y="2481263"/>
            <a:ext cx="3392487" cy="2162175"/>
            <a:chOff x="3236751" y="2585210"/>
            <a:chExt cx="3391950" cy="2161563"/>
          </a:xfrm>
        </p:grpSpPr>
        <p:sp>
          <p:nvSpPr>
            <p:cNvPr id="37" name="Arc 36"/>
            <p:cNvSpPr/>
            <p:nvPr/>
          </p:nvSpPr>
          <p:spPr bwMode="auto">
            <a:xfrm rot="5400000">
              <a:off x="5415281" y="2676420"/>
              <a:ext cx="515792" cy="717436"/>
            </a:xfrm>
            <a:prstGeom prst="arc">
              <a:avLst/>
            </a:prstGeom>
            <a:noFill/>
            <a:ln w="9525" cap="flat" cmpd="sng" algn="ctr">
              <a:solidFill>
                <a:srgbClr val="FFFFFF"/>
              </a:solidFill>
              <a:prstDash val="solid"/>
              <a:round/>
              <a:headEnd type="none" w="med" len="med"/>
              <a:tailEnd type="arrow" w="med" len="med"/>
            </a:ln>
            <a:effectLst/>
          </p:spPr>
          <p:txBody>
            <a:bodyPr/>
            <a:lstStyle/>
            <a:p>
              <a:pPr defTabSz="1028325">
                <a:defRPr/>
              </a:pPr>
              <a:endParaRPr lang="en-US">
                <a:latin typeface="Calibri"/>
                <a:ea typeface="+mn-ea"/>
                <a:cs typeface="Calibri"/>
              </a:endParaRPr>
            </a:p>
          </p:txBody>
        </p:sp>
        <p:sp>
          <p:nvSpPr>
            <p:cNvPr id="38" name="Arc 37"/>
            <p:cNvSpPr/>
            <p:nvPr/>
          </p:nvSpPr>
          <p:spPr bwMode="auto">
            <a:xfrm rot="5400000">
              <a:off x="5717653" y="3289816"/>
              <a:ext cx="517379" cy="717436"/>
            </a:xfrm>
            <a:prstGeom prst="arc">
              <a:avLst/>
            </a:prstGeom>
            <a:noFill/>
            <a:ln w="9525" cap="flat" cmpd="sng" algn="ctr">
              <a:solidFill>
                <a:srgbClr val="FFFFFF"/>
              </a:solidFill>
              <a:prstDash val="solid"/>
              <a:round/>
              <a:headEnd type="none" w="med" len="med"/>
              <a:tailEnd type="arrow" w="med" len="med"/>
            </a:ln>
            <a:effectLst/>
          </p:spPr>
          <p:txBody>
            <a:bodyPr/>
            <a:lstStyle/>
            <a:p>
              <a:pPr defTabSz="1028325">
                <a:defRPr/>
              </a:pPr>
              <a:endParaRPr lang="en-US">
                <a:latin typeface="Calibri"/>
                <a:ea typeface="+mn-ea"/>
                <a:cs typeface="Calibri"/>
              </a:endParaRPr>
            </a:p>
          </p:txBody>
        </p:sp>
        <p:sp>
          <p:nvSpPr>
            <p:cNvPr id="39" name="Arc 38"/>
            <p:cNvSpPr/>
            <p:nvPr/>
          </p:nvSpPr>
          <p:spPr bwMode="auto">
            <a:xfrm rot="5400000">
              <a:off x="6012087" y="3960345"/>
              <a:ext cx="515791" cy="717436"/>
            </a:xfrm>
            <a:prstGeom prst="arc">
              <a:avLst/>
            </a:prstGeom>
            <a:noFill/>
            <a:ln w="9525" cap="flat" cmpd="sng" algn="ctr">
              <a:solidFill>
                <a:srgbClr val="FFFFFF"/>
              </a:solidFill>
              <a:prstDash val="solid"/>
              <a:round/>
              <a:headEnd type="none" w="med" len="med"/>
              <a:tailEnd type="arrow" w="med" len="med"/>
            </a:ln>
            <a:effectLst/>
          </p:spPr>
          <p:txBody>
            <a:bodyPr/>
            <a:lstStyle/>
            <a:p>
              <a:pPr defTabSz="1028325">
                <a:defRPr/>
              </a:pPr>
              <a:endParaRPr lang="en-US">
                <a:latin typeface="Calibri"/>
                <a:ea typeface="+mn-ea"/>
                <a:cs typeface="Calibri"/>
              </a:endParaRPr>
            </a:p>
          </p:txBody>
        </p:sp>
        <p:sp>
          <p:nvSpPr>
            <p:cNvPr id="40" name="Arc 39"/>
            <p:cNvSpPr/>
            <p:nvPr/>
          </p:nvSpPr>
          <p:spPr bwMode="auto">
            <a:xfrm rot="9428509">
              <a:off x="3847841" y="2585210"/>
              <a:ext cx="515856" cy="717347"/>
            </a:xfrm>
            <a:prstGeom prst="arc">
              <a:avLst/>
            </a:prstGeom>
            <a:noFill/>
            <a:ln w="9525" cap="flat" cmpd="sng" algn="ctr">
              <a:solidFill>
                <a:srgbClr val="FFFFFF"/>
              </a:solidFill>
              <a:prstDash val="solid"/>
              <a:round/>
              <a:headEnd type="triangle" w="med" len="med"/>
              <a:tailEnd type="none" w="med" len="med"/>
            </a:ln>
            <a:effectLst/>
          </p:spPr>
          <p:txBody>
            <a:bodyPr/>
            <a:lstStyle/>
            <a:p>
              <a:pPr defTabSz="1028325">
                <a:defRPr/>
              </a:pPr>
              <a:endParaRPr lang="en-US">
                <a:latin typeface="Calibri"/>
                <a:ea typeface="+mn-ea"/>
                <a:cs typeface="Calibri"/>
              </a:endParaRPr>
            </a:p>
          </p:txBody>
        </p:sp>
        <p:sp>
          <p:nvSpPr>
            <p:cNvPr id="41" name="Arc 40"/>
            <p:cNvSpPr/>
            <p:nvPr/>
          </p:nvSpPr>
          <p:spPr bwMode="auto">
            <a:xfrm rot="9428509">
              <a:off x="3504996" y="3258119"/>
              <a:ext cx="515856" cy="717347"/>
            </a:xfrm>
            <a:prstGeom prst="arc">
              <a:avLst/>
            </a:prstGeom>
            <a:noFill/>
            <a:ln w="9525" cap="flat" cmpd="sng" algn="ctr">
              <a:solidFill>
                <a:srgbClr val="FFFFFF"/>
              </a:solidFill>
              <a:prstDash val="solid"/>
              <a:round/>
              <a:headEnd type="triangle" w="med" len="med"/>
              <a:tailEnd type="none" w="med" len="med"/>
            </a:ln>
            <a:effectLst/>
          </p:spPr>
          <p:txBody>
            <a:bodyPr/>
            <a:lstStyle/>
            <a:p>
              <a:pPr defTabSz="1028325">
                <a:defRPr/>
              </a:pPr>
              <a:endParaRPr lang="en-US">
                <a:latin typeface="Calibri"/>
                <a:ea typeface="+mn-ea"/>
                <a:cs typeface="Calibri"/>
              </a:endParaRPr>
            </a:p>
          </p:txBody>
        </p:sp>
        <p:sp>
          <p:nvSpPr>
            <p:cNvPr id="42" name="Arc 41"/>
            <p:cNvSpPr/>
            <p:nvPr/>
          </p:nvSpPr>
          <p:spPr bwMode="auto">
            <a:xfrm rot="9428509">
              <a:off x="3236751" y="4029426"/>
              <a:ext cx="515855" cy="717347"/>
            </a:xfrm>
            <a:prstGeom prst="arc">
              <a:avLst/>
            </a:prstGeom>
            <a:noFill/>
            <a:ln w="9525" cap="flat" cmpd="sng" algn="ctr">
              <a:solidFill>
                <a:srgbClr val="FFFFFF"/>
              </a:solidFill>
              <a:prstDash val="solid"/>
              <a:round/>
              <a:headEnd type="triangle" w="med" len="med"/>
              <a:tailEnd type="none" w="med" len="med"/>
            </a:ln>
            <a:effectLst/>
          </p:spPr>
          <p:txBody>
            <a:bodyPr/>
            <a:lstStyle/>
            <a:p>
              <a:pPr defTabSz="1028325">
                <a:defRPr/>
              </a:pPr>
              <a:endParaRPr lang="en-US">
                <a:latin typeface="Calibri"/>
                <a:ea typeface="+mn-ea"/>
                <a:cs typeface="Calibri"/>
              </a:endParaRPr>
            </a:p>
          </p:txBody>
        </p:sp>
      </p:grpSp>
      <p:sp>
        <p:nvSpPr>
          <p:cNvPr id="44" name="TextBox 43"/>
          <p:cNvSpPr txBox="1">
            <a:spLocks noChangeArrowheads="1"/>
          </p:cNvSpPr>
          <p:nvPr/>
        </p:nvSpPr>
        <p:spPr bwMode="auto">
          <a:xfrm>
            <a:off x="6050544" y="4142594"/>
            <a:ext cx="9981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000" dirty="0">
                <a:solidFill>
                  <a:srgbClr val="FFFFFF"/>
                </a:solidFill>
                <a:latin typeface="Calibri" charset="0"/>
                <a:cs typeface="Calibri" charset="0"/>
              </a:rPr>
              <a:t>+acidity</a:t>
            </a:r>
          </a:p>
        </p:txBody>
      </p:sp>
      <p:grpSp>
        <p:nvGrpSpPr>
          <p:cNvPr id="49" name="Group 48"/>
          <p:cNvGrpSpPr>
            <a:grpSpLocks/>
          </p:cNvGrpSpPr>
          <p:nvPr/>
        </p:nvGrpSpPr>
        <p:grpSpPr bwMode="auto">
          <a:xfrm>
            <a:off x="4975225" y="2157414"/>
            <a:ext cx="3236913" cy="2659062"/>
            <a:chOff x="3320828" y="2260861"/>
            <a:chExt cx="3236029" cy="2659712"/>
          </a:xfrm>
        </p:grpSpPr>
        <p:sp>
          <p:nvSpPr>
            <p:cNvPr id="45" name="Arc 44"/>
            <p:cNvSpPr/>
            <p:nvPr/>
          </p:nvSpPr>
          <p:spPr bwMode="auto">
            <a:xfrm rot="4464214">
              <a:off x="4185309" y="2304182"/>
              <a:ext cx="1821307" cy="1734664"/>
            </a:xfrm>
            <a:prstGeom prst="arc">
              <a:avLst/>
            </a:prstGeom>
            <a:noFill/>
            <a:ln w="9525" cap="flat" cmpd="sng" algn="ctr">
              <a:solidFill>
                <a:srgbClr val="FFFFFF"/>
              </a:solidFill>
              <a:prstDash val="solid"/>
              <a:round/>
              <a:headEnd type="none" w="med" len="med"/>
              <a:tailEnd type="triangle" w="med" len="med"/>
            </a:ln>
            <a:effectLst/>
          </p:spPr>
          <p:txBody>
            <a:bodyPr/>
            <a:lstStyle/>
            <a:p>
              <a:pPr defTabSz="1028325">
                <a:defRPr/>
              </a:pPr>
              <a:endParaRPr lang="en-US">
                <a:latin typeface="Calibri"/>
                <a:ea typeface="+mn-ea"/>
                <a:cs typeface="Calibri"/>
              </a:endParaRPr>
            </a:p>
          </p:txBody>
        </p:sp>
        <p:sp>
          <p:nvSpPr>
            <p:cNvPr id="46" name="Arc 45"/>
            <p:cNvSpPr/>
            <p:nvPr/>
          </p:nvSpPr>
          <p:spPr bwMode="auto">
            <a:xfrm rot="4464214">
              <a:off x="5040816" y="3404533"/>
              <a:ext cx="1514845" cy="1517236"/>
            </a:xfrm>
            <a:prstGeom prst="arc">
              <a:avLst/>
            </a:prstGeom>
            <a:noFill/>
            <a:ln w="9525" cap="flat" cmpd="sng" algn="ctr">
              <a:solidFill>
                <a:srgbClr val="FFFFFF"/>
              </a:solidFill>
              <a:prstDash val="solid"/>
              <a:round/>
              <a:headEnd type="none" w="med" len="med"/>
              <a:tailEnd type="triangle" w="med" len="med"/>
            </a:ln>
            <a:effectLst/>
          </p:spPr>
          <p:txBody>
            <a:bodyPr/>
            <a:lstStyle/>
            <a:p>
              <a:pPr defTabSz="1028325">
                <a:defRPr/>
              </a:pPr>
              <a:endParaRPr lang="en-US">
                <a:latin typeface="Calibri"/>
                <a:ea typeface="+mn-ea"/>
                <a:cs typeface="Calibri"/>
              </a:endParaRPr>
            </a:p>
          </p:txBody>
        </p:sp>
        <p:sp>
          <p:nvSpPr>
            <p:cNvPr id="47" name="Arc 46"/>
            <p:cNvSpPr/>
            <p:nvPr/>
          </p:nvSpPr>
          <p:spPr bwMode="auto">
            <a:xfrm rot="11163700">
              <a:off x="3773142" y="2495868"/>
              <a:ext cx="1590241" cy="1551366"/>
            </a:xfrm>
            <a:prstGeom prst="arc">
              <a:avLst/>
            </a:prstGeom>
            <a:noFill/>
            <a:ln w="9525" cap="flat" cmpd="sng" algn="ctr">
              <a:solidFill>
                <a:srgbClr val="FFFFFF"/>
              </a:solidFill>
              <a:prstDash val="solid"/>
              <a:round/>
              <a:headEnd type="triangle" w="med" len="med"/>
              <a:tailEnd type="none" w="med" len="med"/>
            </a:ln>
            <a:effectLst/>
          </p:spPr>
          <p:txBody>
            <a:bodyPr/>
            <a:lstStyle/>
            <a:p>
              <a:pPr defTabSz="1028325">
                <a:defRPr/>
              </a:pPr>
              <a:endParaRPr lang="en-US">
                <a:latin typeface="Calibri"/>
                <a:ea typeface="+mn-ea"/>
                <a:cs typeface="Calibri"/>
              </a:endParaRPr>
            </a:p>
          </p:txBody>
        </p:sp>
        <p:sp>
          <p:nvSpPr>
            <p:cNvPr id="48" name="Arc 47"/>
            <p:cNvSpPr/>
            <p:nvPr/>
          </p:nvSpPr>
          <p:spPr bwMode="auto">
            <a:xfrm rot="10501918">
              <a:off x="3320828" y="3529583"/>
              <a:ext cx="987155" cy="1314771"/>
            </a:xfrm>
            <a:prstGeom prst="arc">
              <a:avLst/>
            </a:prstGeom>
            <a:noFill/>
            <a:ln w="9525" cap="flat" cmpd="sng" algn="ctr">
              <a:solidFill>
                <a:srgbClr val="FFFFFF"/>
              </a:solidFill>
              <a:prstDash val="solid"/>
              <a:round/>
              <a:headEnd type="triangle" w="med" len="med"/>
              <a:tailEnd type="none" w="med" len="med"/>
            </a:ln>
            <a:effectLst/>
          </p:spPr>
          <p:txBody>
            <a:bodyPr/>
            <a:lstStyle/>
            <a:p>
              <a:pPr defTabSz="1028325">
                <a:defRPr/>
              </a:pPr>
              <a:endParaRPr lang="en-US">
                <a:latin typeface="Calibri"/>
                <a:ea typeface="+mn-ea"/>
                <a:cs typeface="Calibri"/>
              </a:endParaRPr>
            </a:p>
          </p:txBody>
        </p:sp>
      </p:grpSp>
      <p:sp>
        <p:nvSpPr>
          <p:cNvPr id="15375" name="TextBox 50"/>
          <p:cNvSpPr txBox="1">
            <a:spLocks noChangeArrowheads="1"/>
          </p:cNvSpPr>
          <p:nvPr/>
        </p:nvSpPr>
        <p:spPr bwMode="auto">
          <a:xfrm>
            <a:off x="3065463" y="1808167"/>
            <a:ext cx="849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800">
                <a:solidFill>
                  <a:srgbClr val="FFFFFF"/>
                </a:solidFill>
                <a:latin typeface="Calibri" charset="0"/>
                <a:cs typeface="Calibri" charset="0"/>
              </a:rPr>
              <a:t>High</a:t>
            </a:r>
          </a:p>
        </p:txBody>
      </p:sp>
      <p:sp>
        <p:nvSpPr>
          <p:cNvPr id="15376" name="TextBox 51"/>
          <p:cNvSpPr txBox="1">
            <a:spLocks noChangeArrowheads="1"/>
          </p:cNvSpPr>
          <p:nvPr/>
        </p:nvSpPr>
        <p:spPr bwMode="auto">
          <a:xfrm>
            <a:off x="3113091" y="5289550"/>
            <a:ext cx="817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800">
                <a:solidFill>
                  <a:srgbClr val="FFFFFF"/>
                </a:solidFill>
                <a:latin typeface="Calibri" charset="0"/>
                <a:cs typeface="Calibri" charset="0"/>
              </a:rPr>
              <a:t>Low</a:t>
            </a:r>
          </a:p>
        </p:txBody>
      </p:sp>
      <p:cxnSp>
        <p:nvCxnSpPr>
          <p:cNvPr id="15377" name="Straight Arrow Connector 15"/>
          <p:cNvCxnSpPr>
            <a:cxnSpLocks noChangeShapeType="1"/>
          </p:cNvCxnSpPr>
          <p:nvPr/>
        </p:nvCxnSpPr>
        <p:spPr bwMode="auto">
          <a:xfrm flipV="1">
            <a:off x="3503613" y="2408238"/>
            <a:ext cx="0" cy="2598737"/>
          </a:xfrm>
          <a:prstGeom prst="straightConnector1">
            <a:avLst/>
          </a:prstGeom>
          <a:noFill/>
          <a:ln w="76200">
            <a:solidFill>
              <a:srgbClr val="00FF00"/>
            </a:solidFill>
            <a:round/>
            <a:headEnd/>
            <a:tailEnd type="arrow" w="med" len="med"/>
          </a:ln>
        </p:spPr>
      </p:cxnSp>
      <p:sp>
        <p:nvSpPr>
          <p:cNvPr id="15378" name="TextBox 16"/>
          <p:cNvSpPr txBox="1">
            <a:spLocks noChangeArrowheads="1"/>
          </p:cNvSpPr>
          <p:nvPr/>
        </p:nvSpPr>
        <p:spPr bwMode="auto">
          <a:xfrm>
            <a:off x="421127" y="2905125"/>
            <a:ext cx="2172849" cy="181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a:r>
              <a:rPr lang="en-US" sz="2800">
                <a:solidFill>
                  <a:srgbClr val="FFFFFF"/>
                </a:solidFill>
                <a:latin typeface="Calibri" charset="0"/>
                <a:cs typeface="Calibri" charset="0"/>
              </a:rPr>
              <a:t>Physiology</a:t>
            </a:r>
          </a:p>
          <a:p>
            <a:pPr algn="r"/>
            <a:r>
              <a:rPr lang="en-US" sz="2800">
                <a:solidFill>
                  <a:srgbClr val="FFFFFF"/>
                </a:solidFill>
                <a:latin typeface="Calibri" charset="0"/>
                <a:cs typeface="Calibri" charset="0"/>
              </a:rPr>
              <a:t>Growth</a:t>
            </a:r>
          </a:p>
          <a:p>
            <a:pPr algn="r"/>
            <a:r>
              <a:rPr lang="en-US" sz="2800">
                <a:solidFill>
                  <a:srgbClr val="FFFFFF"/>
                </a:solidFill>
                <a:latin typeface="Calibri" charset="0"/>
                <a:cs typeface="Calibri" charset="0"/>
              </a:rPr>
              <a:t>Survival</a:t>
            </a:r>
          </a:p>
          <a:p>
            <a:pPr algn="r"/>
            <a:r>
              <a:rPr lang="en-US" sz="2800">
                <a:solidFill>
                  <a:srgbClr val="FFFFFF"/>
                </a:solidFill>
                <a:latin typeface="Calibri" charset="0"/>
                <a:cs typeface="Calibri" charset="0"/>
              </a:rPr>
              <a:t>Reproduction</a:t>
            </a:r>
          </a:p>
        </p:txBody>
      </p:sp>
      <p:cxnSp>
        <p:nvCxnSpPr>
          <p:cNvPr id="36" name="Straight Connector 6"/>
          <p:cNvCxnSpPr>
            <a:cxnSpLocks noChangeShapeType="1"/>
          </p:cNvCxnSpPr>
          <p:nvPr/>
        </p:nvCxnSpPr>
        <p:spPr bwMode="auto">
          <a:xfrm>
            <a:off x="571500" y="1206982"/>
            <a:ext cx="9067800" cy="1587"/>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sp>
        <p:nvSpPr>
          <p:cNvPr id="50" name="TextBox 53"/>
          <p:cNvSpPr txBox="1">
            <a:spLocks noChangeArrowheads="1"/>
          </p:cNvSpPr>
          <p:nvPr/>
        </p:nvSpPr>
        <p:spPr bwMode="auto">
          <a:xfrm>
            <a:off x="5953705" y="4839560"/>
            <a:ext cx="1219048" cy="4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3" rIns="91406" bIns="4570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2400" i="1" dirty="0">
                <a:solidFill>
                  <a:srgbClr val="FFFFFF"/>
                </a:solidFill>
                <a:latin typeface="Calibri" charset="0"/>
                <a:cs typeface="Calibri" charset="0"/>
              </a:rPr>
              <a:t>optimal</a:t>
            </a:r>
          </a:p>
        </p:txBody>
      </p:sp>
      <p:grpSp>
        <p:nvGrpSpPr>
          <p:cNvPr id="3" name="Group 2"/>
          <p:cNvGrpSpPr/>
          <p:nvPr/>
        </p:nvGrpSpPr>
        <p:grpSpPr>
          <a:xfrm>
            <a:off x="4253712" y="2084388"/>
            <a:ext cx="4728963" cy="3582988"/>
            <a:chOff x="4250831" y="2101850"/>
            <a:chExt cx="4728963" cy="3582988"/>
          </a:xfrm>
        </p:grpSpPr>
        <p:sp>
          <p:nvSpPr>
            <p:cNvPr id="51" name="Rectangle 17"/>
            <p:cNvSpPr>
              <a:spLocks noChangeArrowheads="1"/>
            </p:cNvSpPr>
            <p:nvPr/>
          </p:nvSpPr>
          <p:spPr bwMode="auto">
            <a:xfrm>
              <a:off x="4250831" y="2101850"/>
              <a:ext cx="1506538" cy="3582988"/>
            </a:xfrm>
            <a:prstGeom prst="rect">
              <a:avLst/>
            </a:prstGeom>
            <a:solidFill>
              <a:srgbClr val="FF0000">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28325"/>
              <a:endParaRPr lang="en-US"/>
            </a:p>
          </p:txBody>
        </p:sp>
        <p:sp>
          <p:nvSpPr>
            <p:cNvPr id="52" name="Rectangle 52"/>
            <p:cNvSpPr>
              <a:spLocks noChangeArrowheads="1"/>
            </p:cNvSpPr>
            <p:nvPr/>
          </p:nvSpPr>
          <p:spPr bwMode="auto">
            <a:xfrm>
              <a:off x="7450436" y="2101850"/>
              <a:ext cx="1529358" cy="3582988"/>
            </a:xfrm>
            <a:prstGeom prst="rect">
              <a:avLst/>
            </a:prstGeom>
            <a:solidFill>
              <a:srgbClr val="FF0000">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28325"/>
              <a:endParaRPr lang="en-US"/>
            </a:p>
          </p:txBody>
        </p:sp>
      </p:grpSp>
      <p:grpSp>
        <p:nvGrpSpPr>
          <p:cNvPr id="2" name="Group 1"/>
          <p:cNvGrpSpPr/>
          <p:nvPr/>
        </p:nvGrpSpPr>
        <p:grpSpPr>
          <a:xfrm>
            <a:off x="4272732" y="2084388"/>
            <a:ext cx="4723589" cy="3582988"/>
            <a:chOff x="4252418" y="2101850"/>
            <a:chExt cx="4723589" cy="3582988"/>
          </a:xfrm>
        </p:grpSpPr>
        <p:sp>
          <p:nvSpPr>
            <p:cNvPr id="53" name="Rectangle 17"/>
            <p:cNvSpPr>
              <a:spLocks noChangeArrowheads="1"/>
            </p:cNvSpPr>
            <p:nvPr/>
          </p:nvSpPr>
          <p:spPr bwMode="auto">
            <a:xfrm>
              <a:off x="4252418" y="2101850"/>
              <a:ext cx="1680974" cy="3582988"/>
            </a:xfrm>
            <a:prstGeom prst="rect">
              <a:avLst/>
            </a:prstGeom>
            <a:solidFill>
              <a:srgbClr val="FF0000">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28325"/>
              <a:endParaRPr lang="en-US"/>
            </a:p>
          </p:txBody>
        </p:sp>
        <p:sp>
          <p:nvSpPr>
            <p:cNvPr id="54" name="Rectangle 52"/>
            <p:cNvSpPr>
              <a:spLocks noChangeArrowheads="1"/>
            </p:cNvSpPr>
            <p:nvPr/>
          </p:nvSpPr>
          <p:spPr bwMode="auto">
            <a:xfrm>
              <a:off x="7152509" y="2101850"/>
              <a:ext cx="1823498" cy="3582988"/>
            </a:xfrm>
            <a:prstGeom prst="rect">
              <a:avLst/>
            </a:prstGeom>
            <a:solidFill>
              <a:srgbClr val="FF0000">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28325"/>
              <a:endParaRPr lang="en-US"/>
            </a:p>
          </p:txBody>
        </p:sp>
      </p:grpSp>
    </p:spTree>
    <p:extLst>
      <p:ext uri="{BB962C8B-B14F-4D97-AF65-F5344CB8AC3E}">
        <p14:creationId xmlns:p14="http://schemas.microsoft.com/office/powerpoint/2010/main" val="3481264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20"/>
                                        </p:tgtEl>
                                        <p:attrNameLst>
                                          <p:attrName>style.color</p:attrName>
                                        </p:attrNameLst>
                                      </p:cBhvr>
                                      <p:by>
                                        <p:hsl h="0" s="-12549" l="-25098"/>
                                      </p:by>
                                    </p:animClr>
                                    <p:animClr clrSpc="hsl" dir="cw">
                                      <p:cBhvr>
                                        <p:cTn id="7" dur="500" fill="hold"/>
                                        <p:tgtEl>
                                          <p:spTgt spid="20"/>
                                        </p:tgtEl>
                                        <p:attrNameLst>
                                          <p:attrName>fillcolor</p:attrName>
                                        </p:attrNameLst>
                                      </p:cBhvr>
                                      <p:by>
                                        <p:hsl h="0" s="-12549" l="-25098"/>
                                      </p:by>
                                    </p:animClr>
                                    <p:animClr clrSpc="hsl" dir="cw">
                                      <p:cBhvr>
                                        <p:cTn id="8" dur="500" fill="hold"/>
                                        <p:tgtEl>
                                          <p:spTgt spid="20"/>
                                        </p:tgtEl>
                                        <p:attrNameLst>
                                          <p:attrName>stroke.color</p:attrName>
                                        </p:attrNameLst>
                                      </p:cBhvr>
                                      <p:by>
                                        <p:hsl h="0" s="-12549" l="-25098"/>
                                      </p:by>
                                    </p:animClr>
                                    <p:set>
                                      <p:cBhvr>
                                        <p:cTn id="9" dur="500" fill="hold"/>
                                        <p:tgtEl>
                                          <p:spTgt spid="20"/>
                                        </p:tgtEl>
                                        <p:attrNameLst>
                                          <p:attrName>fill.type</p:attrName>
                                        </p:attrNameLst>
                                      </p:cBhvr>
                                      <p:to>
                                        <p:strVal val="solid"/>
                                      </p:to>
                                    </p:set>
                                  </p:childTnLst>
                                </p:cTn>
                              </p:par>
                              <p:par>
                                <p:cTn id="10" presetID="1" presetClass="exit" presetSubtype="0" fill="hold" nodeType="withEffect">
                                  <p:stCondLst>
                                    <p:cond delay="0"/>
                                  </p:stCondLst>
                                  <p:childTnLst>
                                    <p:set>
                                      <p:cBhvr>
                                        <p:cTn id="11" dur="1" fill="hold">
                                          <p:stCondLst>
                                            <p:cond delay="0"/>
                                          </p:stCondLst>
                                        </p:cTn>
                                        <p:tgtEl>
                                          <p:spTgt spid="15380"/>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4" presetClass="emph" presetSubtype="0" fill="hold" grpId="1" nodeType="clickEffect">
                                  <p:stCondLst>
                                    <p:cond delay="0"/>
                                  </p:stCondLst>
                                  <p:childTnLst>
                                    <p:animClr clrSpc="hsl" dir="cw">
                                      <p:cBhvr override="childStyle">
                                        <p:cTn id="23" dur="500" fill="hold"/>
                                        <p:tgtEl>
                                          <p:spTgt spid="21"/>
                                        </p:tgtEl>
                                        <p:attrNameLst>
                                          <p:attrName>style.color</p:attrName>
                                        </p:attrNameLst>
                                      </p:cBhvr>
                                      <p:by>
                                        <p:hsl h="0" s="-12549" l="-25098"/>
                                      </p:by>
                                    </p:animClr>
                                    <p:animClr clrSpc="hsl" dir="cw">
                                      <p:cBhvr>
                                        <p:cTn id="24" dur="500" fill="hold"/>
                                        <p:tgtEl>
                                          <p:spTgt spid="21"/>
                                        </p:tgtEl>
                                        <p:attrNameLst>
                                          <p:attrName>fillcolor</p:attrName>
                                        </p:attrNameLst>
                                      </p:cBhvr>
                                      <p:by>
                                        <p:hsl h="0" s="-12549" l="-25098"/>
                                      </p:by>
                                    </p:animClr>
                                    <p:animClr clrSpc="hsl" dir="cw">
                                      <p:cBhvr>
                                        <p:cTn id="25" dur="500" fill="hold"/>
                                        <p:tgtEl>
                                          <p:spTgt spid="21"/>
                                        </p:tgtEl>
                                        <p:attrNameLst>
                                          <p:attrName>stroke.color</p:attrName>
                                        </p:attrNameLst>
                                      </p:cBhvr>
                                      <p:by>
                                        <p:hsl h="0" s="-12549" l="-25098"/>
                                      </p:by>
                                    </p:animClr>
                                    <p:set>
                                      <p:cBhvr>
                                        <p:cTn id="26" dur="500" fill="hold"/>
                                        <p:tgtEl>
                                          <p:spTgt spid="21"/>
                                        </p:tgtEl>
                                        <p:attrNameLst>
                                          <p:attrName>fill.type</p:attrName>
                                        </p:attrNameLst>
                                      </p:cBhvr>
                                      <p:to>
                                        <p:strVal val="solid"/>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xit" presetSubtype="0" fill="hold" nodeType="withEffect">
                                  <p:stCondLst>
                                    <p:cond delay="100"/>
                                  </p:stCondLst>
                                  <p:childTnLst>
                                    <p:set>
                                      <p:cBhvr>
                                        <p:cTn id="34" dur="1" fill="hold">
                                          <p:stCondLst>
                                            <p:cond delay="0"/>
                                          </p:stCondLst>
                                        </p:cTn>
                                        <p:tgtEl>
                                          <p:spTgt spid="4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3" grpId="0" animBg="1"/>
      <p:bldP spid="31"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205572" y="1429703"/>
            <a:ext cx="4740734" cy="440572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7234"/>
            <a:endParaRPr lang="en-US" dirty="0">
              <a:solidFill>
                <a:srgbClr val="FFFF00"/>
              </a:solidFill>
              <a:latin typeface="Calibri"/>
            </a:endParaRPr>
          </a:p>
        </p:txBody>
      </p:sp>
      <p:pic>
        <p:nvPicPr>
          <p:cNvPr id="19" name="Picture 5"/>
          <p:cNvPicPr>
            <a:picLocks noChangeAspect="1" noChangeArrowheads="1"/>
          </p:cNvPicPr>
          <p:nvPr/>
        </p:nvPicPr>
        <p:blipFill>
          <a:blip r:embed="rId3">
            <a:lum bright="-16000" contrast="38000"/>
            <a:extLst>
              <a:ext uri="{28A0092B-C50C-407E-A947-70E740481C1C}">
                <a14:useLocalDpi xmlns:a14="http://schemas.microsoft.com/office/drawing/2010/main" val="0"/>
              </a:ext>
            </a:extLst>
          </a:blip>
          <a:srcRect/>
          <a:stretch>
            <a:fillRect/>
          </a:stretch>
        </p:blipFill>
        <p:spPr bwMode="auto">
          <a:xfrm>
            <a:off x="5255256" y="1641225"/>
            <a:ext cx="4543639" cy="407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4" descr="Caulerpa1"/>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06973" y="4159306"/>
            <a:ext cx="4679211" cy="3191324"/>
          </a:xfrm>
        </p:spPr>
      </p:pic>
      <p:sp>
        <p:nvSpPr>
          <p:cNvPr id="24580" name="Rectangle 7"/>
          <p:cNvSpPr>
            <a:spLocks noChangeArrowheads="1"/>
          </p:cNvSpPr>
          <p:nvPr/>
        </p:nvSpPr>
        <p:spPr bwMode="auto">
          <a:xfrm>
            <a:off x="1936525" y="140118"/>
            <a:ext cx="7673761" cy="51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917" tIns="35959" rIns="71917" bIns="35959">
            <a:spAutoFit/>
          </a:bodyPr>
          <a:lstStyle/>
          <a:p>
            <a:r>
              <a:rPr lang="en-GB" sz="2900" dirty="0" smtClean="0">
                <a:solidFill>
                  <a:srgbClr val="FFFF99"/>
                </a:solidFill>
                <a:latin typeface="Calibri"/>
              </a:rPr>
              <a:t>Biodiversity decreases with pH at Ischia CO</a:t>
            </a:r>
            <a:r>
              <a:rPr lang="en-GB" sz="2900" baseline="-25000" dirty="0" smtClean="0">
                <a:solidFill>
                  <a:srgbClr val="FFFF99"/>
                </a:solidFill>
                <a:latin typeface="Calibri"/>
              </a:rPr>
              <a:t>2</a:t>
            </a:r>
            <a:r>
              <a:rPr lang="en-GB" sz="2900" dirty="0" smtClean="0">
                <a:solidFill>
                  <a:srgbClr val="FFFF99"/>
                </a:solidFill>
                <a:latin typeface="Calibri"/>
              </a:rPr>
              <a:t> vents</a:t>
            </a:r>
            <a:endParaRPr lang="en-GB" sz="2900" dirty="0">
              <a:solidFill>
                <a:srgbClr val="FFFF99"/>
              </a:solidFill>
              <a:latin typeface="Calibri"/>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0" y="918789"/>
            <a:ext cx="4645989" cy="319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4603" y="979274"/>
            <a:ext cx="3092487" cy="307645"/>
          </a:xfrm>
          <a:prstGeom prst="rect">
            <a:avLst/>
          </a:prstGeom>
          <a:solidFill>
            <a:schemeClr val="accent1">
              <a:lumMod val="20000"/>
              <a:lumOff val="80000"/>
            </a:schemeClr>
          </a:solidFill>
        </p:spPr>
        <p:txBody>
          <a:bodyPr wrap="none" lIns="91309" tIns="45655" rIns="91309" bIns="45655" rtlCol="0">
            <a:spAutoFit/>
          </a:bodyPr>
          <a:lstStyle/>
          <a:p>
            <a:r>
              <a:rPr lang="en-US" dirty="0" smtClean="0">
                <a:solidFill>
                  <a:srgbClr val="0000FF"/>
                </a:solidFill>
                <a:latin typeface="Calibri"/>
              </a:rPr>
              <a:t>Typical Ischia shallow-water community</a:t>
            </a:r>
            <a:endParaRPr lang="en-US" dirty="0">
              <a:solidFill>
                <a:srgbClr val="0000FF"/>
              </a:solidFill>
              <a:latin typeface="Calibri"/>
            </a:endParaRPr>
          </a:p>
        </p:txBody>
      </p:sp>
      <p:sp>
        <p:nvSpPr>
          <p:cNvPr id="16" name="TextBox 15"/>
          <p:cNvSpPr txBox="1"/>
          <p:nvPr/>
        </p:nvSpPr>
        <p:spPr>
          <a:xfrm>
            <a:off x="774603" y="4208795"/>
            <a:ext cx="3083312" cy="306380"/>
          </a:xfrm>
          <a:prstGeom prst="rect">
            <a:avLst/>
          </a:prstGeom>
          <a:solidFill>
            <a:schemeClr val="accent1">
              <a:lumMod val="20000"/>
              <a:lumOff val="80000"/>
            </a:schemeClr>
          </a:solidFill>
        </p:spPr>
        <p:txBody>
          <a:bodyPr wrap="none" lIns="91309" tIns="45655" rIns="91309" bIns="45655" rtlCol="0">
            <a:spAutoFit/>
          </a:bodyPr>
          <a:lstStyle/>
          <a:p>
            <a:r>
              <a:rPr lang="en-US" dirty="0" smtClean="0">
                <a:solidFill>
                  <a:srgbClr val="0000FF"/>
                </a:solidFill>
                <a:latin typeface="Calibri"/>
              </a:rPr>
              <a:t>Community in high-CO</a:t>
            </a:r>
            <a:r>
              <a:rPr lang="en-US" baseline="-25000" dirty="0" smtClean="0">
                <a:solidFill>
                  <a:srgbClr val="0000FF"/>
                </a:solidFill>
                <a:latin typeface="Calibri"/>
              </a:rPr>
              <a:t>2</a:t>
            </a:r>
            <a:r>
              <a:rPr lang="en-US" dirty="0" smtClean="0">
                <a:solidFill>
                  <a:srgbClr val="0000FF"/>
                </a:solidFill>
                <a:latin typeface="Calibri"/>
              </a:rPr>
              <a:t> areas at Ischia</a:t>
            </a:r>
            <a:endParaRPr lang="en-US" dirty="0">
              <a:solidFill>
                <a:srgbClr val="0000FF"/>
              </a:solidFill>
              <a:latin typeface="Calibri"/>
            </a:endParaRPr>
          </a:p>
        </p:txBody>
      </p:sp>
      <p:sp>
        <p:nvSpPr>
          <p:cNvPr id="17" name="TextBox 8"/>
          <p:cNvSpPr txBox="1">
            <a:spLocks noChangeArrowheads="1"/>
          </p:cNvSpPr>
          <p:nvPr/>
        </p:nvSpPr>
        <p:spPr bwMode="auto">
          <a:xfrm>
            <a:off x="2033733" y="7011353"/>
            <a:ext cx="2514037" cy="323022"/>
          </a:xfrm>
          <a:prstGeom prst="rect">
            <a:avLst/>
          </a:prstGeom>
          <a:noFill/>
          <a:ln w="9525">
            <a:noFill/>
            <a:miter lim="800000"/>
            <a:headEnd/>
            <a:tailEnd/>
          </a:ln>
        </p:spPr>
        <p:txBody>
          <a:bodyPr wrap="none" lIns="91304" tIns="45649" rIns="91304" bIns="45649">
            <a:spAutoFit/>
          </a:bodyPr>
          <a:lstStyle/>
          <a:p>
            <a:r>
              <a:rPr lang="en-US" sz="1500" dirty="0">
                <a:solidFill>
                  <a:srgbClr val="FFFF00"/>
                </a:solidFill>
                <a:latin typeface="Calibri"/>
              </a:rPr>
              <a:t>Jason Hall-Spencer et al. 2008</a:t>
            </a:r>
          </a:p>
        </p:txBody>
      </p:sp>
      <p:sp>
        <p:nvSpPr>
          <p:cNvPr id="18" name="TextBox 17"/>
          <p:cNvSpPr txBox="1"/>
          <p:nvPr/>
        </p:nvSpPr>
        <p:spPr>
          <a:xfrm>
            <a:off x="7808249" y="7085823"/>
            <a:ext cx="2337887" cy="246221"/>
          </a:xfrm>
          <a:prstGeom prst="rect">
            <a:avLst/>
          </a:prstGeom>
          <a:noFill/>
        </p:spPr>
        <p:txBody>
          <a:bodyPr wrap="none" rtlCol="0">
            <a:spAutoFit/>
          </a:bodyPr>
          <a:lstStyle/>
          <a:p>
            <a:r>
              <a:rPr lang="en-US" sz="1000" dirty="0" smtClean="0">
                <a:solidFill>
                  <a:srgbClr val="FFFFFF"/>
                </a:solidFill>
                <a:latin typeface="Calibri"/>
              </a:rPr>
              <a:t>Spencer-Hall et al. 2008, Barry </a:t>
            </a:r>
            <a:r>
              <a:rPr lang="en-US" sz="1000" dirty="0">
                <a:solidFill>
                  <a:srgbClr val="FFFFFF"/>
                </a:solidFill>
                <a:latin typeface="Calibri"/>
              </a:rPr>
              <a:t>et al. 2011</a:t>
            </a:r>
          </a:p>
        </p:txBody>
      </p:sp>
      <p:grpSp>
        <p:nvGrpSpPr>
          <p:cNvPr id="15" name="Group 14"/>
          <p:cNvGrpSpPr/>
          <p:nvPr/>
        </p:nvGrpSpPr>
        <p:grpSpPr>
          <a:xfrm>
            <a:off x="7917047" y="2265519"/>
            <a:ext cx="1899174" cy="755173"/>
            <a:chOff x="8248831" y="2357055"/>
            <a:chExt cx="1899174" cy="755173"/>
          </a:xfrm>
        </p:grpSpPr>
        <p:sp>
          <p:nvSpPr>
            <p:cNvPr id="14" name="Rectangle 13"/>
            <p:cNvSpPr/>
            <p:nvPr/>
          </p:nvSpPr>
          <p:spPr bwMode="auto">
            <a:xfrm>
              <a:off x="8248831" y="2357055"/>
              <a:ext cx="1841972" cy="755173"/>
            </a:xfrm>
            <a:prstGeom prst="rect">
              <a:avLst/>
            </a:prstGeom>
            <a:solidFill>
              <a:srgbClr val="FFFFFF"/>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700"/>
              <a:endParaRPr lang="en-US" smtClean="0">
                <a:solidFill>
                  <a:srgbClr val="FFFF00"/>
                </a:solidFill>
              </a:endParaRPr>
            </a:p>
          </p:txBody>
        </p:sp>
        <p:sp>
          <p:nvSpPr>
            <p:cNvPr id="2" name="Oval 1"/>
            <p:cNvSpPr/>
            <p:nvPr/>
          </p:nvSpPr>
          <p:spPr bwMode="auto">
            <a:xfrm>
              <a:off x="8340357" y="2494355"/>
              <a:ext cx="171612" cy="171612"/>
            </a:xfrm>
            <a:prstGeom prst="ellipse">
              <a:avLst/>
            </a:prstGeom>
            <a:solidFill>
              <a:srgbClr val="FFFFFF"/>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700"/>
              <a:endParaRPr lang="en-US" smtClean="0">
                <a:solidFill>
                  <a:srgbClr val="FFFF00"/>
                </a:solidFill>
              </a:endParaRPr>
            </a:p>
          </p:txBody>
        </p:sp>
        <p:sp>
          <p:nvSpPr>
            <p:cNvPr id="12" name="TextBox 11"/>
            <p:cNvSpPr txBox="1"/>
            <p:nvPr/>
          </p:nvSpPr>
          <p:spPr>
            <a:xfrm>
              <a:off x="8534849" y="2379939"/>
              <a:ext cx="1133806" cy="369332"/>
            </a:xfrm>
            <a:prstGeom prst="rect">
              <a:avLst/>
            </a:prstGeom>
            <a:noFill/>
            <a:ln>
              <a:solidFill>
                <a:srgbClr val="FFFFFF"/>
              </a:solidFill>
            </a:ln>
          </p:spPr>
          <p:txBody>
            <a:bodyPr wrap="none" rtlCol="0">
              <a:spAutoFit/>
            </a:bodyPr>
            <a:lstStyle/>
            <a:p>
              <a:r>
                <a:rPr lang="en-US" sz="1800" dirty="0" err="1" smtClean="0">
                  <a:solidFill>
                    <a:srgbClr val="003366">
                      <a:lumMod val="50000"/>
                    </a:srgbClr>
                  </a:solidFill>
                </a:rPr>
                <a:t>Calcifiers</a:t>
              </a:r>
              <a:endParaRPr lang="en-US" sz="1800" dirty="0">
                <a:solidFill>
                  <a:srgbClr val="003366">
                    <a:lumMod val="50000"/>
                  </a:srgbClr>
                </a:solidFill>
              </a:endParaRPr>
            </a:p>
          </p:txBody>
        </p:sp>
        <p:sp>
          <p:nvSpPr>
            <p:cNvPr id="21" name="TextBox 20"/>
            <p:cNvSpPr txBox="1"/>
            <p:nvPr/>
          </p:nvSpPr>
          <p:spPr>
            <a:xfrm>
              <a:off x="8543704" y="2658201"/>
              <a:ext cx="1604301" cy="369332"/>
            </a:xfrm>
            <a:prstGeom prst="rect">
              <a:avLst/>
            </a:prstGeom>
            <a:noFill/>
            <a:ln>
              <a:noFill/>
            </a:ln>
          </p:spPr>
          <p:txBody>
            <a:bodyPr wrap="square" rtlCol="0">
              <a:spAutoFit/>
            </a:bodyPr>
            <a:lstStyle/>
            <a:p>
              <a:r>
                <a:rPr lang="en-US" sz="1800" dirty="0" smtClean="0">
                  <a:solidFill>
                    <a:srgbClr val="003366">
                      <a:lumMod val="50000"/>
                    </a:srgbClr>
                  </a:solidFill>
                </a:rPr>
                <a:t>Non-</a:t>
              </a:r>
              <a:r>
                <a:rPr lang="en-US" sz="1800" dirty="0" err="1" smtClean="0">
                  <a:solidFill>
                    <a:srgbClr val="003366">
                      <a:lumMod val="50000"/>
                    </a:srgbClr>
                  </a:solidFill>
                </a:rPr>
                <a:t>calcifiers</a:t>
              </a:r>
              <a:endParaRPr lang="en-US" sz="1800" dirty="0">
                <a:solidFill>
                  <a:srgbClr val="003366">
                    <a:lumMod val="50000"/>
                  </a:srgbClr>
                </a:solidFill>
              </a:endParaRPr>
            </a:p>
          </p:txBody>
        </p:sp>
        <p:sp>
          <p:nvSpPr>
            <p:cNvPr id="23" name="Oval 22"/>
            <p:cNvSpPr/>
            <p:nvPr/>
          </p:nvSpPr>
          <p:spPr bwMode="auto">
            <a:xfrm>
              <a:off x="8344024" y="2772617"/>
              <a:ext cx="171612" cy="171612"/>
            </a:xfrm>
            <a:prstGeom prst="ellipse">
              <a:avLst/>
            </a:prstGeom>
            <a:solidFill>
              <a:schemeClr val="bg2">
                <a:lumMod val="50000"/>
              </a:schemeClr>
            </a:solidFill>
            <a:ln w="9525" cap="flat" cmpd="sng" algn="ctr">
              <a:solidFill>
                <a:srgbClr val="001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700"/>
              <a:endParaRPr lang="en-US" smtClean="0">
                <a:solidFill>
                  <a:srgbClr val="FFFF00"/>
                </a:solidFill>
              </a:endParaRPr>
            </a:p>
          </p:txBody>
        </p:sp>
      </p:grpSp>
      <p:sp>
        <p:nvSpPr>
          <p:cNvPr id="22" name="TextBox 21"/>
          <p:cNvSpPr txBox="1"/>
          <p:nvPr/>
        </p:nvSpPr>
        <p:spPr>
          <a:xfrm>
            <a:off x="5319981" y="949687"/>
            <a:ext cx="4461428" cy="400110"/>
          </a:xfrm>
          <a:prstGeom prst="rect">
            <a:avLst/>
          </a:prstGeom>
          <a:noFill/>
        </p:spPr>
        <p:txBody>
          <a:bodyPr wrap="none" rtlCol="0">
            <a:spAutoFit/>
          </a:bodyPr>
          <a:lstStyle/>
          <a:p>
            <a:r>
              <a:rPr lang="en-US" sz="2000" dirty="0" smtClean="0">
                <a:solidFill>
                  <a:srgbClr val="FFFFFF"/>
                </a:solidFill>
              </a:rPr>
              <a:t>50 % loss of calcifying taxa at -0.3 pH</a:t>
            </a:r>
            <a:endParaRPr lang="en-US" sz="2000" dirty="0">
              <a:solidFill>
                <a:srgbClr val="FFFFFF"/>
              </a:solidFill>
            </a:endParaRPr>
          </a:p>
        </p:txBody>
      </p:sp>
      <p:sp>
        <p:nvSpPr>
          <p:cNvPr id="26" name="Line 6"/>
          <p:cNvSpPr>
            <a:spLocks noChangeShapeType="1"/>
          </p:cNvSpPr>
          <p:nvPr/>
        </p:nvSpPr>
        <p:spPr bwMode="auto">
          <a:xfrm>
            <a:off x="287186" y="746031"/>
            <a:ext cx="9026525" cy="0"/>
          </a:xfrm>
          <a:prstGeom prst="line">
            <a:avLst/>
          </a:prstGeom>
          <a:noFill/>
          <a:ln w="15875">
            <a:solidFill>
              <a:srgbClr val="FF0000"/>
            </a:solidFill>
            <a:round/>
            <a:headEnd/>
            <a:tailEnd/>
          </a:ln>
          <a:effectLst/>
        </p:spPr>
        <p:txBody>
          <a:bodyPr lIns="87797" tIns="43897" rIns="87797" bIns="43897"/>
          <a:lstStyle/>
          <a:p>
            <a:endParaRPr lang="en-US" dirty="0">
              <a:solidFill>
                <a:srgbClr val="FFFF00"/>
              </a:solidFill>
              <a:latin typeface="Calibri"/>
            </a:endParaRPr>
          </a:p>
        </p:txBody>
      </p:sp>
      <p:grpSp>
        <p:nvGrpSpPr>
          <p:cNvPr id="31" name="Group 30"/>
          <p:cNvGrpSpPr/>
          <p:nvPr/>
        </p:nvGrpSpPr>
        <p:grpSpPr>
          <a:xfrm>
            <a:off x="4158196" y="1090091"/>
            <a:ext cx="5591036" cy="6204804"/>
            <a:chOff x="4158196" y="1090091"/>
            <a:chExt cx="5591036" cy="6204804"/>
          </a:xfrm>
        </p:grpSpPr>
        <p:grpSp>
          <p:nvGrpSpPr>
            <p:cNvPr id="29" name="Group 28"/>
            <p:cNvGrpSpPr/>
            <p:nvPr/>
          </p:nvGrpSpPr>
          <p:grpSpPr>
            <a:xfrm>
              <a:off x="4158196" y="1090091"/>
              <a:ext cx="5591036" cy="6204804"/>
              <a:chOff x="1191267" y="910280"/>
              <a:chExt cx="5276362" cy="6114901"/>
            </a:xfrm>
          </p:grpSpPr>
          <p:grpSp>
            <p:nvGrpSpPr>
              <p:cNvPr id="25" name="Group 24"/>
              <p:cNvGrpSpPr/>
              <p:nvPr/>
            </p:nvGrpSpPr>
            <p:grpSpPr>
              <a:xfrm>
                <a:off x="1194891" y="1311194"/>
                <a:ext cx="5272738" cy="5713987"/>
                <a:chOff x="4723738" y="946220"/>
                <a:chExt cx="5272738" cy="5713987"/>
              </a:xfrm>
            </p:grpSpPr>
            <p:pic>
              <p:nvPicPr>
                <p:cNvPr id="27" name="Picture 26"/>
                <p:cNvPicPr>
                  <a:picLocks noChangeAspect="1"/>
                </p:cNvPicPr>
                <p:nvPr/>
              </p:nvPicPr>
              <p:blipFill>
                <a:blip r:embed="rId6"/>
                <a:stretch>
                  <a:fillRect/>
                </a:stretch>
              </p:blipFill>
              <p:spPr>
                <a:xfrm>
                  <a:off x="4723738" y="946220"/>
                  <a:ext cx="5272738" cy="5711169"/>
                </a:xfrm>
                <a:prstGeom prst="rect">
                  <a:avLst/>
                </a:prstGeom>
              </p:spPr>
            </p:pic>
            <p:sp>
              <p:nvSpPr>
                <p:cNvPr id="24" name="TextBox 23"/>
                <p:cNvSpPr txBox="1"/>
                <p:nvPr/>
              </p:nvSpPr>
              <p:spPr>
                <a:xfrm>
                  <a:off x="8181531" y="6383208"/>
                  <a:ext cx="1536373" cy="276999"/>
                </a:xfrm>
                <a:prstGeom prst="rect">
                  <a:avLst/>
                </a:prstGeom>
                <a:noFill/>
              </p:spPr>
              <p:txBody>
                <a:bodyPr wrap="none" rtlCol="0">
                  <a:spAutoFit/>
                </a:bodyPr>
                <a:lstStyle/>
                <a:p>
                  <a:r>
                    <a:rPr lang="en-US" sz="1200" b="1" dirty="0" err="1" smtClean="0">
                      <a:solidFill>
                        <a:srgbClr val="0000FF"/>
                      </a:solidFill>
                    </a:rPr>
                    <a:t>Kroeker</a:t>
                  </a:r>
                  <a:r>
                    <a:rPr lang="en-US" sz="1200" b="1" dirty="0" smtClean="0">
                      <a:solidFill>
                        <a:srgbClr val="0000FF"/>
                      </a:solidFill>
                    </a:rPr>
                    <a:t> et al. 2011</a:t>
                  </a:r>
                  <a:endParaRPr lang="en-US" sz="1200" b="1" dirty="0">
                    <a:solidFill>
                      <a:srgbClr val="0000FF"/>
                    </a:solidFill>
                  </a:endParaRPr>
                </a:p>
              </p:txBody>
            </p:sp>
          </p:grpSp>
          <p:sp>
            <p:nvSpPr>
              <p:cNvPr id="28" name="TextBox 27"/>
              <p:cNvSpPr txBox="1"/>
              <p:nvPr/>
            </p:nvSpPr>
            <p:spPr>
              <a:xfrm>
                <a:off x="1191267" y="910280"/>
                <a:ext cx="5270794" cy="400110"/>
              </a:xfrm>
              <a:prstGeom prst="rect">
                <a:avLst/>
              </a:prstGeom>
              <a:solidFill>
                <a:srgbClr val="FFFFFF"/>
              </a:solidFill>
            </p:spPr>
            <p:txBody>
              <a:bodyPr wrap="square" rtlCol="0">
                <a:spAutoFit/>
              </a:bodyPr>
              <a:lstStyle/>
              <a:p>
                <a:pPr algn="ctr"/>
                <a:r>
                  <a:rPr lang="en-US" sz="2000" dirty="0" smtClean="0">
                    <a:solidFill>
                      <a:srgbClr val="0000FF"/>
                    </a:solidFill>
                  </a:rPr>
                  <a:t>No change in diversity for future pH levels</a:t>
                </a:r>
                <a:endParaRPr lang="en-US" sz="2000" dirty="0">
                  <a:solidFill>
                    <a:srgbClr val="0000FF"/>
                  </a:solidFill>
                </a:endParaRPr>
              </a:p>
            </p:txBody>
          </p:sp>
        </p:grpSp>
        <p:sp>
          <p:nvSpPr>
            <p:cNvPr id="30" name="Right Arrow 29"/>
            <p:cNvSpPr/>
            <p:nvPr/>
          </p:nvSpPr>
          <p:spPr bwMode="auto">
            <a:xfrm rot="7504119">
              <a:off x="5927999" y="1785389"/>
              <a:ext cx="719404" cy="314666"/>
            </a:xfrm>
            <a:prstGeom prst="rightArrow">
              <a:avLst/>
            </a:prstGeom>
            <a:solidFill>
              <a:srgbClr val="0000FF"/>
            </a:solidFill>
            <a:ln w="9525" cap="flat" cmpd="sng" algn="ctr">
              <a:solidFill>
                <a:srgbClr val="001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700"/>
              <a:endParaRPr lang="en-US" smtClean="0">
                <a:solidFill>
                  <a:srgbClr val="FFFF00"/>
                </a:solidFill>
              </a:endParaRPr>
            </a:p>
          </p:txBody>
        </p:sp>
      </p:grpSp>
      <p:sp>
        <p:nvSpPr>
          <p:cNvPr id="35" name="Rectangle 34"/>
          <p:cNvSpPr/>
          <p:nvPr/>
        </p:nvSpPr>
        <p:spPr bwMode="auto">
          <a:xfrm>
            <a:off x="91528" y="68652"/>
            <a:ext cx="1314276" cy="592582"/>
          </a:xfrm>
          <a:prstGeom prst="rect">
            <a:avLst/>
          </a:prstGeom>
          <a:solidFill>
            <a:srgbClr val="FF66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r>
              <a:rPr lang="en-US" sz="1700" dirty="0" smtClean="0">
                <a:solidFill>
                  <a:srgbClr val="0000FF"/>
                </a:solidFill>
              </a:rPr>
              <a:t>Ecosystem</a:t>
            </a:r>
            <a:endParaRPr lang="en-US" sz="1700" dirty="0">
              <a:solidFill>
                <a:srgbClr val="0000FF"/>
              </a:solidFill>
            </a:endParaRPr>
          </a:p>
          <a:p>
            <a:pPr defTabSz="1028606"/>
            <a:r>
              <a:rPr lang="en-US" sz="1700" dirty="0">
                <a:solidFill>
                  <a:srgbClr val="0000FF"/>
                </a:solidFill>
              </a:rPr>
              <a:t>Function</a:t>
            </a:r>
          </a:p>
        </p:txBody>
      </p:sp>
    </p:spTree>
    <p:extLst>
      <p:ext uri="{BB962C8B-B14F-4D97-AF65-F5344CB8AC3E}">
        <p14:creationId xmlns:p14="http://schemas.microsoft.com/office/powerpoint/2010/main" val="1532752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1" descr="http://lh3.google.com/agodert/RoxnGi_EjBI/AAAAAAAAAAA/4WnjvPT2y5s/IMG_2993.JPG?imgmax=720"/>
          <p:cNvPicPr>
            <a:picLocks noChangeAspect="1" noChangeArrowheads="1"/>
          </p:cNvPicPr>
          <p:nvPr/>
        </p:nvPicPr>
        <p:blipFill>
          <a:blip r:embed="rId3">
            <a:lum bright="-22000" contrast="22000"/>
            <a:extLst>
              <a:ext uri="{28A0092B-C50C-407E-A947-70E740481C1C}">
                <a14:useLocalDpi xmlns:a14="http://schemas.microsoft.com/office/drawing/2010/main" val="0"/>
              </a:ext>
            </a:extLst>
          </a:blip>
          <a:srcRect/>
          <a:stretch>
            <a:fillRect/>
          </a:stretch>
        </p:blipFill>
        <p:spPr bwMode="auto">
          <a:xfrm>
            <a:off x="0" y="11229"/>
            <a:ext cx="10240963"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5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51151" y="6496059"/>
            <a:ext cx="9461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5" descr="amblyraja_badia"/>
          <p:cNvPicPr>
            <a:picLocks noChangeAspect="1" noChangeArrowheads="1"/>
          </p:cNvPicPr>
          <p:nvPr/>
        </p:nvPicPr>
        <p:blipFill>
          <a:blip r:embed="rId5" cstate="email">
            <a:lum bright="2000" contrast="10000"/>
            <a:extLst>
              <a:ext uri="{28A0092B-C50C-407E-A947-70E740481C1C}">
                <a14:useLocalDpi xmlns:a14="http://schemas.microsoft.com/office/drawing/2010/main" val="0"/>
              </a:ext>
            </a:extLst>
          </a:blip>
          <a:srcRect/>
          <a:stretch>
            <a:fillRect/>
          </a:stretch>
        </p:blipFill>
        <p:spPr bwMode="auto">
          <a:xfrm>
            <a:off x="1931988" y="6489703"/>
            <a:ext cx="977900" cy="75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p:cNvSpPr txBox="1">
            <a:spLocks noChangeArrowheads="1"/>
          </p:cNvSpPr>
          <p:nvPr/>
        </p:nvSpPr>
        <p:spPr bwMode="auto">
          <a:xfrm>
            <a:off x="740097" y="5872"/>
            <a:ext cx="8952778" cy="58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50" tIns="45275" rIns="90550" bIns="4527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defTabSz="998869" fontAlgn="auto">
              <a:spcBef>
                <a:spcPts val="0"/>
              </a:spcBef>
              <a:spcAft>
                <a:spcPts val="0"/>
              </a:spcAft>
            </a:pPr>
            <a:r>
              <a:rPr lang="en-US" sz="3200" dirty="0" smtClean="0">
                <a:solidFill>
                  <a:srgbClr val="FFFF00"/>
                </a:solidFill>
                <a:latin typeface="Arial" pitchFamily="34" charset="0"/>
                <a:ea typeface="Calibri" charset="0"/>
                <a:cs typeface="Arial" pitchFamily="34" charset="0"/>
              </a:rPr>
              <a:t>Biodiversity key to </a:t>
            </a:r>
            <a:r>
              <a:rPr lang="en-US" sz="3200" dirty="0">
                <a:solidFill>
                  <a:srgbClr val="FFFF00"/>
                </a:solidFill>
                <a:latin typeface="Arial" pitchFamily="34" charset="0"/>
                <a:ea typeface="Calibri" charset="0"/>
                <a:cs typeface="Arial" pitchFamily="34" charset="0"/>
              </a:rPr>
              <a:t>functional marine food webs</a:t>
            </a:r>
            <a:endParaRPr lang="en-US" sz="2900" dirty="0">
              <a:solidFill>
                <a:srgbClr val="FFFF00"/>
              </a:solidFill>
              <a:latin typeface="Arial" pitchFamily="34" charset="0"/>
              <a:ea typeface="Calibri" charset="0"/>
              <a:cs typeface="Arial" pitchFamily="34" charset="0"/>
            </a:endParaRPr>
          </a:p>
        </p:txBody>
      </p:sp>
      <p:sp>
        <p:nvSpPr>
          <p:cNvPr id="18437" name="TextBox 2"/>
          <p:cNvSpPr txBox="1">
            <a:spLocks noChangeArrowheads="1"/>
          </p:cNvSpPr>
          <p:nvPr/>
        </p:nvSpPr>
        <p:spPr bwMode="auto">
          <a:xfrm>
            <a:off x="7519994" y="6707190"/>
            <a:ext cx="2217401" cy="40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98869" fontAlgn="auto">
              <a:spcBef>
                <a:spcPts val="0"/>
              </a:spcBef>
              <a:spcAft>
                <a:spcPts val="0"/>
              </a:spcAft>
            </a:pPr>
            <a:r>
              <a:rPr lang="en-US" sz="2000" dirty="0">
                <a:solidFill>
                  <a:srgbClr val="FFFFFF"/>
                </a:solidFill>
                <a:latin typeface="Arial" pitchFamily="34" charset="0"/>
                <a:ea typeface="Calibri" charset="0"/>
                <a:cs typeface="Arial" pitchFamily="34" charset="0"/>
              </a:rPr>
              <a:t>Marine Food Web</a:t>
            </a:r>
          </a:p>
        </p:txBody>
      </p:sp>
      <p:pic>
        <p:nvPicPr>
          <p:cNvPr id="18438" name="Picture 8"/>
          <p:cNvPicPr>
            <a:picLocks noChangeAspect="1"/>
          </p:cNvPicPr>
          <p:nvPr/>
        </p:nvPicPr>
        <p:blipFill>
          <a:blip r:embed="rId6" cstate="email">
            <a:lum bright="-2000" contrast="12000"/>
            <a:extLst>
              <a:ext uri="{28A0092B-C50C-407E-A947-70E740481C1C}">
                <a14:useLocalDpi xmlns:a14="http://schemas.microsoft.com/office/drawing/2010/main" val="0"/>
              </a:ext>
            </a:extLst>
          </a:blip>
          <a:srcRect/>
          <a:stretch>
            <a:fillRect/>
          </a:stretch>
        </p:blipFill>
        <p:spPr bwMode="auto">
          <a:xfrm>
            <a:off x="4283079" y="809625"/>
            <a:ext cx="1649413" cy="111124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25"/>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61940" y="1311388"/>
            <a:ext cx="1524000" cy="99218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22" descr="DSCN6998"/>
          <p:cNvPicPr>
            <a:picLocks noChangeAspect="1" noChangeArrowheads="1"/>
          </p:cNvPicPr>
          <p:nvPr/>
        </p:nvPicPr>
        <p:blipFill>
          <a:blip r:embed="rId8" cstate="email">
            <a:lum bright="-8000" contrast="24000"/>
            <a:extLst>
              <a:ext uri="{28A0092B-C50C-407E-A947-70E740481C1C}">
                <a14:useLocalDpi xmlns:a14="http://schemas.microsoft.com/office/drawing/2010/main" val="0"/>
              </a:ext>
            </a:extLst>
          </a:blip>
          <a:srcRect/>
          <a:stretch>
            <a:fillRect/>
          </a:stretch>
        </p:blipFill>
        <p:spPr bwMode="auto">
          <a:xfrm>
            <a:off x="635000" y="6483463"/>
            <a:ext cx="1349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4" descr="Scotoplanes"/>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562478" y="6483463"/>
            <a:ext cx="10207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67" descr="Octopus"/>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684588" y="6497640"/>
            <a:ext cx="97155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58"/>
          <p:cNvSpPr txBox="1">
            <a:spLocks noChangeArrowheads="1"/>
          </p:cNvSpPr>
          <p:nvPr/>
        </p:nvSpPr>
        <p:spPr bwMode="auto">
          <a:xfrm>
            <a:off x="119117" y="520747"/>
            <a:ext cx="1848927" cy="30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b="1" dirty="0">
                <a:solidFill>
                  <a:srgbClr val="CCFFCC"/>
                </a:solidFill>
                <a:latin typeface="Arial" pitchFamily="34" charset="0"/>
                <a:ea typeface="Arial Unicode MS" pitchFamily="34" charset="-128"/>
                <a:cs typeface="Arial" pitchFamily="34" charset="0"/>
              </a:rPr>
              <a:t>Primary Production</a:t>
            </a:r>
          </a:p>
        </p:txBody>
      </p:sp>
      <p:pic>
        <p:nvPicPr>
          <p:cNvPr id="18444" name="Picture 11"/>
          <p:cNvPicPr>
            <a:picLocks noChangeAspect="1"/>
          </p:cNvPicPr>
          <p:nvPr/>
        </p:nvPicPr>
        <p:blipFill>
          <a:blip r:embed="rId11" cstate="email">
            <a:lum bright="4000" contrast="4000"/>
            <a:extLst>
              <a:ext uri="{28A0092B-C50C-407E-A947-70E740481C1C}">
                <a14:useLocalDpi xmlns:a14="http://schemas.microsoft.com/office/drawing/2010/main" val="0"/>
              </a:ext>
            </a:extLst>
          </a:blip>
          <a:srcRect/>
          <a:stretch>
            <a:fillRect/>
          </a:stretch>
        </p:blipFill>
        <p:spPr bwMode="auto">
          <a:xfrm>
            <a:off x="7142167" y="604838"/>
            <a:ext cx="2963862" cy="12954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23"/>
          <p:cNvPicPr>
            <a:picLocks noChangeAspect="1"/>
          </p:cNvPicPr>
          <p:nvPr/>
        </p:nvPicPr>
        <p:blipFill>
          <a:blip r:embed="rId12" cstate="email">
            <a:lum bright="4000" contrast="32000"/>
            <a:extLst>
              <a:ext uri="{28A0092B-C50C-407E-A947-70E740481C1C}">
                <a14:useLocalDpi xmlns:a14="http://schemas.microsoft.com/office/drawing/2010/main" val="0"/>
              </a:ext>
            </a:extLst>
          </a:blip>
          <a:srcRect/>
          <a:stretch>
            <a:fillRect/>
          </a:stretch>
        </p:blipFill>
        <p:spPr bwMode="auto">
          <a:xfrm>
            <a:off x="8113713" y="2779717"/>
            <a:ext cx="1903412" cy="133508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446" name="Text Box 58"/>
          <p:cNvSpPr txBox="1">
            <a:spLocks noChangeArrowheads="1"/>
          </p:cNvSpPr>
          <p:nvPr/>
        </p:nvSpPr>
        <p:spPr bwMode="auto">
          <a:xfrm>
            <a:off x="5103683" y="1641634"/>
            <a:ext cx="739618" cy="2607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Seabirds</a:t>
            </a:r>
          </a:p>
        </p:txBody>
      </p:sp>
      <p:grpSp>
        <p:nvGrpSpPr>
          <p:cNvPr id="18447" name="Group 108"/>
          <p:cNvGrpSpPr>
            <a:grpSpLocks/>
          </p:cNvGrpSpPr>
          <p:nvPr/>
        </p:nvGrpSpPr>
        <p:grpSpPr bwMode="auto">
          <a:xfrm>
            <a:off x="7889876" y="4975331"/>
            <a:ext cx="1822450" cy="1365249"/>
            <a:chOff x="7824392" y="4829034"/>
            <a:chExt cx="1821867" cy="1365449"/>
          </a:xfrm>
        </p:grpSpPr>
        <p:pic>
          <p:nvPicPr>
            <p:cNvPr id="18502" name="Picture 24"/>
            <p:cNvPicPr>
              <a:picLocks noChangeAspect="1"/>
            </p:cNvPicPr>
            <p:nvPr/>
          </p:nvPicPr>
          <p:blipFill>
            <a:blip r:embed="rId13" cstate="email">
              <a:lum bright="6000" contrast="40000"/>
              <a:extLst>
                <a:ext uri="{28A0092B-C50C-407E-A947-70E740481C1C}">
                  <a14:useLocalDpi xmlns:a14="http://schemas.microsoft.com/office/drawing/2010/main" val="0"/>
                </a:ext>
              </a:extLst>
            </a:blip>
            <a:srcRect/>
            <a:stretch>
              <a:fillRect/>
            </a:stretch>
          </p:blipFill>
          <p:spPr bwMode="auto">
            <a:xfrm>
              <a:off x="7824392" y="4829034"/>
              <a:ext cx="1821867" cy="136544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503" name="Text Box 58"/>
            <p:cNvSpPr txBox="1">
              <a:spLocks noChangeArrowheads="1"/>
            </p:cNvSpPr>
            <p:nvPr/>
          </p:nvSpPr>
          <p:spPr bwMode="auto">
            <a:xfrm>
              <a:off x="7830209" y="5904661"/>
              <a:ext cx="795712" cy="2616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Mammals</a:t>
              </a:r>
            </a:p>
          </p:txBody>
        </p:sp>
      </p:grpSp>
      <p:sp>
        <p:nvSpPr>
          <p:cNvPr id="18448" name="Text Box 58"/>
          <p:cNvSpPr txBox="1">
            <a:spLocks noChangeArrowheads="1"/>
          </p:cNvSpPr>
          <p:nvPr/>
        </p:nvSpPr>
        <p:spPr bwMode="auto">
          <a:xfrm>
            <a:off x="9449309" y="3825214"/>
            <a:ext cx="449362" cy="2607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Fish</a:t>
            </a:r>
          </a:p>
        </p:txBody>
      </p:sp>
      <p:sp>
        <p:nvSpPr>
          <p:cNvPr id="18449" name="Text Box 58"/>
          <p:cNvSpPr txBox="1">
            <a:spLocks noChangeArrowheads="1"/>
          </p:cNvSpPr>
          <p:nvPr/>
        </p:nvSpPr>
        <p:spPr bwMode="auto">
          <a:xfrm>
            <a:off x="9282524" y="623069"/>
            <a:ext cx="708140" cy="2607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Humans</a:t>
            </a:r>
          </a:p>
        </p:txBody>
      </p:sp>
      <p:grpSp>
        <p:nvGrpSpPr>
          <p:cNvPr id="18450" name="Group 106"/>
          <p:cNvGrpSpPr>
            <a:grpSpLocks/>
          </p:cNvGrpSpPr>
          <p:nvPr/>
        </p:nvGrpSpPr>
        <p:grpSpPr bwMode="auto">
          <a:xfrm>
            <a:off x="298452" y="4533909"/>
            <a:ext cx="1355724" cy="966788"/>
            <a:chOff x="1964994" y="5459714"/>
            <a:chExt cx="1355505" cy="967135"/>
          </a:xfrm>
        </p:grpSpPr>
        <p:pic>
          <p:nvPicPr>
            <p:cNvPr id="18500" name="Picture 4" descr="Bacteria-772833"/>
            <p:cNvPicPr>
              <a:picLocks noChangeAspect="1" noChangeArrowheads="1"/>
            </p:cNvPicPr>
            <p:nvPr/>
          </p:nvPicPr>
          <p:blipFill>
            <a:blip r:embed="rId14" cstate="email">
              <a:lum bright="-26000" contrast="40000"/>
              <a:extLst>
                <a:ext uri="{28A0092B-C50C-407E-A947-70E740481C1C}">
                  <a14:useLocalDpi xmlns:a14="http://schemas.microsoft.com/office/drawing/2010/main" val="0"/>
                </a:ext>
              </a:extLst>
            </a:blip>
            <a:srcRect/>
            <a:stretch>
              <a:fillRect/>
            </a:stretch>
          </p:blipFill>
          <p:spPr bwMode="auto">
            <a:xfrm rot="10800000">
              <a:off x="1964994" y="5459714"/>
              <a:ext cx="1355505" cy="96713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501" name="Text Box 58"/>
            <p:cNvSpPr txBox="1">
              <a:spLocks noChangeArrowheads="1"/>
            </p:cNvSpPr>
            <p:nvPr/>
          </p:nvSpPr>
          <p:spPr bwMode="auto">
            <a:xfrm>
              <a:off x="1984362" y="6135191"/>
              <a:ext cx="1336137" cy="2660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Detritus / Bacteria</a:t>
              </a:r>
            </a:p>
          </p:txBody>
        </p:sp>
      </p:grpSp>
      <p:pic>
        <p:nvPicPr>
          <p:cNvPr id="18451" name="Picture 2" descr="echinocrepis"/>
          <p:cNvPicPr>
            <a:picLocks noChangeAspect="1" noChangeArrowheads="1"/>
          </p:cNvPicPr>
          <p:nvPr/>
        </p:nvPicPr>
        <p:blipFill>
          <a:blip r:embed="rId15" cstate="email">
            <a:lum bright="-12000" contrast="8000"/>
            <a:extLst>
              <a:ext uri="{28A0092B-C50C-407E-A947-70E740481C1C}">
                <a14:useLocalDpi xmlns:a14="http://schemas.microsoft.com/office/drawing/2010/main" val="0"/>
              </a:ext>
            </a:extLst>
          </a:blip>
          <a:srcRect/>
          <a:stretch>
            <a:fillRect/>
          </a:stretch>
        </p:blipFill>
        <p:spPr bwMode="auto">
          <a:xfrm>
            <a:off x="5353050" y="6489816"/>
            <a:ext cx="107632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6" descr="seastar"/>
          <p:cNvPicPr>
            <a:picLocks noChangeAspect="1" noChangeArrowheads="1"/>
          </p:cNvPicPr>
          <p:nvPr/>
        </p:nvPicPr>
        <p:blipFill>
          <a:blip r:embed="rId16" cstate="email">
            <a:lum bright="20000" contrast="16000"/>
            <a:extLst>
              <a:ext uri="{28A0092B-C50C-407E-A947-70E740481C1C}">
                <a14:useLocalDpi xmlns:a14="http://schemas.microsoft.com/office/drawing/2010/main" val="0"/>
              </a:ext>
            </a:extLst>
          </a:blip>
          <a:srcRect/>
          <a:stretch>
            <a:fillRect/>
          </a:stretch>
        </p:blipFill>
        <p:spPr bwMode="auto">
          <a:xfrm>
            <a:off x="6291263" y="6462715"/>
            <a:ext cx="1023937" cy="78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Text Box 58"/>
          <p:cNvSpPr txBox="1">
            <a:spLocks noChangeArrowheads="1"/>
          </p:cNvSpPr>
          <p:nvPr/>
        </p:nvSpPr>
        <p:spPr bwMode="auto">
          <a:xfrm>
            <a:off x="2251134" y="6189715"/>
            <a:ext cx="1241402" cy="2607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Seafloor Animals</a:t>
            </a:r>
          </a:p>
        </p:txBody>
      </p:sp>
      <p:sp>
        <p:nvSpPr>
          <p:cNvPr id="18454" name="Rectangle 101"/>
          <p:cNvSpPr>
            <a:spLocks noChangeArrowheads="1"/>
          </p:cNvSpPr>
          <p:nvPr/>
        </p:nvSpPr>
        <p:spPr bwMode="auto">
          <a:xfrm>
            <a:off x="635000" y="6483463"/>
            <a:ext cx="6694487" cy="765175"/>
          </a:xfrm>
          <a:prstGeom prst="rect">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550" tIns="45275" rIns="90550" bIns="45275"/>
          <a:lstStyle/>
          <a:p>
            <a:pPr defTabSz="1018725" fontAlgn="auto">
              <a:spcBef>
                <a:spcPts val="0"/>
              </a:spcBef>
              <a:spcAft>
                <a:spcPts val="0"/>
              </a:spcAft>
            </a:pPr>
            <a:endParaRPr lang="en-US" sz="2000" dirty="0">
              <a:solidFill>
                <a:srgbClr val="FFFF00"/>
              </a:solidFill>
              <a:cs typeface="Arial" pitchFamily="34" charset="0"/>
            </a:endParaRPr>
          </a:p>
        </p:txBody>
      </p:sp>
      <p:sp>
        <p:nvSpPr>
          <p:cNvPr id="18455" name="Rectangle 86"/>
          <p:cNvSpPr>
            <a:spLocks noChangeArrowheads="1"/>
          </p:cNvSpPr>
          <p:nvPr/>
        </p:nvSpPr>
        <p:spPr bwMode="auto">
          <a:xfrm>
            <a:off x="1798638" y="2590801"/>
            <a:ext cx="1565275" cy="1017588"/>
          </a:xfrm>
          <a:prstGeom prst="rect">
            <a:avLst/>
          </a:prstGeom>
          <a:solidFill>
            <a:srgbClr val="000000"/>
          </a:solidFill>
          <a:ln w="9525">
            <a:solidFill>
              <a:srgbClr val="FFFFFF"/>
            </a:solidFill>
            <a:round/>
            <a:headEnd/>
            <a:tailEnd/>
          </a:ln>
        </p:spPr>
        <p:txBody>
          <a:bodyPr lIns="90550" tIns="45275" rIns="90550" bIns="45275"/>
          <a:lstStyle/>
          <a:p>
            <a:pPr defTabSz="1018725" fontAlgn="auto">
              <a:spcBef>
                <a:spcPts val="0"/>
              </a:spcBef>
              <a:spcAft>
                <a:spcPts val="0"/>
              </a:spcAft>
            </a:pPr>
            <a:endParaRPr lang="en-US" sz="1200" dirty="0">
              <a:solidFill>
                <a:srgbClr val="FFFF00"/>
              </a:solidFill>
              <a:cs typeface="Arial" pitchFamily="34" charset="0"/>
            </a:endParaRPr>
          </a:p>
        </p:txBody>
      </p:sp>
      <p:grpSp>
        <p:nvGrpSpPr>
          <p:cNvPr id="18456" name="Group 68"/>
          <p:cNvGrpSpPr>
            <a:grpSpLocks/>
          </p:cNvGrpSpPr>
          <p:nvPr/>
        </p:nvGrpSpPr>
        <p:grpSpPr bwMode="auto">
          <a:xfrm>
            <a:off x="1865314" y="2778125"/>
            <a:ext cx="1270000" cy="744538"/>
            <a:chOff x="1865184" y="2777553"/>
            <a:chExt cx="1270266" cy="744753"/>
          </a:xfrm>
        </p:grpSpPr>
        <p:pic>
          <p:nvPicPr>
            <p:cNvPr id="18497" name="Picture 11" descr="midwater_11"/>
            <p:cNvPicPr>
              <a:picLocks noChangeAspect="1" noChangeArrowheads="1"/>
            </p:cNvPicPr>
            <p:nvPr/>
          </p:nvPicPr>
          <p:blipFill>
            <a:blip r:embed="rId17" cstate="email">
              <a:lum bright="24000" contrast="44000"/>
              <a:extLst>
                <a:ext uri="{28A0092B-C50C-407E-A947-70E740481C1C}">
                  <a14:useLocalDpi xmlns:a14="http://schemas.microsoft.com/office/drawing/2010/main" val="0"/>
                </a:ext>
              </a:extLst>
            </a:blip>
            <a:srcRect/>
            <a:stretch>
              <a:fillRect/>
            </a:stretch>
          </p:blipFill>
          <p:spPr bwMode="auto">
            <a:xfrm>
              <a:off x="2377061" y="2826106"/>
              <a:ext cx="758389" cy="52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8" name="Picture 84"/>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865184" y="2777553"/>
              <a:ext cx="423177" cy="4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9" name="Picture 18"/>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2026769" y="3129235"/>
              <a:ext cx="486599" cy="39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7" name="Text Box 58"/>
          <p:cNvSpPr txBox="1">
            <a:spLocks noChangeArrowheads="1"/>
          </p:cNvSpPr>
          <p:nvPr/>
        </p:nvSpPr>
        <p:spPr bwMode="auto">
          <a:xfrm>
            <a:off x="2259477" y="2630543"/>
            <a:ext cx="959273" cy="2607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Zooplankton</a:t>
            </a:r>
          </a:p>
        </p:txBody>
      </p:sp>
      <p:pic>
        <p:nvPicPr>
          <p:cNvPr id="18458" name="Picture 10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173663" y="2806705"/>
            <a:ext cx="1674812" cy="97472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459" name="Text Box 58"/>
          <p:cNvSpPr txBox="1">
            <a:spLocks noChangeArrowheads="1"/>
          </p:cNvSpPr>
          <p:nvPr/>
        </p:nvSpPr>
        <p:spPr bwMode="auto">
          <a:xfrm>
            <a:off x="6180141" y="2868625"/>
            <a:ext cx="543657" cy="2607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Squid</a:t>
            </a:r>
          </a:p>
        </p:txBody>
      </p:sp>
      <p:sp>
        <p:nvSpPr>
          <p:cNvPr id="111" name="Down Arrow 110"/>
          <p:cNvSpPr/>
          <p:nvPr/>
        </p:nvSpPr>
        <p:spPr bwMode="auto">
          <a:xfrm>
            <a:off x="820738" y="885833"/>
            <a:ext cx="238125" cy="344488"/>
          </a:xfrm>
          <a:prstGeom prst="downArrow">
            <a:avLst/>
          </a:prstGeom>
          <a:solidFill>
            <a:srgbClr val="00FF00"/>
          </a:solidFill>
          <a:ln w="9525" cap="flat" cmpd="sng" algn="ctr">
            <a:solidFill>
              <a:srgbClr val="00FF00"/>
            </a:solidFill>
            <a:prstDash val="solid"/>
            <a:round/>
            <a:headEnd type="none" w="med" len="med"/>
            <a:tailEnd type="none" w="med" len="med"/>
          </a:ln>
          <a:effectLst/>
        </p:spPr>
        <p:txBody>
          <a:bodyPr lIns="90550" tIns="45275" rIns="90550" bIns="45275"/>
          <a:lstStyle/>
          <a:p>
            <a:pPr defTabSz="1018725" fontAlgn="auto">
              <a:spcBef>
                <a:spcPts val="0"/>
              </a:spcBef>
              <a:spcAft>
                <a:spcPts val="0"/>
              </a:spcAft>
              <a:defRPr/>
            </a:pPr>
            <a:endParaRPr lang="en-US" sz="2000" dirty="0">
              <a:ln>
                <a:solidFill>
                  <a:srgbClr val="00FF00"/>
                </a:solidFill>
              </a:ln>
              <a:solidFill>
                <a:srgbClr val="00FF00"/>
              </a:solidFill>
              <a:cs typeface="Arial" pitchFamily="34" charset="0"/>
            </a:endParaRPr>
          </a:p>
        </p:txBody>
      </p:sp>
      <p:sp>
        <p:nvSpPr>
          <p:cNvPr id="18461" name="Text Box 58"/>
          <p:cNvSpPr txBox="1">
            <a:spLocks noChangeArrowheads="1"/>
          </p:cNvSpPr>
          <p:nvPr/>
        </p:nvSpPr>
        <p:spPr bwMode="auto">
          <a:xfrm>
            <a:off x="285816" y="2011409"/>
            <a:ext cx="1076918" cy="2607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550" tIns="45275" rIns="90550" bIns="45275">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Phytoplankton</a:t>
            </a:r>
          </a:p>
        </p:txBody>
      </p:sp>
      <p:cxnSp>
        <p:nvCxnSpPr>
          <p:cNvPr id="18462" name="Straight Arrow Connector 116"/>
          <p:cNvCxnSpPr>
            <a:cxnSpLocks noChangeShapeType="1"/>
          </p:cNvCxnSpPr>
          <p:nvPr/>
        </p:nvCxnSpPr>
        <p:spPr bwMode="auto">
          <a:xfrm rot="5400000">
            <a:off x="-16662" y="3312320"/>
            <a:ext cx="2049461" cy="31750"/>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3" name="Straight Arrow Connector 119"/>
          <p:cNvCxnSpPr>
            <a:cxnSpLocks noChangeShapeType="1"/>
          </p:cNvCxnSpPr>
          <p:nvPr/>
        </p:nvCxnSpPr>
        <p:spPr bwMode="auto">
          <a:xfrm rot="16200000" flipH="1">
            <a:off x="919960" y="5722146"/>
            <a:ext cx="827087" cy="469900"/>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4" name="Straight Arrow Connector 132"/>
          <p:cNvCxnSpPr>
            <a:cxnSpLocks noChangeShapeType="1"/>
          </p:cNvCxnSpPr>
          <p:nvPr/>
        </p:nvCxnSpPr>
        <p:spPr bwMode="auto">
          <a:xfrm rot="16200000" flipH="1">
            <a:off x="8559918" y="4484692"/>
            <a:ext cx="687387" cy="26988"/>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5" name="Straight Arrow Connector 139"/>
          <p:cNvCxnSpPr>
            <a:cxnSpLocks noChangeShapeType="1"/>
          </p:cNvCxnSpPr>
          <p:nvPr/>
        </p:nvCxnSpPr>
        <p:spPr bwMode="auto">
          <a:xfrm rot="5400000" flipH="1" flipV="1">
            <a:off x="8493129" y="2447925"/>
            <a:ext cx="463550" cy="92075"/>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6" name="Straight Arrow Connector 141"/>
          <p:cNvCxnSpPr>
            <a:cxnSpLocks noChangeShapeType="1"/>
          </p:cNvCxnSpPr>
          <p:nvPr/>
        </p:nvCxnSpPr>
        <p:spPr bwMode="auto">
          <a:xfrm flipV="1">
            <a:off x="3881438" y="3916368"/>
            <a:ext cx="4068762" cy="243363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7" name="Straight Arrow Connector 120"/>
          <p:cNvCxnSpPr>
            <a:cxnSpLocks noChangeShapeType="1"/>
          </p:cNvCxnSpPr>
          <p:nvPr/>
        </p:nvCxnSpPr>
        <p:spPr bwMode="auto">
          <a:xfrm flipV="1">
            <a:off x="3400544" y="1905113"/>
            <a:ext cx="754063" cy="687389"/>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8" name="Straight Arrow Connector 122"/>
          <p:cNvCxnSpPr>
            <a:cxnSpLocks noChangeShapeType="1"/>
            <a:stCxn id="18455" idx="3"/>
          </p:cNvCxnSpPr>
          <p:nvPr/>
        </p:nvCxnSpPr>
        <p:spPr bwMode="auto">
          <a:xfrm>
            <a:off x="3363913" y="3098800"/>
            <a:ext cx="1757362" cy="63500"/>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9" name="Straight Arrow Connector 134"/>
          <p:cNvCxnSpPr>
            <a:cxnSpLocks noChangeShapeType="1"/>
            <a:stCxn id="18494" idx="3"/>
          </p:cNvCxnSpPr>
          <p:nvPr/>
        </p:nvCxnSpPr>
        <p:spPr bwMode="auto">
          <a:xfrm flipV="1">
            <a:off x="4619627" y="3719629"/>
            <a:ext cx="3095624" cy="83343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0" name="Straight Arrow Connector 143"/>
          <p:cNvCxnSpPr>
            <a:cxnSpLocks noChangeShapeType="1"/>
          </p:cNvCxnSpPr>
          <p:nvPr/>
        </p:nvCxnSpPr>
        <p:spPr bwMode="auto">
          <a:xfrm rot="5400000">
            <a:off x="1298579" y="3713163"/>
            <a:ext cx="809626" cy="628650"/>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1" name="Straight Arrow Connector 145"/>
          <p:cNvCxnSpPr>
            <a:cxnSpLocks noChangeShapeType="1"/>
          </p:cNvCxnSpPr>
          <p:nvPr/>
        </p:nvCxnSpPr>
        <p:spPr bwMode="auto">
          <a:xfrm flipH="1">
            <a:off x="1719264" y="4754563"/>
            <a:ext cx="1174750" cy="260350"/>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2" name="Straight Arrow Connector 150"/>
          <p:cNvCxnSpPr>
            <a:cxnSpLocks noChangeShapeType="1"/>
          </p:cNvCxnSpPr>
          <p:nvPr/>
        </p:nvCxnSpPr>
        <p:spPr bwMode="auto">
          <a:xfrm rot="10800000">
            <a:off x="6045320" y="1693869"/>
            <a:ext cx="2024063" cy="1441451"/>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3" name="Straight Arrow Connector 126"/>
          <p:cNvCxnSpPr>
            <a:cxnSpLocks noChangeShapeType="1"/>
          </p:cNvCxnSpPr>
          <p:nvPr/>
        </p:nvCxnSpPr>
        <p:spPr bwMode="auto">
          <a:xfrm rot="16200000" flipV="1">
            <a:off x="5350669" y="2309020"/>
            <a:ext cx="741363" cy="250825"/>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4" name="Straight Arrow Connector 113"/>
          <p:cNvCxnSpPr>
            <a:cxnSpLocks noChangeShapeType="1"/>
          </p:cNvCxnSpPr>
          <p:nvPr/>
        </p:nvCxnSpPr>
        <p:spPr bwMode="auto">
          <a:xfrm rot="16200000" flipH="1">
            <a:off x="1290640" y="2387601"/>
            <a:ext cx="488950" cy="396875"/>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pic>
        <p:nvPicPr>
          <p:cNvPr id="18475" name="Picture 8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667119" y="3286238"/>
            <a:ext cx="6445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140072" y="4024311"/>
            <a:ext cx="1479550" cy="1057275"/>
            <a:chOff x="3140075" y="4024313"/>
            <a:chExt cx="1479550" cy="1057275"/>
          </a:xfrm>
        </p:grpSpPr>
        <p:grpSp>
          <p:nvGrpSpPr>
            <p:cNvPr id="18489" name="Group 97"/>
            <p:cNvGrpSpPr>
              <a:grpSpLocks/>
            </p:cNvGrpSpPr>
            <p:nvPr/>
          </p:nvGrpSpPr>
          <p:grpSpPr bwMode="auto">
            <a:xfrm>
              <a:off x="3140075" y="4024313"/>
              <a:ext cx="1479550" cy="1057275"/>
              <a:chOff x="3362325" y="3979863"/>
              <a:chExt cx="1479550" cy="1057275"/>
            </a:xfrm>
          </p:grpSpPr>
          <p:sp>
            <p:nvSpPr>
              <p:cNvPr id="18494" name="Rectangle 87"/>
              <p:cNvSpPr>
                <a:spLocks noChangeArrowheads="1"/>
              </p:cNvSpPr>
              <p:nvPr/>
            </p:nvSpPr>
            <p:spPr bwMode="auto">
              <a:xfrm>
                <a:off x="3362325" y="3979863"/>
                <a:ext cx="1479550" cy="1057275"/>
              </a:xfrm>
              <a:prstGeom prst="rect">
                <a:avLst/>
              </a:prstGeom>
              <a:solidFill>
                <a:srgbClr val="000000"/>
              </a:solidFill>
              <a:ln w="9525">
                <a:solidFill>
                  <a:srgbClr val="FFFFFF"/>
                </a:solidFill>
                <a:round/>
                <a:headEnd/>
                <a:tailEnd/>
              </a:ln>
            </p:spPr>
            <p:txBody>
              <a:bodyPr/>
              <a:lstStyle/>
              <a:p>
                <a:pPr defTabSz="1018725" fontAlgn="auto">
                  <a:spcBef>
                    <a:spcPts val="0"/>
                  </a:spcBef>
                  <a:spcAft>
                    <a:spcPts val="0"/>
                  </a:spcAft>
                </a:pPr>
                <a:endParaRPr lang="en-US" sz="1200" dirty="0">
                  <a:solidFill>
                    <a:srgbClr val="FFFF00"/>
                  </a:solidFill>
                  <a:cs typeface="Arial" pitchFamily="34" charset="0"/>
                </a:endParaRPr>
              </a:p>
            </p:txBody>
          </p:sp>
          <p:pic>
            <p:nvPicPr>
              <p:cNvPr id="18496" name="Picture 10" descr="midwater_12"/>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3428091" y="4413630"/>
                <a:ext cx="605435" cy="45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5" name="Text Box 58"/>
              <p:cNvSpPr txBox="1">
                <a:spLocks noChangeArrowheads="1"/>
              </p:cNvSpPr>
              <p:nvPr/>
            </p:nvSpPr>
            <p:spPr bwMode="auto">
              <a:xfrm>
                <a:off x="3383841" y="4728280"/>
                <a:ext cx="1379156" cy="2659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ts val="0"/>
                  </a:spcBef>
                  <a:spcAft>
                    <a:spcPts val="0"/>
                  </a:spcAft>
                </a:pPr>
                <a:r>
                  <a:rPr lang="en-US" sz="1100" dirty="0">
                    <a:solidFill>
                      <a:srgbClr val="FFFFFF"/>
                    </a:solidFill>
                    <a:latin typeface="Arial" pitchFamily="34" charset="0"/>
                    <a:ea typeface="Arial Unicode MS" pitchFamily="34" charset="-128"/>
                    <a:cs typeface="Arial" pitchFamily="34" charset="0"/>
                  </a:rPr>
                  <a:t>Large zooplankton</a:t>
                </a:r>
              </a:p>
            </p:txBody>
          </p:sp>
        </p:grpSp>
        <p:pic>
          <p:nvPicPr>
            <p:cNvPr id="78" name="Picture 2"/>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044762" y="4117521"/>
              <a:ext cx="517713" cy="34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92" name="Picture 5" descr="cliona_limacina"/>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3665016" y="4352925"/>
              <a:ext cx="558320" cy="41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3" name="Picture 20"/>
            <p:cNvPicPr>
              <a:picLocks noChangeAspect="1"/>
            </p:cNvPicPr>
            <p:nvPr/>
          </p:nvPicPr>
          <p:blipFill>
            <a:blip r:embed="rId25" cstate="email">
              <a:lum contrast="26000"/>
              <a:extLst>
                <a:ext uri="{28A0092B-C50C-407E-A947-70E740481C1C}">
                  <a14:useLocalDpi xmlns:a14="http://schemas.microsoft.com/office/drawing/2010/main" val="0"/>
                </a:ext>
              </a:extLst>
            </a:blip>
            <a:srcRect/>
            <a:stretch>
              <a:fillRect/>
            </a:stretch>
          </p:blipFill>
          <p:spPr bwMode="auto">
            <a:xfrm>
              <a:off x="3349390" y="4102423"/>
              <a:ext cx="387699"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8478" name="Straight Arrow Connector 113"/>
          <p:cNvCxnSpPr>
            <a:cxnSpLocks noChangeShapeType="1"/>
            <a:stCxn id="18455" idx="2"/>
          </p:cNvCxnSpPr>
          <p:nvPr/>
        </p:nvCxnSpPr>
        <p:spPr bwMode="auto">
          <a:xfrm>
            <a:off x="2581394" y="3608502"/>
            <a:ext cx="504825" cy="836613"/>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79" name="Straight Arrow Connector 113"/>
          <p:cNvCxnSpPr>
            <a:cxnSpLocks noChangeShapeType="1"/>
          </p:cNvCxnSpPr>
          <p:nvPr/>
        </p:nvCxnSpPr>
        <p:spPr bwMode="auto">
          <a:xfrm flipV="1">
            <a:off x="4606925" y="3854459"/>
            <a:ext cx="915988" cy="546100"/>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0" name="Straight Arrow Connector 113"/>
          <p:cNvCxnSpPr>
            <a:cxnSpLocks noChangeShapeType="1"/>
            <a:endCxn id="18445" idx="1"/>
          </p:cNvCxnSpPr>
          <p:nvPr/>
        </p:nvCxnSpPr>
        <p:spPr bwMode="auto">
          <a:xfrm>
            <a:off x="6954838" y="3411544"/>
            <a:ext cx="1158875" cy="36511"/>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2" name="Straight Arrow Connector 113"/>
          <p:cNvCxnSpPr>
            <a:cxnSpLocks noChangeShapeType="1"/>
          </p:cNvCxnSpPr>
          <p:nvPr/>
        </p:nvCxnSpPr>
        <p:spPr bwMode="auto">
          <a:xfrm flipV="1">
            <a:off x="6870820" y="2022483"/>
            <a:ext cx="969963" cy="684213"/>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3" name="Straight Arrow Connector 113"/>
          <p:cNvCxnSpPr>
            <a:cxnSpLocks noChangeShapeType="1"/>
          </p:cNvCxnSpPr>
          <p:nvPr/>
        </p:nvCxnSpPr>
        <p:spPr bwMode="auto">
          <a:xfrm>
            <a:off x="6570782" y="3854452"/>
            <a:ext cx="1182687" cy="1150938"/>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grpSp>
        <p:nvGrpSpPr>
          <p:cNvPr id="28" name="Group 27"/>
          <p:cNvGrpSpPr>
            <a:grpSpLocks/>
          </p:cNvGrpSpPr>
          <p:nvPr/>
        </p:nvGrpSpPr>
        <p:grpSpPr bwMode="auto">
          <a:xfrm>
            <a:off x="3737089" y="4048135"/>
            <a:ext cx="862013" cy="763587"/>
            <a:chOff x="3706534" y="4093913"/>
            <a:chExt cx="861219" cy="763157"/>
          </a:xfrm>
        </p:grpSpPr>
        <p:sp>
          <p:nvSpPr>
            <p:cNvPr id="9" name="Multiply 8"/>
            <p:cNvSpPr/>
            <p:nvPr/>
          </p:nvSpPr>
          <p:spPr bwMode="auto">
            <a:xfrm>
              <a:off x="3706534" y="4384261"/>
              <a:ext cx="472639" cy="472809"/>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1018725" fontAlgn="auto">
                <a:spcBef>
                  <a:spcPts val="0"/>
                </a:spcBef>
                <a:spcAft>
                  <a:spcPts val="0"/>
                </a:spcAft>
                <a:defRPr/>
              </a:pPr>
              <a:endParaRPr lang="en-US" sz="2000" dirty="0">
                <a:solidFill>
                  <a:srgbClr val="FF0000"/>
                </a:solidFill>
                <a:cs typeface="Arial" pitchFamily="34" charset="0"/>
              </a:endParaRPr>
            </a:p>
          </p:txBody>
        </p:sp>
        <p:sp>
          <p:nvSpPr>
            <p:cNvPr id="68" name="Multiply 67"/>
            <p:cNvSpPr/>
            <p:nvPr/>
          </p:nvSpPr>
          <p:spPr bwMode="auto">
            <a:xfrm>
              <a:off x="4095114" y="4093913"/>
              <a:ext cx="472639" cy="472809"/>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1018725" fontAlgn="auto">
                <a:spcBef>
                  <a:spcPts val="0"/>
                </a:spcBef>
                <a:spcAft>
                  <a:spcPts val="0"/>
                </a:spcAft>
                <a:defRPr/>
              </a:pPr>
              <a:endParaRPr lang="en-US" sz="2000" dirty="0">
                <a:solidFill>
                  <a:srgbClr val="FF0000"/>
                </a:solidFill>
                <a:cs typeface="Arial" pitchFamily="34" charset="0"/>
              </a:endParaRPr>
            </a:p>
          </p:txBody>
        </p:sp>
      </p:grpSp>
      <p:grpSp>
        <p:nvGrpSpPr>
          <p:cNvPr id="30" name="Group 29"/>
          <p:cNvGrpSpPr>
            <a:grpSpLocks/>
          </p:cNvGrpSpPr>
          <p:nvPr/>
        </p:nvGrpSpPr>
        <p:grpSpPr bwMode="auto">
          <a:xfrm>
            <a:off x="2581278" y="3719626"/>
            <a:ext cx="2678113" cy="1658937"/>
            <a:chOff x="2559431" y="3699950"/>
            <a:chExt cx="2677570" cy="1659222"/>
          </a:xfrm>
        </p:grpSpPr>
        <p:sp>
          <p:nvSpPr>
            <p:cNvPr id="92" name="Multiply 91"/>
            <p:cNvSpPr/>
            <p:nvPr/>
          </p:nvSpPr>
          <p:spPr bwMode="auto">
            <a:xfrm>
              <a:off x="2559431" y="3739644"/>
              <a:ext cx="472979" cy="473156"/>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1018725" fontAlgn="auto">
                <a:spcBef>
                  <a:spcPts val="0"/>
                </a:spcBef>
                <a:spcAft>
                  <a:spcPts val="0"/>
                </a:spcAft>
                <a:defRPr/>
              </a:pPr>
              <a:endParaRPr lang="en-US" sz="2000" dirty="0">
                <a:solidFill>
                  <a:srgbClr val="FF0000"/>
                </a:solidFill>
                <a:cs typeface="Arial" pitchFamily="34" charset="0"/>
              </a:endParaRPr>
            </a:p>
          </p:txBody>
        </p:sp>
        <p:sp>
          <p:nvSpPr>
            <p:cNvPr id="93" name="Multiply 92"/>
            <p:cNvSpPr/>
            <p:nvPr/>
          </p:nvSpPr>
          <p:spPr bwMode="auto">
            <a:xfrm>
              <a:off x="3051456" y="3699950"/>
              <a:ext cx="1658602" cy="1659222"/>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1018725" fontAlgn="auto">
                <a:spcBef>
                  <a:spcPts val="0"/>
                </a:spcBef>
                <a:spcAft>
                  <a:spcPts val="0"/>
                </a:spcAft>
                <a:defRPr/>
              </a:pPr>
              <a:endParaRPr lang="en-US" sz="2000" dirty="0">
                <a:solidFill>
                  <a:srgbClr val="FF0000"/>
                </a:solidFill>
                <a:cs typeface="Arial" pitchFamily="34" charset="0"/>
              </a:endParaRPr>
            </a:p>
          </p:txBody>
        </p:sp>
        <p:sp>
          <p:nvSpPr>
            <p:cNvPr id="95" name="Multiply 94"/>
            <p:cNvSpPr/>
            <p:nvPr/>
          </p:nvSpPr>
          <p:spPr bwMode="auto">
            <a:xfrm>
              <a:off x="4764022" y="3922238"/>
              <a:ext cx="472979" cy="471568"/>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1018725" fontAlgn="auto">
                <a:spcBef>
                  <a:spcPts val="0"/>
                </a:spcBef>
                <a:spcAft>
                  <a:spcPts val="0"/>
                </a:spcAft>
                <a:defRPr/>
              </a:pPr>
              <a:endParaRPr lang="en-US" sz="2000" dirty="0">
                <a:solidFill>
                  <a:srgbClr val="FF0000"/>
                </a:solidFill>
                <a:cs typeface="Arial" pitchFamily="34" charset="0"/>
              </a:endParaRPr>
            </a:p>
          </p:txBody>
        </p:sp>
      </p:grpSp>
      <p:grpSp>
        <p:nvGrpSpPr>
          <p:cNvPr id="7" name="Group 6"/>
          <p:cNvGrpSpPr/>
          <p:nvPr/>
        </p:nvGrpSpPr>
        <p:grpSpPr>
          <a:xfrm>
            <a:off x="4057061" y="1171449"/>
            <a:ext cx="5694913" cy="4918977"/>
            <a:chOff x="3622388" y="1084582"/>
            <a:chExt cx="5084901" cy="4554218"/>
          </a:xfrm>
        </p:grpSpPr>
        <p:grpSp>
          <p:nvGrpSpPr>
            <p:cNvPr id="5" name="Group 4"/>
            <p:cNvGrpSpPr/>
            <p:nvPr/>
          </p:nvGrpSpPr>
          <p:grpSpPr>
            <a:xfrm>
              <a:off x="3622388" y="1084582"/>
              <a:ext cx="5081693" cy="3127080"/>
              <a:chOff x="978043" y="2388276"/>
              <a:chExt cx="5081693" cy="3127080"/>
            </a:xfrm>
          </p:grpSpPr>
          <p:grpSp>
            <p:nvGrpSpPr>
              <p:cNvPr id="18" name="Group 17"/>
              <p:cNvGrpSpPr/>
              <p:nvPr/>
            </p:nvGrpSpPr>
            <p:grpSpPr>
              <a:xfrm>
                <a:off x="1447800" y="2388276"/>
                <a:ext cx="4611936" cy="2945724"/>
                <a:chOff x="4619625" y="1103007"/>
                <a:chExt cx="5165208" cy="3181655"/>
              </a:xfrm>
            </p:grpSpPr>
            <p:grpSp>
              <p:nvGrpSpPr>
                <p:cNvPr id="10" name="Group 9"/>
                <p:cNvGrpSpPr/>
                <p:nvPr/>
              </p:nvGrpSpPr>
              <p:grpSpPr>
                <a:xfrm>
                  <a:off x="5036094" y="1103007"/>
                  <a:ext cx="4748739" cy="3181655"/>
                  <a:chOff x="1821924" y="2693834"/>
                  <a:chExt cx="4748739" cy="3181655"/>
                </a:xfrm>
              </p:grpSpPr>
              <p:pic>
                <p:nvPicPr>
                  <p:cNvPr id="1026" name="Picture 2"/>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1821924" y="2693834"/>
                    <a:ext cx="4748739" cy="318165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01542" y="5120715"/>
                    <a:ext cx="1640643" cy="707886"/>
                  </a:xfrm>
                  <a:prstGeom prst="rect">
                    <a:avLst/>
                  </a:prstGeom>
                  <a:noFill/>
                  <a:ln>
                    <a:solidFill>
                      <a:srgbClr val="000000"/>
                    </a:solidFill>
                  </a:ln>
                </p:spPr>
                <p:txBody>
                  <a:bodyPr wrap="none" rtlCol="0">
                    <a:spAutoFit/>
                  </a:bodyPr>
                  <a:lstStyle/>
                  <a:p>
                    <a:pPr defTabSz="998869" fontAlgn="auto">
                      <a:spcBef>
                        <a:spcPts val="0"/>
                      </a:spcBef>
                      <a:spcAft>
                        <a:spcPts val="0"/>
                      </a:spcAft>
                    </a:pPr>
                    <a:r>
                      <a:rPr lang="en-US" sz="2000" dirty="0">
                        <a:solidFill>
                          <a:srgbClr val="FFFFFF"/>
                        </a:solidFill>
                        <a:latin typeface="Arial Unicode MS" pitchFamily="34" charset="-128"/>
                      </a:rPr>
                      <a:t>Sea butterfly</a:t>
                    </a:r>
                  </a:p>
                  <a:p>
                    <a:pPr defTabSz="998869" fontAlgn="auto">
                      <a:spcBef>
                        <a:spcPts val="0"/>
                      </a:spcBef>
                      <a:spcAft>
                        <a:spcPts val="0"/>
                      </a:spcAft>
                    </a:pPr>
                    <a:r>
                      <a:rPr lang="en-US" sz="2000" i="1" dirty="0" err="1">
                        <a:solidFill>
                          <a:srgbClr val="FFFFFF"/>
                        </a:solidFill>
                        <a:latin typeface="Arial Unicode MS" pitchFamily="34" charset="-128"/>
                      </a:rPr>
                      <a:t>Limacina</a:t>
                    </a:r>
                    <a:endParaRPr lang="en-US" sz="2000" i="1" dirty="0">
                      <a:solidFill>
                        <a:srgbClr val="FFFFFF"/>
                      </a:solidFill>
                      <a:latin typeface="Arial Unicode MS" pitchFamily="34" charset="-128"/>
                    </a:endParaRPr>
                  </a:p>
                </p:txBody>
              </p:sp>
            </p:grpSp>
            <p:cxnSp>
              <p:nvCxnSpPr>
                <p:cNvPr id="4" name="Straight Arrow Connector 3"/>
                <p:cNvCxnSpPr/>
                <p:nvPr/>
              </p:nvCxnSpPr>
              <p:spPr bwMode="auto">
                <a:xfrm flipV="1">
                  <a:off x="4619625" y="3581400"/>
                  <a:ext cx="1951038" cy="536121"/>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none"/>
                </a:ln>
                <a:effectLst/>
              </p:spPr>
            </p:cxnSp>
          </p:grpSp>
          <p:sp>
            <p:nvSpPr>
              <p:cNvPr id="3" name="Oval 2"/>
              <p:cNvSpPr/>
              <p:nvPr/>
            </p:nvSpPr>
            <p:spPr bwMode="auto">
              <a:xfrm>
                <a:off x="978043" y="5016411"/>
                <a:ext cx="498945" cy="49894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124146"/>
                <a:endParaRPr lang="en-US">
                  <a:solidFill>
                    <a:srgbClr val="FFFF00"/>
                  </a:solidFill>
                  <a:latin typeface="Arial" pitchFamily="34" charset="0"/>
                  <a:ea typeface="+mn-ea"/>
                  <a:cs typeface="+mn-cs"/>
                </a:endParaRPr>
              </a:p>
            </p:txBody>
          </p:sp>
        </p:grpSp>
        <p:pic>
          <p:nvPicPr>
            <p:cNvPr id="6" name="Picture 5"/>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4464004" y="3966946"/>
              <a:ext cx="4243285" cy="1671854"/>
            </a:xfrm>
            <a:prstGeom prst="rect">
              <a:avLst/>
            </a:prstGeom>
          </p:spPr>
        </p:pic>
      </p:grpSp>
    </p:spTree>
    <p:extLst>
      <p:ext uri="{BB962C8B-B14F-4D97-AF65-F5344CB8AC3E}">
        <p14:creationId xmlns:p14="http://schemas.microsoft.com/office/powerpoint/2010/main" val="3740060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8"/>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3"/>
          <p:cNvGrpSpPr/>
          <p:nvPr/>
        </p:nvGrpSpPr>
        <p:grpSpPr>
          <a:xfrm>
            <a:off x="853289" y="1036637"/>
            <a:ext cx="761999" cy="406316"/>
            <a:chOff x="6492082" y="2382921"/>
            <a:chExt cx="761999" cy="406316"/>
          </a:xfrm>
        </p:grpSpPr>
        <p:sp>
          <p:nvSpPr>
            <p:cNvPr id="54" name="TextBox 53"/>
            <p:cNvSpPr txBox="1"/>
            <p:nvPr/>
          </p:nvSpPr>
          <p:spPr>
            <a:xfrm>
              <a:off x="6492082" y="2382921"/>
              <a:ext cx="761999" cy="265942"/>
            </a:xfrm>
            <a:prstGeom prst="rect">
              <a:avLst/>
            </a:prstGeom>
            <a:noFill/>
          </p:spPr>
          <p:txBody>
            <a:bodyPr wrap="square" rtlCol="0">
              <a:spAutoFit/>
            </a:bodyPr>
            <a:lstStyle/>
            <a:p>
              <a:r>
                <a:rPr lang="en-US" sz="1100" u="sng" dirty="0">
                  <a:solidFill>
                    <a:srgbClr val="000000"/>
                  </a:solidFill>
                </a:rPr>
                <a:t>Ice Ages</a:t>
              </a:r>
            </a:p>
          </p:txBody>
        </p:sp>
        <p:cxnSp>
          <p:nvCxnSpPr>
            <p:cNvPr id="25" name="Straight Arrow Connector 24"/>
            <p:cNvCxnSpPr/>
            <p:nvPr/>
          </p:nvCxnSpPr>
          <p:spPr bwMode="auto">
            <a:xfrm>
              <a:off x="6801235" y="2573889"/>
              <a:ext cx="224246" cy="215348"/>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grpSp>
      <p:sp>
        <p:nvSpPr>
          <p:cNvPr id="1802243" name="Text Box 3"/>
          <p:cNvSpPr txBox="1">
            <a:spLocks noChangeArrowheads="1"/>
          </p:cNvSpPr>
          <p:nvPr/>
        </p:nvSpPr>
        <p:spPr bwMode="auto">
          <a:xfrm>
            <a:off x="1155326" y="220109"/>
            <a:ext cx="7758640" cy="596303"/>
          </a:xfrm>
          <a:prstGeom prst="rect">
            <a:avLst/>
          </a:prstGeom>
          <a:noFill/>
          <a:ln w="9525">
            <a:noFill/>
            <a:miter lim="800000"/>
            <a:headEnd/>
            <a:tailEnd/>
          </a:ln>
          <a:effectLst/>
        </p:spPr>
        <p:txBody>
          <a:bodyPr wrap="none" lIns="102859" tIns="51428" rIns="102859" bIns="51428">
            <a:spAutoFit/>
          </a:bodyPr>
          <a:lstStyle/>
          <a:p>
            <a:pPr defTabSz="1028137"/>
            <a:r>
              <a:rPr lang="en-US" sz="3200" dirty="0" smtClean="0">
                <a:solidFill>
                  <a:srgbClr val="FFFF66"/>
                </a:solidFill>
                <a:latin typeface="Calibri"/>
              </a:rPr>
              <a:t>Massive and rapid change in ocean chemistry</a:t>
            </a:r>
            <a:endParaRPr lang="en-US" sz="3200" dirty="0">
              <a:solidFill>
                <a:srgbClr val="FFFF66"/>
              </a:solidFill>
              <a:latin typeface="Calibri"/>
            </a:endParaRPr>
          </a:p>
        </p:txBody>
      </p:sp>
      <p:sp>
        <p:nvSpPr>
          <p:cNvPr id="76" name="TextBox 75"/>
          <p:cNvSpPr txBox="1"/>
          <p:nvPr/>
        </p:nvSpPr>
        <p:spPr>
          <a:xfrm>
            <a:off x="202302" y="6332687"/>
            <a:ext cx="6538513" cy="646331"/>
          </a:xfrm>
          <a:prstGeom prst="rect">
            <a:avLst/>
          </a:prstGeom>
          <a:noFill/>
        </p:spPr>
        <p:txBody>
          <a:bodyPr wrap="square" lIns="91390" tIns="45695" rIns="91390" bIns="45695" rtlCol="0">
            <a:spAutoFit/>
          </a:bodyPr>
          <a:lstStyle/>
          <a:p>
            <a:pPr>
              <a:buFont typeface="Arial"/>
              <a:buChar char="•"/>
            </a:pPr>
            <a:r>
              <a:rPr lang="en-US" sz="1800" dirty="0">
                <a:solidFill>
                  <a:srgbClr val="FFFFFF"/>
                </a:solidFill>
                <a:latin typeface="Calibri"/>
              </a:rPr>
              <a:t>  Estimated from boron isotopes in seabed foraminifera</a:t>
            </a:r>
          </a:p>
          <a:p>
            <a:pPr>
              <a:buFont typeface="Arial"/>
              <a:buChar char="•"/>
            </a:pPr>
            <a:r>
              <a:rPr lang="en-US" sz="1800" dirty="0">
                <a:solidFill>
                  <a:srgbClr val="FFFFFF"/>
                </a:solidFill>
                <a:latin typeface="Calibri"/>
              </a:rPr>
              <a:t>  Note speed and size of current pH change</a:t>
            </a:r>
          </a:p>
        </p:txBody>
      </p:sp>
      <p:sp>
        <p:nvSpPr>
          <p:cNvPr id="63" name="Line 6"/>
          <p:cNvSpPr>
            <a:spLocks noChangeShapeType="1"/>
          </p:cNvSpPr>
          <p:nvPr/>
        </p:nvSpPr>
        <p:spPr bwMode="auto">
          <a:xfrm>
            <a:off x="589762" y="943464"/>
            <a:ext cx="9026525" cy="0"/>
          </a:xfrm>
          <a:prstGeom prst="line">
            <a:avLst/>
          </a:prstGeom>
          <a:noFill/>
          <a:ln w="15875">
            <a:solidFill>
              <a:srgbClr val="FF0000"/>
            </a:solidFill>
            <a:round/>
            <a:headEnd/>
            <a:tailEnd/>
          </a:ln>
          <a:effectLst/>
        </p:spPr>
        <p:txBody>
          <a:bodyPr lIns="91390" tIns="45695" rIns="91390" bIns="45695"/>
          <a:lstStyle/>
          <a:p>
            <a:endParaRPr lang="en-US"/>
          </a:p>
        </p:txBody>
      </p:sp>
      <p:pic>
        <p:nvPicPr>
          <p:cNvPr id="52" name="Picture 51" descr="pH time series copy.jpg"/>
          <p:cNvPicPr>
            <a:picLocks noChangeAspect="1"/>
          </p:cNvPicPr>
          <p:nvPr/>
        </p:nvPicPr>
        <p:blipFill>
          <a:blip r:embed="rId3"/>
          <a:stretch>
            <a:fillRect/>
          </a:stretch>
        </p:blipFill>
        <p:spPr>
          <a:xfrm>
            <a:off x="304820" y="1185891"/>
            <a:ext cx="9618631" cy="4775789"/>
          </a:xfrm>
          <a:prstGeom prst="rect">
            <a:avLst/>
          </a:prstGeom>
        </p:spPr>
      </p:pic>
      <p:sp>
        <p:nvSpPr>
          <p:cNvPr id="53" name="TextBox 52"/>
          <p:cNvSpPr txBox="1"/>
          <p:nvPr/>
        </p:nvSpPr>
        <p:spPr>
          <a:xfrm>
            <a:off x="7968122" y="5575765"/>
            <a:ext cx="1664318" cy="353893"/>
          </a:xfrm>
          <a:prstGeom prst="rect">
            <a:avLst/>
          </a:prstGeom>
          <a:noFill/>
        </p:spPr>
        <p:txBody>
          <a:bodyPr wrap="none" lIns="91390" tIns="45695" rIns="91390" bIns="45695" rtlCol="0">
            <a:spAutoFit/>
          </a:bodyPr>
          <a:lstStyle/>
          <a:p>
            <a:r>
              <a:rPr lang="en-US" sz="1700" dirty="0">
                <a:solidFill>
                  <a:srgbClr val="000000"/>
                </a:solidFill>
                <a:latin typeface="Calibri"/>
              </a:rPr>
              <a:t>Turley et al 2005</a:t>
            </a:r>
          </a:p>
        </p:txBody>
      </p:sp>
      <p:sp>
        <p:nvSpPr>
          <p:cNvPr id="10" name="TextBox 9"/>
          <p:cNvSpPr txBox="1"/>
          <p:nvPr/>
        </p:nvSpPr>
        <p:spPr>
          <a:xfrm>
            <a:off x="5724693" y="3561060"/>
            <a:ext cx="2097739" cy="641983"/>
          </a:xfrm>
          <a:prstGeom prst="rect">
            <a:avLst/>
          </a:prstGeom>
          <a:noFill/>
        </p:spPr>
        <p:txBody>
          <a:bodyPr wrap="square" lIns="87080" tIns="43543" rIns="87080" bIns="43543" rtlCol="0">
            <a:spAutoFit/>
          </a:bodyPr>
          <a:lstStyle/>
          <a:p>
            <a:pPr algn="r"/>
            <a:r>
              <a:rPr lang="en-US" sz="1800" b="1" dirty="0">
                <a:solidFill>
                  <a:srgbClr val="0000FF"/>
                </a:solidFill>
                <a:latin typeface="Calibri"/>
              </a:rPr>
              <a:t>Effect of fossil fuel emissions</a:t>
            </a:r>
          </a:p>
        </p:txBody>
      </p:sp>
      <p:cxnSp>
        <p:nvCxnSpPr>
          <p:cNvPr id="11" name="Straight Arrow Connector 10"/>
          <p:cNvCxnSpPr/>
          <p:nvPr/>
        </p:nvCxnSpPr>
        <p:spPr bwMode="auto">
          <a:xfrm flipV="1">
            <a:off x="7807615" y="3493395"/>
            <a:ext cx="430307" cy="25997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0" y="172565"/>
            <a:ext cx="10058400" cy="838076"/>
          </a:xfrm>
          <a:prstGeom prst="rect">
            <a:avLst/>
          </a:prstGeom>
          <a:noFill/>
          <a:ln w="9525">
            <a:noFill/>
            <a:miter lim="800000"/>
            <a:headEnd/>
            <a:tailEnd/>
          </a:ln>
        </p:spPr>
        <p:txBody>
          <a:bodyPr lIns="0" tIns="0" rIns="0" bIns="0" anchor="ctr" anchorCtr="1">
            <a:spAutoFit/>
          </a:bodyPr>
          <a:lstStyle/>
          <a:p>
            <a:pPr algn="ct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800" b="1" dirty="0">
                <a:solidFill>
                  <a:schemeClr val="tx2"/>
                </a:solidFill>
                <a:latin typeface="Calibri"/>
              </a:rPr>
              <a:t>Biodiversity affects the function of </a:t>
            </a:r>
          </a:p>
          <a:p>
            <a:pPr algn="ct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800" b="1" dirty="0">
                <a:solidFill>
                  <a:schemeClr val="tx2"/>
                </a:solidFill>
                <a:latin typeface="Calibri"/>
              </a:rPr>
              <a:t>Large Marine Ecosystems (LMEs)</a:t>
            </a:r>
          </a:p>
        </p:txBody>
      </p:sp>
      <p:grpSp>
        <p:nvGrpSpPr>
          <p:cNvPr id="2" name="Group 22"/>
          <p:cNvGrpSpPr/>
          <p:nvPr/>
        </p:nvGrpSpPr>
        <p:grpSpPr>
          <a:xfrm>
            <a:off x="0" y="1316383"/>
            <a:ext cx="10240963" cy="3693486"/>
            <a:chOff x="0" y="1534091"/>
            <a:chExt cx="10240963" cy="3693486"/>
          </a:xfrm>
        </p:grpSpPr>
        <p:sp>
          <p:nvSpPr>
            <p:cNvPr id="22" name="Rectangle 21"/>
            <p:cNvSpPr/>
            <p:nvPr/>
          </p:nvSpPr>
          <p:spPr bwMode="auto">
            <a:xfrm>
              <a:off x="0" y="1906106"/>
              <a:ext cx="10240963" cy="331903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512"/>
              <a:endParaRPr lang="en-US"/>
            </a:p>
          </p:txBody>
        </p:sp>
        <p:grpSp>
          <p:nvGrpSpPr>
            <p:cNvPr id="3" name="Group 29"/>
            <p:cNvGrpSpPr>
              <a:grpSpLocks/>
            </p:cNvGrpSpPr>
            <p:nvPr/>
          </p:nvGrpSpPr>
          <p:grpSpPr bwMode="auto">
            <a:xfrm>
              <a:off x="319088" y="1534091"/>
              <a:ext cx="9906000" cy="3693486"/>
              <a:chOff x="319881" y="1534057"/>
              <a:chExt cx="9906000" cy="3693579"/>
            </a:xfrm>
          </p:grpSpPr>
          <p:pic>
            <p:nvPicPr>
              <p:cNvPr id="11271" name="Picture 10"/>
              <p:cNvPicPr>
                <a:picLocks noChangeAspect="1" noChangeArrowheads="1"/>
              </p:cNvPicPr>
              <p:nvPr/>
            </p:nvPicPr>
            <p:blipFill>
              <a:blip r:embed="rId3" cstate="print"/>
              <a:srcRect/>
              <a:stretch>
                <a:fillRect/>
              </a:stretch>
            </p:blipFill>
            <p:spPr bwMode="auto">
              <a:xfrm>
                <a:off x="6923689" y="2175035"/>
                <a:ext cx="3302192" cy="2976401"/>
              </a:xfrm>
              <a:prstGeom prst="rect">
                <a:avLst/>
              </a:prstGeom>
              <a:noFill/>
              <a:ln w="9525">
                <a:noFill/>
                <a:miter lim="800000"/>
                <a:headEnd/>
                <a:tailEnd/>
              </a:ln>
            </p:spPr>
          </p:pic>
          <p:pic>
            <p:nvPicPr>
              <p:cNvPr id="11272" name="Picture 9"/>
              <p:cNvPicPr>
                <a:picLocks noChangeAspect="1" noChangeArrowheads="1"/>
              </p:cNvPicPr>
              <p:nvPr/>
            </p:nvPicPr>
            <p:blipFill>
              <a:blip r:embed="rId4" cstate="print"/>
              <a:srcRect/>
              <a:stretch>
                <a:fillRect/>
              </a:stretch>
            </p:blipFill>
            <p:spPr bwMode="auto">
              <a:xfrm>
                <a:off x="3672681" y="2279629"/>
                <a:ext cx="3060981" cy="2948007"/>
              </a:xfrm>
              <a:prstGeom prst="rect">
                <a:avLst/>
              </a:prstGeom>
              <a:noFill/>
              <a:ln w="9525">
                <a:noFill/>
                <a:miter lim="800000"/>
                <a:headEnd/>
                <a:tailEnd/>
              </a:ln>
            </p:spPr>
          </p:pic>
          <p:pic>
            <p:nvPicPr>
              <p:cNvPr id="11273" name="Picture 11"/>
              <p:cNvPicPr>
                <a:picLocks noChangeAspect="1" noChangeArrowheads="1"/>
              </p:cNvPicPr>
              <p:nvPr/>
            </p:nvPicPr>
            <p:blipFill>
              <a:blip r:embed="rId5" cstate="print"/>
              <a:srcRect/>
              <a:stretch>
                <a:fillRect/>
              </a:stretch>
            </p:blipFill>
            <p:spPr bwMode="auto">
              <a:xfrm>
                <a:off x="319881" y="2279629"/>
                <a:ext cx="3097671" cy="2871807"/>
              </a:xfrm>
              <a:prstGeom prst="rect">
                <a:avLst/>
              </a:prstGeom>
              <a:noFill/>
              <a:ln w="9525">
                <a:noFill/>
                <a:miter lim="800000"/>
                <a:headEnd/>
                <a:tailEnd/>
              </a:ln>
            </p:spPr>
          </p:pic>
          <p:sp>
            <p:nvSpPr>
              <p:cNvPr id="11274" name="Text Box 4"/>
              <p:cNvSpPr txBox="1">
                <a:spLocks noChangeArrowheads="1"/>
              </p:cNvSpPr>
              <p:nvPr/>
            </p:nvSpPr>
            <p:spPr bwMode="auto">
              <a:xfrm>
                <a:off x="6915422" y="1534057"/>
                <a:ext cx="3102202" cy="226887"/>
              </a:xfrm>
              <a:prstGeom prst="rect">
                <a:avLst/>
              </a:prstGeom>
              <a:noFill/>
              <a:ln w="9525">
                <a:noFill/>
                <a:miter lim="800000"/>
                <a:headEnd/>
                <a:tailEnd/>
              </a:ln>
            </p:spPr>
            <p:txBody>
              <a:bodyPr wrap="square" lIns="0" tIns="0" rIns="0" bIns="0" anchorCtr="1">
                <a:spAutoFit/>
              </a:bodyPr>
              <a:lstStyle/>
              <a:p>
                <a:pPr algn="ct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1500" dirty="0">
                    <a:solidFill>
                      <a:srgbClr val="FFFFFF"/>
                    </a:solidFill>
                    <a:latin typeface="Calibri"/>
                  </a:rPr>
                  <a:t>Worm et al., 2006 (modified)</a:t>
                </a:r>
              </a:p>
            </p:txBody>
          </p:sp>
          <p:sp>
            <p:nvSpPr>
              <p:cNvPr id="11275" name="Text Box 5"/>
              <p:cNvSpPr txBox="1">
                <a:spLocks noChangeArrowheads="1"/>
              </p:cNvSpPr>
              <p:nvPr/>
            </p:nvSpPr>
            <p:spPr bwMode="auto">
              <a:xfrm>
                <a:off x="7939881" y="4922836"/>
                <a:ext cx="1905000" cy="298543"/>
              </a:xfrm>
              <a:prstGeom prst="rect">
                <a:avLst/>
              </a:prstGeom>
              <a:solidFill>
                <a:srgbClr val="FFFFFF"/>
              </a:solidFill>
              <a:ln w="9525">
                <a:noFill/>
                <a:miter lim="800000"/>
                <a:headEnd/>
                <a:tailEnd/>
              </a:ln>
            </p:spPr>
            <p:txBody>
              <a:bodyPr lIns="0" tIns="0" rIns="0" bIns="0" anchor="ctr" anchorCtr="1">
                <a:spAutoFit/>
              </a:bodyPr>
              <a:lstStyle/>
              <a:p>
                <a:pP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000">
                    <a:solidFill>
                      <a:srgbClr val="0000FF"/>
                    </a:solidFill>
                    <a:latin typeface="sans-serif"/>
                  </a:rPr>
                  <a:t> Biodiversity </a:t>
                </a:r>
                <a:r>
                  <a:rPr lang="en-GB" sz="2000">
                    <a:solidFill>
                      <a:srgbClr val="0000FF"/>
                    </a:solidFill>
                    <a:latin typeface="sans-serif"/>
                    <a:sym typeface="Wingdings" pitchFamily="2" charset="2"/>
                  </a:rPr>
                  <a:t></a:t>
                </a:r>
                <a:endParaRPr lang="en-GB" sz="2000">
                  <a:solidFill>
                    <a:srgbClr val="0000FF"/>
                  </a:solidFill>
                  <a:latin typeface="sans-serif"/>
                </a:endParaRPr>
              </a:p>
            </p:txBody>
          </p:sp>
          <p:sp>
            <p:nvSpPr>
              <p:cNvPr id="11276" name="Text Box 5"/>
              <p:cNvSpPr txBox="1">
                <a:spLocks noChangeArrowheads="1"/>
              </p:cNvSpPr>
              <p:nvPr/>
            </p:nvSpPr>
            <p:spPr bwMode="auto">
              <a:xfrm>
                <a:off x="1234281" y="4922836"/>
                <a:ext cx="1905000" cy="298543"/>
              </a:xfrm>
              <a:prstGeom prst="rect">
                <a:avLst/>
              </a:prstGeom>
              <a:solidFill>
                <a:srgbClr val="FFFFFF"/>
              </a:solidFill>
              <a:ln w="9525">
                <a:noFill/>
                <a:miter lim="800000"/>
                <a:headEnd/>
                <a:tailEnd/>
              </a:ln>
            </p:spPr>
            <p:txBody>
              <a:bodyPr lIns="0" tIns="0" rIns="0" bIns="0" anchor="ctr" anchorCtr="1">
                <a:spAutoFit/>
              </a:bodyPr>
              <a:lstStyle/>
              <a:p>
                <a:pP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000">
                    <a:solidFill>
                      <a:srgbClr val="0000FF"/>
                    </a:solidFill>
                    <a:latin typeface="sans-serif"/>
                  </a:rPr>
                  <a:t> Biodiversity </a:t>
                </a:r>
                <a:r>
                  <a:rPr lang="en-GB" sz="2000">
                    <a:solidFill>
                      <a:srgbClr val="0000FF"/>
                    </a:solidFill>
                    <a:latin typeface="sans-serif"/>
                    <a:sym typeface="Wingdings" pitchFamily="2" charset="2"/>
                  </a:rPr>
                  <a:t></a:t>
                </a:r>
                <a:endParaRPr lang="en-GB" sz="2000">
                  <a:solidFill>
                    <a:srgbClr val="0000FF"/>
                  </a:solidFill>
                  <a:latin typeface="sans-serif"/>
                </a:endParaRPr>
              </a:p>
            </p:txBody>
          </p:sp>
          <p:sp>
            <p:nvSpPr>
              <p:cNvPr id="11277" name="Text Box 5"/>
              <p:cNvSpPr txBox="1">
                <a:spLocks noChangeArrowheads="1"/>
              </p:cNvSpPr>
              <p:nvPr/>
            </p:nvSpPr>
            <p:spPr bwMode="auto">
              <a:xfrm>
                <a:off x="4282281" y="4922836"/>
                <a:ext cx="2438400" cy="298543"/>
              </a:xfrm>
              <a:prstGeom prst="rect">
                <a:avLst/>
              </a:prstGeom>
              <a:solidFill>
                <a:srgbClr val="FFFFFF"/>
              </a:solidFill>
              <a:ln w="9525">
                <a:noFill/>
                <a:miter lim="800000"/>
                <a:headEnd/>
                <a:tailEnd/>
              </a:ln>
            </p:spPr>
            <p:txBody>
              <a:bodyPr lIns="0" tIns="0" rIns="0" bIns="0" anchor="ctr" anchorCtr="1">
                <a:spAutoFit/>
              </a:bodyPr>
              <a:lstStyle/>
              <a:p>
                <a:pP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000">
                    <a:solidFill>
                      <a:srgbClr val="0000FF"/>
                    </a:solidFill>
                    <a:latin typeface="sans-serif"/>
                  </a:rPr>
                  <a:t> log (Biodiversity )</a:t>
                </a:r>
                <a:r>
                  <a:rPr lang="en-GB" sz="2000">
                    <a:solidFill>
                      <a:srgbClr val="0000FF"/>
                    </a:solidFill>
                    <a:latin typeface="sans-serif"/>
                    <a:sym typeface="Wingdings" pitchFamily="2" charset="2"/>
                  </a:rPr>
                  <a:t></a:t>
                </a:r>
                <a:endParaRPr lang="en-GB" sz="2000">
                  <a:solidFill>
                    <a:srgbClr val="0000FF"/>
                  </a:solidFill>
                  <a:latin typeface="sans-serif"/>
                </a:endParaRPr>
              </a:p>
            </p:txBody>
          </p:sp>
          <p:sp>
            <p:nvSpPr>
              <p:cNvPr id="11278" name="Text Box 5"/>
              <p:cNvSpPr txBox="1">
                <a:spLocks noChangeArrowheads="1"/>
              </p:cNvSpPr>
              <p:nvPr/>
            </p:nvSpPr>
            <p:spPr bwMode="auto">
              <a:xfrm rot="16200000">
                <a:off x="-477091" y="3666700"/>
                <a:ext cx="1905000" cy="302474"/>
              </a:xfrm>
              <a:prstGeom prst="rect">
                <a:avLst/>
              </a:prstGeom>
              <a:solidFill>
                <a:srgbClr val="FFFFFF"/>
              </a:solidFill>
              <a:ln w="9525">
                <a:noFill/>
                <a:miter lim="800000"/>
                <a:headEnd/>
                <a:tailEnd/>
              </a:ln>
            </p:spPr>
            <p:txBody>
              <a:bodyPr lIns="0" tIns="0" rIns="0" bIns="0" anchor="ctr" anchorCtr="1">
                <a:spAutoFit/>
              </a:bodyPr>
              <a:lstStyle/>
              <a:p>
                <a:pP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000">
                    <a:solidFill>
                      <a:srgbClr val="000000"/>
                    </a:solidFill>
                    <a:latin typeface="sans-serif"/>
                  </a:rPr>
                  <a:t>Catch </a:t>
                </a:r>
                <a:r>
                  <a:rPr lang="en-GB" sz="2000">
                    <a:solidFill>
                      <a:srgbClr val="000000"/>
                    </a:solidFill>
                    <a:latin typeface="sans-serif"/>
                    <a:sym typeface="Wingdings" pitchFamily="2" charset="2"/>
                  </a:rPr>
                  <a:t></a:t>
                </a:r>
                <a:endParaRPr lang="en-GB" sz="2000">
                  <a:solidFill>
                    <a:srgbClr val="000000"/>
                  </a:solidFill>
                  <a:latin typeface="sans-serif"/>
                </a:endParaRPr>
              </a:p>
            </p:txBody>
          </p:sp>
          <p:sp>
            <p:nvSpPr>
              <p:cNvPr id="11279" name="Text Box 5"/>
              <p:cNvSpPr txBox="1">
                <a:spLocks noChangeArrowheads="1"/>
              </p:cNvSpPr>
              <p:nvPr/>
            </p:nvSpPr>
            <p:spPr bwMode="auto">
              <a:xfrm rot="16200000">
                <a:off x="2869453" y="3742901"/>
                <a:ext cx="1905000" cy="302474"/>
              </a:xfrm>
              <a:prstGeom prst="rect">
                <a:avLst/>
              </a:prstGeom>
              <a:solidFill>
                <a:srgbClr val="FFFFFF"/>
              </a:solidFill>
              <a:ln w="9525">
                <a:noFill/>
                <a:miter lim="800000"/>
                <a:headEnd/>
                <a:tailEnd/>
              </a:ln>
            </p:spPr>
            <p:txBody>
              <a:bodyPr lIns="0" tIns="0" rIns="0" bIns="0" anchor="ctr" anchorCtr="1">
                <a:spAutoFit/>
              </a:bodyPr>
              <a:lstStyle/>
              <a:p>
                <a:pP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000">
                    <a:solidFill>
                      <a:srgbClr val="000000"/>
                    </a:solidFill>
                    <a:latin typeface="sans-serif"/>
                  </a:rPr>
                  <a:t>Collapse </a:t>
                </a:r>
                <a:r>
                  <a:rPr lang="en-GB" sz="2000">
                    <a:solidFill>
                      <a:srgbClr val="000000"/>
                    </a:solidFill>
                    <a:latin typeface="sans-serif"/>
                    <a:sym typeface="Wingdings" pitchFamily="2" charset="2"/>
                  </a:rPr>
                  <a:t></a:t>
                </a:r>
                <a:endParaRPr lang="en-GB" sz="2000">
                  <a:solidFill>
                    <a:srgbClr val="000000"/>
                  </a:solidFill>
                  <a:latin typeface="sans-serif"/>
                </a:endParaRPr>
              </a:p>
            </p:txBody>
          </p:sp>
          <p:sp>
            <p:nvSpPr>
              <p:cNvPr id="11280" name="Text Box 5"/>
              <p:cNvSpPr txBox="1">
                <a:spLocks noChangeArrowheads="1"/>
              </p:cNvSpPr>
              <p:nvPr/>
            </p:nvSpPr>
            <p:spPr bwMode="auto">
              <a:xfrm rot="16200000">
                <a:off x="6146053" y="3742901"/>
                <a:ext cx="1905000" cy="302474"/>
              </a:xfrm>
              <a:prstGeom prst="rect">
                <a:avLst/>
              </a:prstGeom>
              <a:solidFill>
                <a:srgbClr val="FFFFFF"/>
              </a:solidFill>
              <a:ln w="9525">
                <a:noFill/>
                <a:miter lim="800000"/>
                <a:headEnd/>
                <a:tailEnd/>
              </a:ln>
            </p:spPr>
            <p:txBody>
              <a:bodyPr lIns="0" tIns="0" rIns="0" bIns="0" anchor="ctr" anchorCtr="1">
                <a:spAutoFit/>
              </a:bodyPr>
              <a:lstStyle/>
              <a:p>
                <a:pPr>
                  <a:lnSpc>
                    <a:spcPct val="97000"/>
                  </a:lnSpc>
                  <a:buClr>
                    <a:srgbClr val="000000"/>
                  </a:buClr>
                  <a:buSzPct val="100000"/>
                  <a:tabLst>
                    <a:tab pos="0" algn="l"/>
                    <a:tab pos="503146" algn="l"/>
                    <a:tab pos="1007879" algn="l"/>
                    <a:tab pos="1511025" algn="l"/>
                    <a:tab pos="2015758" algn="l"/>
                    <a:tab pos="2520490" algn="l"/>
                    <a:tab pos="3023636" algn="l"/>
                    <a:tab pos="3528369" algn="l"/>
                    <a:tab pos="4031514" algn="l"/>
                    <a:tab pos="4536248" algn="l"/>
                    <a:tab pos="5040980" algn="l"/>
                    <a:tab pos="5544126" algn="l"/>
                    <a:tab pos="6048859" algn="l"/>
                    <a:tab pos="6552004" algn="l"/>
                    <a:tab pos="7056737" algn="l"/>
                    <a:tab pos="7561470" algn="l"/>
                    <a:tab pos="8064616" algn="l"/>
                    <a:tab pos="8569349" algn="l"/>
                    <a:tab pos="9072494" algn="l"/>
                    <a:tab pos="9577227" algn="l"/>
                    <a:tab pos="10081959" algn="l"/>
                  </a:tabLst>
                </a:pPr>
                <a:r>
                  <a:rPr lang="en-GB" sz="2000">
                    <a:solidFill>
                      <a:srgbClr val="000000"/>
                    </a:solidFill>
                    <a:latin typeface="sans-serif"/>
                  </a:rPr>
                  <a:t>Variation </a:t>
                </a:r>
                <a:r>
                  <a:rPr lang="en-GB" sz="2000">
                    <a:solidFill>
                      <a:srgbClr val="000000"/>
                    </a:solidFill>
                    <a:latin typeface="sans-serif"/>
                    <a:sym typeface="Wingdings" pitchFamily="2" charset="2"/>
                  </a:rPr>
                  <a:t></a:t>
                </a:r>
                <a:endParaRPr lang="en-GB" sz="2000">
                  <a:solidFill>
                    <a:srgbClr val="000000"/>
                  </a:solidFill>
                  <a:latin typeface="sans-serif"/>
                </a:endParaRPr>
              </a:p>
            </p:txBody>
          </p:sp>
          <p:sp>
            <p:nvSpPr>
              <p:cNvPr id="11281" name="TextBox 26"/>
              <p:cNvSpPr txBox="1">
                <a:spLocks noChangeArrowheads="1"/>
              </p:cNvSpPr>
              <p:nvPr/>
            </p:nvSpPr>
            <p:spPr bwMode="auto">
              <a:xfrm rot="19130719">
                <a:off x="1645713" y="3449828"/>
                <a:ext cx="1098190" cy="369341"/>
              </a:xfrm>
              <a:prstGeom prst="rect">
                <a:avLst/>
              </a:prstGeom>
              <a:solidFill>
                <a:srgbClr val="FFFFFF">
                  <a:alpha val="63921"/>
                </a:srgbClr>
              </a:solidFill>
              <a:ln w="9525">
                <a:noFill/>
                <a:miter lim="800000"/>
                <a:headEnd/>
                <a:tailEnd/>
              </a:ln>
            </p:spPr>
            <p:txBody>
              <a:bodyPr wrap="none">
                <a:spAutoFit/>
              </a:bodyPr>
              <a:lstStyle/>
              <a:p>
                <a:r>
                  <a:rPr lang="en-US" sz="1800" dirty="0">
                    <a:solidFill>
                      <a:srgbClr val="0000FF"/>
                    </a:solidFill>
                  </a:rPr>
                  <a:t>Catch </a:t>
                </a:r>
                <a:r>
                  <a:rPr lang="en-US" sz="1800" dirty="0">
                    <a:solidFill>
                      <a:srgbClr val="0000FF"/>
                    </a:solidFill>
                    <a:sym typeface="Wingdings" pitchFamily="2" charset="2"/>
                  </a:rPr>
                  <a:t></a:t>
                </a:r>
                <a:endParaRPr lang="en-US" sz="1800" dirty="0">
                  <a:solidFill>
                    <a:srgbClr val="0000FF"/>
                  </a:solidFill>
                </a:endParaRPr>
              </a:p>
            </p:txBody>
          </p:sp>
          <p:sp>
            <p:nvSpPr>
              <p:cNvPr id="11282" name="TextBox 27"/>
              <p:cNvSpPr txBox="1">
                <a:spLocks noChangeArrowheads="1"/>
              </p:cNvSpPr>
              <p:nvPr/>
            </p:nvSpPr>
            <p:spPr bwMode="auto">
              <a:xfrm rot="2361626">
                <a:off x="4793847" y="3282759"/>
                <a:ext cx="1393380" cy="369341"/>
              </a:xfrm>
              <a:prstGeom prst="rect">
                <a:avLst/>
              </a:prstGeom>
              <a:solidFill>
                <a:srgbClr val="FFFFFF">
                  <a:alpha val="63921"/>
                </a:srgbClr>
              </a:solidFill>
              <a:ln w="9525">
                <a:noFill/>
                <a:miter lim="800000"/>
                <a:headEnd/>
                <a:tailEnd/>
              </a:ln>
            </p:spPr>
            <p:txBody>
              <a:bodyPr wrap="none">
                <a:spAutoFit/>
              </a:bodyPr>
              <a:lstStyle/>
              <a:p>
                <a:r>
                  <a:rPr lang="en-US" sz="1800" dirty="0">
                    <a:solidFill>
                      <a:srgbClr val="0000FF"/>
                    </a:solidFill>
                  </a:rPr>
                  <a:t>Collapse </a:t>
                </a:r>
                <a:r>
                  <a:rPr lang="en-US" sz="1800" dirty="0">
                    <a:solidFill>
                      <a:srgbClr val="0000FF"/>
                    </a:solidFill>
                    <a:sym typeface="Wingdings" pitchFamily="2" charset="2"/>
                  </a:rPr>
                  <a:t></a:t>
                </a:r>
                <a:endParaRPr lang="en-US" sz="1800" dirty="0">
                  <a:solidFill>
                    <a:srgbClr val="0000FF"/>
                  </a:solidFill>
                </a:endParaRPr>
              </a:p>
            </p:txBody>
          </p:sp>
          <p:sp>
            <p:nvSpPr>
              <p:cNvPr id="11283" name="TextBox 28"/>
              <p:cNvSpPr txBox="1">
                <a:spLocks noChangeArrowheads="1"/>
              </p:cNvSpPr>
              <p:nvPr/>
            </p:nvSpPr>
            <p:spPr bwMode="auto">
              <a:xfrm rot="1178155">
                <a:off x="8062073" y="3901801"/>
                <a:ext cx="1401921" cy="369341"/>
              </a:xfrm>
              <a:prstGeom prst="rect">
                <a:avLst/>
              </a:prstGeom>
              <a:solidFill>
                <a:srgbClr val="FFFFFF">
                  <a:alpha val="87057"/>
                </a:srgbClr>
              </a:solidFill>
              <a:ln w="9525">
                <a:noFill/>
                <a:miter lim="800000"/>
                <a:headEnd/>
                <a:tailEnd/>
              </a:ln>
            </p:spPr>
            <p:txBody>
              <a:bodyPr wrap="none">
                <a:spAutoFit/>
              </a:bodyPr>
              <a:lstStyle/>
              <a:p>
                <a:r>
                  <a:rPr lang="en-US" sz="1800" dirty="0">
                    <a:solidFill>
                      <a:srgbClr val="0000FF"/>
                    </a:solidFill>
                  </a:rPr>
                  <a:t>Variation </a:t>
                </a:r>
                <a:r>
                  <a:rPr lang="en-US" sz="1800" dirty="0">
                    <a:solidFill>
                      <a:srgbClr val="0000FF"/>
                    </a:solidFill>
                    <a:sym typeface="Wingdings" pitchFamily="2" charset="2"/>
                  </a:rPr>
                  <a:t></a:t>
                </a:r>
                <a:endParaRPr lang="en-US" sz="1800" dirty="0">
                  <a:solidFill>
                    <a:srgbClr val="0000FF"/>
                  </a:solidFill>
                </a:endParaRPr>
              </a:p>
            </p:txBody>
          </p:sp>
        </p:grpSp>
      </p:grpSp>
      <p:sp>
        <p:nvSpPr>
          <p:cNvPr id="20" name="Line 6"/>
          <p:cNvSpPr>
            <a:spLocks noChangeShapeType="1"/>
          </p:cNvSpPr>
          <p:nvPr/>
        </p:nvSpPr>
        <p:spPr bwMode="auto">
          <a:xfrm>
            <a:off x="560729" y="1237281"/>
            <a:ext cx="9026525" cy="0"/>
          </a:xfrm>
          <a:prstGeom prst="line">
            <a:avLst/>
          </a:prstGeom>
          <a:noFill/>
          <a:ln w="12700">
            <a:solidFill>
              <a:srgbClr val="FF0000"/>
            </a:solidFill>
            <a:round/>
            <a:headEnd/>
            <a:tailEnd/>
          </a:ln>
          <a:effectLst/>
        </p:spPr>
        <p:txBody>
          <a:bodyPr lIns="91423" tIns="45711" rIns="91423" bIns="45711"/>
          <a:lstStyle/>
          <a:p>
            <a:endParaRPr lang="en-US"/>
          </a:p>
        </p:txBody>
      </p:sp>
      <p:sp>
        <p:nvSpPr>
          <p:cNvPr id="24" name="Text Box 20"/>
          <p:cNvSpPr txBox="1">
            <a:spLocks noChangeArrowheads="1"/>
          </p:cNvSpPr>
          <p:nvPr/>
        </p:nvSpPr>
        <p:spPr bwMode="auto">
          <a:xfrm>
            <a:off x="406400" y="5276058"/>
            <a:ext cx="9434286" cy="1579152"/>
          </a:xfrm>
          <a:prstGeom prst="rect">
            <a:avLst/>
          </a:prstGeom>
          <a:solidFill>
            <a:srgbClr val="3399FF"/>
          </a:solidFill>
          <a:ln w="9525">
            <a:noFill/>
            <a:miter lim="800000"/>
            <a:headEnd/>
            <a:tailEnd/>
          </a:ln>
          <a:effectLst/>
        </p:spPr>
        <p:txBody>
          <a:bodyPr wrap="square" lIns="100821" tIns="50411" rIns="100821" bIns="50411">
            <a:spAutoFit/>
          </a:bodyPr>
          <a:lstStyle/>
          <a:p>
            <a:pPr defTabSz="1007879" eaLnBrk="1" hangingPunct="1"/>
            <a:r>
              <a:rPr lang="en-US" sz="2400" b="1" dirty="0">
                <a:solidFill>
                  <a:srgbClr val="C00000"/>
                </a:solidFill>
                <a:latin typeface="Calibri"/>
              </a:rPr>
              <a:t>Reduced biodiversity due to acidification/warming may cause:</a:t>
            </a:r>
            <a:endParaRPr lang="en-US" sz="2400" dirty="0">
              <a:solidFill>
                <a:srgbClr val="FFFFFF"/>
              </a:solidFill>
              <a:latin typeface="Calibri"/>
            </a:endParaRPr>
          </a:p>
          <a:p>
            <a:pPr defTabSz="1007879" eaLnBrk="1" hangingPunct="1">
              <a:buFontTx/>
              <a:buChar char="•"/>
            </a:pPr>
            <a:r>
              <a:rPr lang="en-US" sz="2400" dirty="0">
                <a:solidFill>
                  <a:srgbClr val="FFFFFF"/>
                </a:solidFill>
                <a:latin typeface="Calibri"/>
              </a:rPr>
              <a:t>   Cascading collapse &amp; reorganization of food webs</a:t>
            </a:r>
          </a:p>
          <a:p>
            <a:pPr defTabSz="1007879" eaLnBrk="1" hangingPunct="1">
              <a:buFontTx/>
              <a:buChar char="•"/>
            </a:pPr>
            <a:r>
              <a:rPr lang="en-US" sz="2400" dirty="0">
                <a:solidFill>
                  <a:srgbClr val="FFFFFF"/>
                </a:solidFill>
                <a:latin typeface="Calibri"/>
              </a:rPr>
              <a:t>   Increased variation in production, reduced stability</a:t>
            </a:r>
          </a:p>
          <a:p>
            <a:pPr defTabSz="1007879" eaLnBrk="1" hangingPunct="1">
              <a:buFontTx/>
              <a:buChar char="•"/>
            </a:pPr>
            <a:r>
              <a:rPr lang="en-US" sz="2400" dirty="0">
                <a:solidFill>
                  <a:srgbClr val="FFFFFF"/>
                </a:solidFill>
                <a:latin typeface="Calibri"/>
              </a:rPr>
              <a:t>   Impaired potential for recovery (reduced resilience)</a:t>
            </a:r>
            <a:endParaRPr lang="en-US" sz="2400" b="1" dirty="0">
              <a:solidFill>
                <a:srgbClr val="FFFFFF"/>
              </a:solidFill>
              <a:latin typeface="Calibri"/>
            </a:endParaRPr>
          </a:p>
        </p:txBody>
      </p:sp>
    </p:spTree>
    <p:extLst>
      <p:ext uri="{BB962C8B-B14F-4D97-AF65-F5344CB8AC3E}">
        <p14:creationId xmlns:p14="http://schemas.microsoft.com/office/powerpoint/2010/main" val="365021446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496371" y="1678909"/>
            <a:ext cx="5810269" cy="500753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700"/>
            <a:endParaRPr lang="en-US" smtClean="0">
              <a:solidFill>
                <a:srgbClr val="FFFF00"/>
              </a:solidFill>
            </a:endParaRPr>
          </a:p>
        </p:txBody>
      </p:sp>
      <p:sp>
        <p:nvSpPr>
          <p:cNvPr id="3" name="TextBox 2"/>
          <p:cNvSpPr txBox="1"/>
          <p:nvPr/>
        </p:nvSpPr>
        <p:spPr>
          <a:xfrm>
            <a:off x="6229294" y="5180861"/>
            <a:ext cx="1723066" cy="306500"/>
          </a:xfrm>
          <a:prstGeom prst="rect">
            <a:avLst/>
          </a:prstGeom>
          <a:noFill/>
        </p:spPr>
        <p:txBody>
          <a:bodyPr wrap="none" lIns="91432" tIns="45715" rIns="91432" bIns="45715" rtlCol="0">
            <a:spAutoFit/>
          </a:bodyPr>
          <a:lstStyle/>
          <a:p>
            <a:r>
              <a:rPr lang="en-US" dirty="0" err="1" smtClean="0">
                <a:solidFill>
                  <a:srgbClr val="FFFF00"/>
                </a:solidFill>
              </a:rPr>
              <a:t>Amphiura</a:t>
            </a:r>
            <a:r>
              <a:rPr lang="en-US" dirty="0" smtClean="0">
                <a:solidFill>
                  <a:srgbClr val="FFFF00"/>
                </a:solidFill>
              </a:rPr>
              <a:t> </a:t>
            </a:r>
            <a:r>
              <a:rPr lang="en-US" dirty="0" err="1" smtClean="0">
                <a:solidFill>
                  <a:srgbClr val="FFFF00"/>
                </a:solidFill>
              </a:rPr>
              <a:t>filiformis</a:t>
            </a:r>
            <a:endParaRPr lang="en-US" dirty="0">
              <a:solidFill>
                <a:srgbClr val="FFFF00"/>
              </a:solidFill>
            </a:endParaRPr>
          </a:p>
        </p:txBody>
      </p:sp>
      <p:sp>
        <p:nvSpPr>
          <p:cNvPr id="4" name="TextBox 3"/>
          <p:cNvSpPr txBox="1"/>
          <p:nvPr/>
        </p:nvSpPr>
        <p:spPr>
          <a:xfrm>
            <a:off x="3028729" y="1760816"/>
            <a:ext cx="3436294" cy="306500"/>
          </a:xfrm>
          <a:prstGeom prst="rect">
            <a:avLst/>
          </a:prstGeom>
          <a:noFill/>
        </p:spPr>
        <p:txBody>
          <a:bodyPr wrap="none" lIns="91432" tIns="45715" rIns="91432" bIns="45715" rtlCol="0">
            <a:spAutoFit/>
          </a:bodyPr>
          <a:lstStyle/>
          <a:p>
            <a:r>
              <a:rPr lang="en-US" dirty="0" err="1" smtClean="0">
                <a:solidFill>
                  <a:srgbClr val="FFFF00"/>
                </a:solidFill>
              </a:rPr>
              <a:t>Bioturbation</a:t>
            </a:r>
            <a:r>
              <a:rPr lang="en-US" dirty="0" smtClean="0">
                <a:solidFill>
                  <a:srgbClr val="FFFF00"/>
                </a:solidFill>
              </a:rPr>
              <a:t> and biogeochemical fluxes</a:t>
            </a:r>
            <a:endParaRPr lang="en-US" dirty="0">
              <a:solidFill>
                <a:srgbClr val="FFFF00"/>
              </a:solidFill>
            </a:endParaRPr>
          </a:p>
        </p:txBody>
      </p:sp>
      <p:sp>
        <p:nvSpPr>
          <p:cNvPr id="5" name="Rectangle 4"/>
          <p:cNvSpPr/>
          <p:nvPr/>
        </p:nvSpPr>
        <p:spPr>
          <a:xfrm>
            <a:off x="6353472" y="3549750"/>
            <a:ext cx="1474634" cy="306500"/>
          </a:xfrm>
          <a:prstGeom prst="rect">
            <a:avLst/>
          </a:prstGeom>
        </p:spPr>
        <p:txBody>
          <a:bodyPr wrap="none" lIns="91432" tIns="45715" rIns="91432" bIns="45715">
            <a:spAutoFit/>
          </a:bodyPr>
          <a:lstStyle/>
          <a:p>
            <a:r>
              <a:rPr lang="en-US" dirty="0" err="1">
                <a:solidFill>
                  <a:srgbClr val="FFFF00"/>
                </a:solidFill>
              </a:rPr>
              <a:t>adaptation.JPG</a:t>
            </a:r>
            <a:endParaRPr lang="en-US" dirty="0">
              <a:solidFill>
                <a:srgbClr val="FFFF00"/>
              </a:solidFill>
            </a:endParaRPr>
          </a:p>
        </p:txBody>
      </p:sp>
      <p:grpSp>
        <p:nvGrpSpPr>
          <p:cNvPr id="19" name="Group 18"/>
          <p:cNvGrpSpPr/>
          <p:nvPr/>
        </p:nvGrpSpPr>
        <p:grpSpPr>
          <a:xfrm>
            <a:off x="2463548" y="1694256"/>
            <a:ext cx="5431536" cy="4998720"/>
            <a:chOff x="4351283" y="1945981"/>
            <a:chExt cx="5431536" cy="4998720"/>
          </a:xfrm>
        </p:grpSpPr>
        <p:pic>
          <p:nvPicPr>
            <p:cNvPr id="6" name="Picture 5" descr="adapta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1283" y="1945981"/>
              <a:ext cx="5431536" cy="4998720"/>
            </a:xfrm>
            <a:prstGeom prst="rect">
              <a:avLst/>
            </a:prstGeom>
          </p:spPr>
        </p:pic>
        <p:sp>
          <p:nvSpPr>
            <p:cNvPr id="8" name="Right Arrow 7"/>
            <p:cNvSpPr/>
            <p:nvPr/>
          </p:nvSpPr>
          <p:spPr bwMode="auto">
            <a:xfrm rot="18485221">
              <a:off x="7820319" y="5557063"/>
              <a:ext cx="1832734" cy="254494"/>
            </a:xfrm>
            <a:prstGeom prst="rightArrow">
              <a:avLst/>
            </a:prstGeom>
            <a:solidFill>
              <a:srgbClr val="00FF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endParaRPr lang="en-US">
                <a:solidFill>
                  <a:srgbClr val="FFFF00"/>
                </a:solidFill>
              </a:endParaRPr>
            </a:p>
          </p:txBody>
        </p:sp>
        <p:sp>
          <p:nvSpPr>
            <p:cNvPr id="9" name="Right Arrow 8"/>
            <p:cNvSpPr/>
            <p:nvPr/>
          </p:nvSpPr>
          <p:spPr bwMode="auto">
            <a:xfrm rot="783199">
              <a:off x="5268362" y="6033961"/>
              <a:ext cx="2553810" cy="254494"/>
            </a:xfrm>
            <a:prstGeom prst="rightArrow">
              <a:avLst/>
            </a:prstGeom>
            <a:solidFill>
              <a:srgbClr val="3366FF"/>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endParaRPr lang="en-US">
                <a:solidFill>
                  <a:srgbClr val="FFFF00"/>
                </a:solidFill>
              </a:endParaRPr>
            </a:p>
          </p:txBody>
        </p:sp>
        <p:sp>
          <p:nvSpPr>
            <p:cNvPr id="10" name="Right Arrow 9"/>
            <p:cNvSpPr/>
            <p:nvPr/>
          </p:nvSpPr>
          <p:spPr bwMode="auto">
            <a:xfrm rot="16001997">
              <a:off x="3732455" y="4356020"/>
              <a:ext cx="2553810" cy="254494"/>
            </a:xfrm>
            <a:prstGeom prst="rightArrow">
              <a:avLst/>
            </a:prstGeom>
            <a:solidFill>
              <a:srgbClr val="FF66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endParaRPr lang="en-US">
                <a:solidFill>
                  <a:srgbClr val="FFFF00"/>
                </a:solidFill>
              </a:endParaRPr>
            </a:p>
          </p:txBody>
        </p:sp>
      </p:grpSp>
      <p:grpSp>
        <p:nvGrpSpPr>
          <p:cNvPr id="11" name="Group 10"/>
          <p:cNvGrpSpPr/>
          <p:nvPr/>
        </p:nvGrpSpPr>
        <p:grpSpPr>
          <a:xfrm>
            <a:off x="4432426" y="3897184"/>
            <a:ext cx="1748996" cy="1214877"/>
            <a:chOff x="6320161" y="4207305"/>
            <a:chExt cx="1748996" cy="1214877"/>
          </a:xfrm>
        </p:grpSpPr>
        <p:sp>
          <p:nvSpPr>
            <p:cNvPr id="13" name="TextBox 12"/>
            <p:cNvSpPr txBox="1"/>
            <p:nvPr/>
          </p:nvSpPr>
          <p:spPr>
            <a:xfrm rot="21182465">
              <a:off x="6569869" y="4551044"/>
              <a:ext cx="1277254" cy="306500"/>
            </a:xfrm>
            <a:prstGeom prst="rect">
              <a:avLst/>
            </a:prstGeom>
            <a:noFill/>
          </p:spPr>
          <p:txBody>
            <a:bodyPr wrap="none" lIns="91432" tIns="45715" rIns="91432" bIns="45715" rtlCol="0">
              <a:spAutoFit/>
            </a:bodyPr>
            <a:lstStyle/>
            <a:p>
              <a:r>
                <a:rPr lang="en-US" dirty="0" smtClean="0">
                  <a:solidFill>
                    <a:srgbClr val="FFFF00"/>
                  </a:solidFill>
                </a:rPr>
                <a:t>Invertebrates</a:t>
              </a:r>
              <a:endParaRPr lang="en-US" dirty="0">
                <a:solidFill>
                  <a:srgbClr val="FFFF00"/>
                </a:solidFill>
              </a:endParaRPr>
            </a:p>
          </p:txBody>
        </p:sp>
        <p:sp>
          <p:nvSpPr>
            <p:cNvPr id="15" name="Cloud 14"/>
            <p:cNvSpPr/>
            <p:nvPr/>
          </p:nvSpPr>
          <p:spPr bwMode="auto">
            <a:xfrm rot="21341284">
              <a:off x="6320161" y="4207305"/>
              <a:ext cx="1748996" cy="1214877"/>
            </a:xfrm>
            <a:prstGeom prst="cloud">
              <a:avLst/>
            </a:prstGeom>
            <a:noFill/>
            <a:ln w="25400" cap="flat" cmpd="sng" algn="ctr">
              <a:solidFill>
                <a:schemeClr val="tx1"/>
              </a:solid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endParaRPr lang="en-US">
                <a:solidFill>
                  <a:srgbClr val="FFFF00"/>
                </a:solidFill>
              </a:endParaRPr>
            </a:p>
          </p:txBody>
        </p:sp>
      </p:grpSp>
      <p:grpSp>
        <p:nvGrpSpPr>
          <p:cNvPr id="18" name="Group 17"/>
          <p:cNvGrpSpPr/>
          <p:nvPr/>
        </p:nvGrpSpPr>
        <p:grpSpPr>
          <a:xfrm>
            <a:off x="5015269" y="4826123"/>
            <a:ext cx="1374550" cy="1030967"/>
            <a:chOff x="6903004" y="5077848"/>
            <a:chExt cx="1374550" cy="1030967"/>
          </a:xfrm>
        </p:grpSpPr>
        <p:sp>
          <p:nvSpPr>
            <p:cNvPr id="14" name="TextBox 13"/>
            <p:cNvSpPr txBox="1"/>
            <p:nvPr/>
          </p:nvSpPr>
          <p:spPr>
            <a:xfrm rot="20910050">
              <a:off x="7012103" y="5426153"/>
              <a:ext cx="1156780" cy="306500"/>
            </a:xfrm>
            <a:prstGeom prst="rect">
              <a:avLst/>
            </a:prstGeom>
            <a:noFill/>
          </p:spPr>
          <p:txBody>
            <a:bodyPr wrap="none" lIns="91432" tIns="45715" rIns="91432" bIns="45715" rtlCol="0">
              <a:spAutoFit/>
            </a:bodyPr>
            <a:lstStyle/>
            <a:p>
              <a:r>
                <a:rPr lang="en-US" dirty="0" smtClean="0">
                  <a:solidFill>
                    <a:srgbClr val="00FF00"/>
                  </a:solidFill>
                </a:rPr>
                <a:t>Vertebrates</a:t>
              </a:r>
              <a:endParaRPr lang="en-US" dirty="0">
                <a:solidFill>
                  <a:srgbClr val="00FF00"/>
                </a:solidFill>
              </a:endParaRPr>
            </a:p>
          </p:txBody>
        </p:sp>
        <p:sp>
          <p:nvSpPr>
            <p:cNvPr id="16" name="Cloud 15"/>
            <p:cNvSpPr/>
            <p:nvPr/>
          </p:nvSpPr>
          <p:spPr bwMode="auto">
            <a:xfrm>
              <a:off x="6903004" y="5077848"/>
              <a:ext cx="1374550" cy="1030967"/>
            </a:xfrm>
            <a:prstGeom prst="cloud">
              <a:avLst/>
            </a:prstGeom>
            <a:noFill/>
            <a:ln w="25400" cap="flat" cmpd="sng" algn="ctr">
              <a:solidFill>
                <a:srgbClr val="00FF00"/>
              </a:solid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endParaRPr lang="en-US">
                <a:solidFill>
                  <a:srgbClr val="FFFF00"/>
                </a:solidFill>
              </a:endParaRPr>
            </a:p>
          </p:txBody>
        </p:sp>
      </p:grpSp>
      <p:grpSp>
        <p:nvGrpSpPr>
          <p:cNvPr id="7" name="Group 6"/>
          <p:cNvGrpSpPr/>
          <p:nvPr/>
        </p:nvGrpSpPr>
        <p:grpSpPr>
          <a:xfrm>
            <a:off x="4424132" y="2994932"/>
            <a:ext cx="1161849" cy="870810"/>
            <a:chOff x="6311867" y="3246657"/>
            <a:chExt cx="1161849" cy="870810"/>
          </a:xfrm>
        </p:grpSpPr>
        <p:sp>
          <p:nvSpPr>
            <p:cNvPr id="12" name="TextBox 11"/>
            <p:cNvSpPr txBox="1"/>
            <p:nvPr/>
          </p:nvSpPr>
          <p:spPr>
            <a:xfrm>
              <a:off x="6439839" y="3531397"/>
              <a:ext cx="944947" cy="306500"/>
            </a:xfrm>
            <a:prstGeom prst="rect">
              <a:avLst/>
            </a:prstGeom>
            <a:noFill/>
          </p:spPr>
          <p:txBody>
            <a:bodyPr wrap="none" lIns="91432" tIns="45715" rIns="91432" bIns="45715" rtlCol="0">
              <a:spAutoFit/>
            </a:bodyPr>
            <a:lstStyle/>
            <a:p>
              <a:r>
                <a:rPr lang="en-US" dirty="0" smtClean="0">
                  <a:solidFill>
                    <a:srgbClr val="660066"/>
                  </a:solidFill>
                </a:rPr>
                <a:t>Microbes</a:t>
              </a:r>
              <a:endParaRPr lang="en-US" dirty="0">
                <a:solidFill>
                  <a:srgbClr val="660066"/>
                </a:solidFill>
              </a:endParaRPr>
            </a:p>
          </p:txBody>
        </p:sp>
        <p:sp>
          <p:nvSpPr>
            <p:cNvPr id="17" name="Cloud 16"/>
            <p:cNvSpPr/>
            <p:nvPr/>
          </p:nvSpPr>
          <p:spPr bwMode="auto">
            <a:xfrm rot="16921406">
              <a:off x="6457387" y="3101137"/>
              <a:ext cx="870810" cy="1161849"/>
            </a:xfrm>
            <a:prstGeom prst="cloud">
              <a:avLst/>
            </a:prstGeom>
            <a:noFill/>
            <a:ln w="25400" cap="flat" cmpd="sng" algn="ctr">
              <a:solidFill>
                <a:srgbClr val="660066"/>
              </a:solid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endParaRPr lang="en-US">
                <a:solidFill>
                  <a:srgbClr val="FFFF00"/>
                </a:solidFill>
              </a:endParaRPr>
            </a:p>
          </p:txBody>
        </p:sp>
      </p:grpSp>
      <p:cxnSp>
        <p:nvCxnSpPr>
          <p:cNvPr id="20" name="Straight Connector 6"/>
          <p:cNvCxnSpPr>
            <a:cxnSpLocks noChangeShapeType="1"/>
          </p:cNvCxnSpPr>
          <p:nvPr/>
        </p:nvCxnSpPr>
        <p:spPr bwMode="auto">
          <a:xfrm>
            <a:off x="154173" y="706823"/>
            <a:ext cx="9760248" cy="2617"/>
          </a:xfrm>
          <a:prstGeom prst="line">
            <a:avLst/>
          </a:prstGeom>
          <a:noFill/>
          <a:ln w="12700" algn="ctr">
            <a:solidFill>
              <a:srgbClr val="C00000"/>
            </a:solidFill>
            <a:round/>
            <a:headEnd/>
            <a:tailEnd/>
          </a:ln>
        </p:spPr>
      </p:cxnSp>
      <p:sp>
        <p:nvSpPr>
          <p:cNvPr id="21" name="TextBox 20"/>
          <p:cNvSpPr txBox="1"/>
          <p:nvPr/>
        </p:nvSpPr>
        <p:spPr>
          <a:xfrm>
            <a:off x="1337415" y="0"/>
            <a:ext cx="9368844" cy="584656"/>
          </a:xfrm>
          <a:prstGeom prst="rect">
            <a:avLst/>
          </a:prstGeom>
          <a:noFill/>
        </p:spPr>
        <p:txBody>
          <a:bodyPr wrap="square" lIns="91321" tIns="45661" rIns="91321" bIns="45661" rtlCol="0">
            <a:spAutoFit/>
          </a:bodyPr>
          <a:lstStyle/>
          <a:p>
            <a:r>
              <a:rPr lang="en-US" sz="3200" dirty="0" smtClean="0">
                <a:solidFill>
                  <a:srgbClr val="FFFF00"/>
                </a:solidFill>
                <a:latin typeface="Calibri"/>
              </a:rPr>
              <a:t>Potential for Acclimatization and Adaptation</a:t>
            </a:r>
            <a:endParaRPr lang="en-GB" sz="3200" dirty="0">
              <a:solidFill>
                <a:srgbClr val="FFFF00"/>
              </a:solidFill>
              <a:latin typeface="Calibri"/>
            </a:endParaRPr>
          </a:p>
        </p:txBody>
      </p:sp>
      <p:sp>
        <p:nvSpPr>
          <p:cNvPr id="22" name="TextBox 21"/>
          <p:cNvSpPr txBox="1"/>
          <p:nvPr/>
        </p:nvSpPr>
        <p:spPr>
          <a:xfrm>
            <a:off x="3789292" y="1085021"/>
            <a:ext cx="2648381" cy="461665"/>
          </a:xfrm>
          <a:prstGeom prst="rect">
            <a:avLst/>
          </a:prstGeom>
          <a:noFill/>
        </p:spPr>
        <p:txBody>
          <a:bodyPr wrap="none" rtlCol="0">
            <a:spAutoFit/>
          </a:bodyPr>
          <a:lstStyle/>
          <a:p>
            <a:r>
              <a:rPr lang="en-US" sz="2400" dirty="0" smtClean="0">
                <a:solidFill>
                  <a:srgbClr val="FFFFFF"/>
                </a:solidFill>
              </a:rPr>
              <a:t>General patterns?</a:t>
            </a:r>
            <a:endParaRPr lang="en-US" sz="2400" dirty="0">
              <a:solidFill>
                <a:srgbClr val="FFFFFF"/>
              </a:solidFill>
            </a:endParaRPr>
          </a:p>
        </p:txBody>
      </p:sp>
      <p:grpSp>
        <p:nvGrpSpPr>
          <p:cNvPr id="25" name="Group 24"/>
          <p:cNvGrpSpPr/>
          <p:nvPr/>
        </p:nvGrpSpPr>
        <p:grpSpPr>
          <a:xfrm>
            <a:off x="7268310" y="2586936"/>
            <a:ext cx="732289" cy="1963747"/>
            <a:chOff x="7268310" y="2586936"/>
            <a:chExt cx="732289" cy="1963747"/>
          </a:xfrm>
        </p:grpSpPr>
        <p:sp>
          <p:nvSpPr>
            <p:cNvPr id="23" name="TextBox 22"/>
            <p:cNvSpPr txBox="1"/>
            <p:nvPr/>
          </p:nvSpPr>
          <p:spPr>
            <a:xfrm rot="5577887">
              <a:off x="6846572" y="3340853"/>
              <a:ext cx="1907944" cy="400110"/>
            </a:xfrm>
            <a:prstGeom prst="rect">
              <a:avLst/>
            </a:prstGeom>
            <a:noFill/>
          </p:spPr>
          <p:txBody>
            <a:bodyPr wrap="none" rtlCol="0">
              <a:spAutoFit/>
            </a:bodyPr>
            <a:lstStyle/>
            <a:p>
              <a:r>
                <a:rPr lang="en-US" sz="2000" dirty="0" smtClean="0">
                  <a:solidFill>
                    <a:srgbClr val="000000"/>
                  </a:solidFill>
                </a:rPr>
                <a:t>Acclimatization</a:t>
              </a:r>
              <a:endParaRPr lang="en-US" sz="2000" dirty="0">
                <a:solidFill>
                  <a:srgbClr val="000000"/>
                </a:solidFill>
              </a:endParaRPr>
            </a:p>
          </p:txBody>
        </p:sp>
        <p:sp>
          <p:nvSpPr>
            <p:cNvPr id="24" name="Right Arrow 23"/>
            <p:cNvSpPr/>
            <p:nvPr/>
          </p:nvSpPr>
          <p:spPr bwMode="auto">
            <a:xfrm rot="5586907">
              <a:off x="6453287" y="3455302"/>
              <a:ext cx="1910404" cy="280358"/>
            </a:xfrm>
            <a:prstGeom prst="rightArrow">
              <a:avLst/>
            </a:prstGeom>
            <a:solidFill>
              <a:srgbClr val="8000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endParaRPr lang="en-US">
                <a:solidFill>
                  <a:srgbClr val="FFFF00"/>
                </a:solidFill>
              </a:endParaRPr>
            </a:p>
          </p:txBody>
        </p:sp>
      </p:grpSp>
    </p:spTree>
    <p:extLst>
      <p:ext uri="{BB962C8B-B14F-4D97-AF65-F5344CB8AC3E}">
        <p14:creationId xmlns:p14="http://schemas.microsoft.com/office/powerpoint/2010/main" val="500020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6"/>
          <p:cNvCxnSpPr>
            <a:cxnSpLocks noChangeShapeType="1"/>
          </p:cNvCxnSpPr>
          <p:nvPr/>
        </p:nvCxnSpPr>
        <p:spPr bwMode="auto">
          <a:xfrm>
            <a:off x="154173" y="706823"/>
            <a:ext cx="9760248" cy="2617"/>
          </a:xfrm>
          <a:prstGeom prst="line">
            <a:avLst/>
          </a:prstGeom>
          <a:noFill/>
          <a:ln w="12700" algn="ctr">
            <a:solidFill>
              <a:srgbClr val="C00000"/>
            </a:solidFill>
            <a:round/>
            <a:headEnd/>
            <a:tailEnd/>
          </a:ln>
        </p:spPr>
      </p:cxnSp>
      <p:sp>
        <p:nvSpPr>
          <p:cNvPr id="19" name="TextBox 18"/>
          <p:cNvSpPr txBox="1"/>
          <p:nvPr/>
        </p:nvSpPr>
        <p:spPr>
          <a:xfrm>
            <a:off x="1680640" y="0"/>
            <a:ext cx="9368844" cy="584656"/>
          </a:xfrm>
          <a:prstGeom prst="rect">
            <a:avLst/>
          </a:prstGeom>
          <a:noFill/>
        </p:spPr>
        <p:txBody>
          <a:bodyPr wrap="square" lIns="91321" tIns="45661" rIns="91321" bIns="45661" rtlCol="0">
            <a:spAutoFit/>
          </a:bodyPr>
          <a:lstStyle/>
          <a:p>
            <a:r>
              <a:rPr lang="en-US" sz="3200" dirty="0" smtClean="0">
                <a:solidFill>
                  <a:srgbClr val="FFFF00"/>
                </a:solidFill>
                <a:latin typeface="Calibri"/>
              </a:rPr>
              <a:t>OA can affect element cycling in benthic systems</a:t>
            </a:r>
            <a:endParaRPr lang="en-GB" sz="3200" dirty="0">
              <a:solidFill>
                <a:srgbClr val="FFFF00"/>
              </a:solidFill>
              <a:latin typeface="Calibri"/>
            </a:endParaRPr>
          </a:p>
        </p:txBody>
      </p:sp>
      <p:pic>
        <p:nvPicPr>
          <p:cNvPr id="12" name="Picture 24" descr="Z:\Images_stock\Animals\Echinodermata\panny-1_high.jpg"/>
          <p:cNvPicPr>
            <a:picLocks noChangeAspect="1" noChangeArrowheads="1"/>
          </p:cNvPicPr>
          <p:nvPr/>
        </p:nvPicPr>
        <p:blipFill>
          <a:blip r:embed="rId3" cstate="print"/>
          <a:srcRect/>
          <a:stretch>
            <a:fillRect/>
          </a:stretch>
        </p:blipFill>
        <p:spPr bwMode="auto">
          <a:xfrm>
            <a:off x="6223805" y="5007514"/>
            <a:ext cx="3809794" cy="2239846"/>
          </a:xfrm>
          <a:prstGeom prst="rect">
            <a:avLst/>
          </a:prstGeom>
          <a:noFill/>
        </p:spPr>
      </p:pic>
      <p:pic>
        <p:nvPicPr>
          <p:cNvPr id="3" name="Picture 2"/>
          <p:cNvPicPr>
            <a:picLocks noChangeAspect="1"/>
          </p:cNvPicPr>
          <p:nvPr/>
        </p:nvPicPr>
        <p:blipFill>
          <a:blip r:embed="rId4"/>
          <a:stretch>
            <a:fillRect/>
          </a:stretch>
        </p:blipFill>
        <p:spPr>
          <a:xfrm>
            <a:off x="6029312" y="1889691"/>
            <a:ext cx="2044435" cy="1497147"/>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sharpenSoften amount="7000"/>
                    </a14:imgEffect>
                    <a14:imgEffect>
                      <a14:saturation sat="130000"/>
                    </a14:imgEffect>
                    <a14:imgEffect>
                      <a14:brightnessContrast contrast="9000"/>
                    </a14:imgEffect>
                  </a14:imgLayer>
                </a14:imgProps>
              </a:ext>
            </a:extLst>
          </a:blip>
          <a:stretch>
            <a:fillRect/>
          </a:stretch>
        </p:blipFill>
        <p:spPr>
          <a:xfrm>
            <a:off x="5346065" y="1843993"/>
            <a:ext cx="4507113" cy="3380335"/>
          </a:xfrm>
          <a:prstGeom prst="rect">
            <a:avLst/>
          </a:prstGeom>
        </p:spPr>
      </p:pic>
      <p:sp>
        <p:nvSpPr>
          <p:cNvPr id="2" name="TextBox 1"/>
          <p:cNvSpPr txBox="1"/>
          <p:nvPr/>
        </p:nvSpPr>
        <p:spPr>
          <a:xfrm>
            <a:off x="186293" y="779893"/>
            <a:ext cx="4134465" cy="2677656"/>
          </a:xfrm>
          <a:prstGeom prst="rect">
            <a:avLst/>
          </a:prstGeom>
          <a:noFill/>
        </p:spPr>
        <p:txBody>
          <a:bodyPr wrap="none" rtlCol="0">
            <a:spAutoFit/>
          </a:bodyPr>
          <a:lstStyle/>
          <a:p>
            <a:r>
              <a:rPr lang="en-US" sz="2800" dirty="0" smtClean="0">
                <a:solidFill>
                  <a:srgbClr val="FFFFFF"/>
                </a:solidFill>
              </a:rPr>
              <a:t>Organism Level </a:t>
            </a:r>
            <a:endParaRPr lang="en-US" sz="2000" dirty="0" smtClean="0">
              <a:solidFill>
                <a:srgbClr val="00FF00"/>
              </a:solidFill>
            </a:endParaRPr>
          </a:p>
          <a:p>
            <a:pPr marL="342900" indent="-342900">
              <a:buFont typeface="Arial"/>
              <a:buChar char="•"/>
            </a:pPr>
            <a:r>
              <a:rPr lang="en-US" sz="2000" dirty="0" smtClean="0">
                <a:solidFill>
                  <a:srgbClr val="3399FF"/>
                </a:solidFill>
              </a:rPr>
              <a:t>Sensitivity of </a:t>
            </a:r>
            <a:r>
              <a:rPr lang="en-US" sz="2000" dirty="0" err="1" smtClean="0">
                <a:solidFill>
                  <a:srgbClr val="3399FF"/>
                </a:solidFill>
              </a:rPr>
              <a:t>bioturbators</a:t>
            </a:r>
            <a:r>
              <a:rPr lang="en-US" sz="2000" dirty="0" smtClean="0">
                <a:solidFill>
                  <a:srgbClr val="3399FF"/>
                </a:solidFill>
              </a:rPr>
              <a:t> to OA</a:t>
            </a:r>
          </a:p>
          <a:p>
            <a:pPr marL="799447" lvl="1" indent="-342900">
              <a:buFont typeface="Arial"/>
              <a:buChar char="•"/>
            </a:pPr>
            <a:r>
              <a:rPr lang="en-US" sz="2000" dirty="0" smtClean="0">
                <a:solidFill>
                  <a:srgbClr val="00FF00"/>
                </a:solidFill>
              </a:rPr>
              <a:t>Mollusca</a:t>
            </a:r>
            <a:endParaRPr lang="en-US" sz="2000" dirty="0">
              <a:solidFill>
                <a:srgbClr val="00FF00"/>
              </a:solidFill>
            </a:endParaRPr>
          </a:p>
          <a:p>
            <a:pPr marL="799447" lvl="1" indent="-342900">
              <a:buFont typeface="Arial"/>
              <a:buChar char="•"/>
            </a:pPr>
            <a:r>
              <a:rPr lang="en-US" sz="2000" dirty="0" err="1" smtClean="0">
                <a:solidFill>
                  <a:srgbClr val="00FF00"/>
                </a:solidFill>
              </a:rPr>
              <a:t>Annellids</a:t>
            </a:r>
            <a:endParaRPr lang="en-US" sz="2000" dirty="0" smtClean="0">
              <a:solidFill>
                <a:srgbClr val="00FF00"/>
              </a:solidFill>
            </a:endParaRPr>
          </a:p>
          <a:p>
            <a:pPr marL="799447" lvl="1" indent="-342900">
              <a:buFont typeface="Arial"/>
              <a:buChar char="•"/>
            </a:pPr>
            <a:r>
              <a:rPr lang="en-US" sz="2000" dirty="0" smtClean="0">
                <a:solidFill>
                  <a:srgbClr val="00FF00"/>
                </a:solidFill>
              </a:rPr>
              <a:t>Echinoderms</a:t>
            </a:r>
          </a:p>
          <a:p>
            <a:pPr marL="799447" lvl="1" indent="-342900">
              <a:buFont typeface="Arial"/>
              <a:buChar char="•"/>
            </a:pPr>
            <a:r>
              <a:rPr lang="en-US" sz="2000" dirty="0" smtClean="0">
                <a:solidFill>
                  <a:srgbClr val="00FF00"/>
                </a:solidFill>
              </a:rPr>
              <a:t>Nematodes</a:t>
            </a:r>
          </a:p>
          <a:p>
            <a:pPr marL="799447" lvl="1" indent="-342900">
              <a:buFont typeface="Arial"/>
              <a:buChar char="•"/>
            </a:pPr>
            <a:r>
              <a:rPr lang="en-US" sz="2000" dirty="0" err="1" smtClean="0">
                <a:solidFill>
                  <a:srgbClr val="00FF00"/>
                </a:solidFill>
              </a:rPr>
              <a:t>Crustacea</a:t>
            </a:r>
            <a:endParaRPr lang="en-US" sz="2000" dirty="0" smtClean="0">
              <a:solidFill>
                <a:srgbClr val="00FF00"/>
              </a:solidFill>
            </a:endParaRPr>
          </a:p>
          <a:p>
            <a:pPr marL="799447" lvl="1" indent="-342900">
              <a:buFont typeface="Arial"/>
              <a:buChar char="•"/>
            </a:pPr>
            <a:r>
              <a:rPr lang="en-US" sz="2000" dirty="0" smtClean="0">
                <a:solidFill>
                  <a:srgbClr val="00FF00"/>
                </a:solidFill>
              </a:rPr>
              <a:t>Other</a:t>
            </a:r>
            <a:endParaRPr lang="en-US" sz="2000" dirty="0" smtClean="0">
              <a:solidFill>
                <a:srgbClr val="3399FF"/>
              </a:solidFill>
            </a:endParaRPr>
          </a:p>
        </p:txBody>
      </p:sp>
      <p:sp>
        <p:nvSpPr>
          <p:cNvPr id="20" name="TextBox 19"/>
          <p:cNvSpPr txBox="1"/>
          <p:nvPr/>
        </p:nvSpPr>
        <p:spPr>
          <a:xfrm>
            <a:off x="217904" y="3715927"/>
            <a:ext cx="4142583" cy="1446550"/>
          </a:xfrm>
          <a:prstGeom prst="rect">
            <a:avLst/>
          </a:prstGeom>
          <a:noFill/>
        </p:spPr>
        <p:txBody>
          <a:bodyPr wrap="square" rtlCol="0">
            <a:spAutoFit/>
          </a:bodyPr>
          <a:lstStyle/>
          <a:p>
            <a:r>
              <a:rPr lang="en-US" sz="2800" dirty="0" smtClean="0">
                <a:solidFill>
                  <a:srgbClr val="FFFFFF"/>
                </a:solidFill>
              </a:rPr>
              <a:t>Ecosystem function</a:t>
            </a:r>
          </a:p>
          <a:p>
            <a:pPr marL="342900" indent="-342900">
              <a:buFont typeface="Arial"/>
              <a:buChar char="•"/>
            </a:pPr>
            <a:r>
              <a:rPr lang="en-US" sz="2000" dirty="0" smtClean="0">
                <a:solidFill>
                  <a:srgbClr val="00FF00"/>
                </a:solidFill>
              </a:rPr>
              <a:t>Loss or change in </a:t>
            </a:r>
            <a:r>
              <a:rPr lang="en-US" sz="2000" dirty="0" err="1" smtClean="0">
                <a:solidFill>
                  <a:srgbClr val="00FF00"/>
                </a:solidFill>
              </a:rPr>
              <a:t>bioturbation</a:t>
            </a:r>
            <a:endParaRPr lang="en-US" sz="2000" dirty="0" smtClean="0">
              <a:solidFill>
                <a:srgbClr val="00FF00"/>
              </a:solidFill>
            </a:endParaRPr>
          </a:p>
          <a:p>
            <a:pPr marL="342900" indent="-342900">
              <a:buFont typeface="Arial"/>
              <a:buChar char="•"/>
            </a:pPr>
            <a:r>
              <a:rPr lang="en-US" sz="2000" dirty="0" smtClean="0">
                <a:solidFill>
                  <a:srgbClr val="00FF00"/>
                </a:solidFill>
              </a:rPr>
              <a:t>can affect microbial &amp; nutrient fluxes</a:t>
            </a:r>
          </a:p>
        </p:txBody>
      </p:sp>
      <p:pic>
        <p:nvPicPr>
          <p:cNvPr id="4" name="Picture 3"/>
          <p:cNvPicPr>
            <a:picLocks noChangeAspect="1"/>
          </p:cNvPicPr>
          <p:nvPr/>
        </p:nvPicPr>
        <p:blipFill>
          <a:blip r:embed="rId7"/>
          <a:stretch>
            <a:fillRect/>
          </a:stretch>
        </p:blipFill>
        <p:spPr>
          <a:xfrm>
            <a:off x="223695" y="5333251"/>
            <a:ext cx="3810000" cy="1422400"/>
          </a:xfrm>
          <a:prstGeom prst="rect">
            <a:avLst/>
          </a:prstGeom>
        </p:spPr>
      </p:pic>
      <p:pic>
        <p:nvPicPr>
          <p:cNvPr id="13" name="Picture 12"/>
          <p:cNvPicPr>
            <a:picLocks noChangeAspect="1"/>
          </p:cNvPicPr>
          <p:nvPr/>
        </p:nvPicPr>
        <p:blipFill>
          <a:blip r:embed="rId8"/>
          <a:stretch>
            <a:fillRect/>
          </a:stretch>
        </p:blipFill>
        <p:spPr>
          <a:xfrm>
            <a:off x="4597188" y="943996"/>
            <a:ext cx="2109926" cy="1580120"/>
          </a:xfrm>
          <a:prstGeom prst="rect">
            <a:avLst/>
          </a:prstGeom>
        </p:spPr>
      </p:pic>
      <p:sp>
        <p:nvSpPr>
          <p:cNvPr id="6" name="TextBox 5"/>
          <p:cNvSpPr txBox="1"/>
          <p:nvPr/>
        </p:nvSpPr>
        <p:spPr>
          <a:xfrm>
            <a:off x="1775662" y="6270828"/>
            <a:ext cx="2090749" cy="307777"/>
          </a:xfrm>
          <a:prstGeom prst="rect">
            <a:avLst/>
          </a:prstGeom>
          <a:noFill/>
        </p:spPr>
        <p:txBody>
          <a:bodyPr wrap="none" rtlCol="0">
            <a:spAutoFit/>
          </a:bodyPr>
          <a:lstStyle/>
          <a:p>
            <a:r>
              <a:rPr lang="en-US" dirty="0" smtClean="0">
                <a:solidFill>
                  <a:srgbClr val="000000"/>
                </a:solidFill>
              </a:rPr>
              <a:t>Benthic-</a:t>
            </a:r>
            <a:r>
              <a:rPr lang="en-US" dirty="0" err="1" smtClean="0">
                <a:solidFill>
                  <a:srgbClr val="000000"/>
                </a:solidFill>
              </a:rPr>
              <a:t>acidification.org</a:t>
            </a:r>
            <a:endParaRPr lang="en-US" dirty="0" smtClean="0">
              <a:solidFill>
                <a:srgbClr val="000000"/>
              </a:solidFill>
            </a:endParaRPr>
          </a:p>
        </p:txBody>
      </p:sp>
      <p:sp>
        <p:nvSpPr>
          <p:cNvPr id="14" name="TextBox 13"/>
          <p:cNvSpPr txBox="1"/>
          <p:nvPr/>
        </p:nvSpPr>
        <p:spPr>
          <a:xfrm>
            <a:off x="1568434" y="6760369"/>
            <a:ext cx="2220054" cy="307777"/>
          </a:xfrm>
          <a:prstGeom prst="rect">
            <a:avLst/>
          </a:prstGeom>
          <a:noFill/>
        </p:spPr>
        <p:txBody>
          <a:bodyPr wrap="none" rtlCol="0">
            <a:spAutoFit/>
          </a:bodyPr>
          <a:lstStyle/>
          <a:p>
            <a:r>
              <a:rPr lang="en-US" dirty="0" smtClean="0">
                <a:solidFill>
                  <a:srgbClr val="FFFFFF"/>
                </a:solidFill>
              </a:rPr>
              <a:t>Steve </a:t>
            </a:r>
            <a:r>
              <a:rPr lang="en-US" dirty="0" err="1" smtClean="0">
                <a:solidFill>
                  <a:srgbClr val="FFFFFF"/>
                </a:solidFill>
              </a:rPr>
              <a:t>Widdicombe</a:t>
            </a:r>
            <a:r>
              <a:rPr lang="en-US" dirty="0" smtClean="0">
                <a:solidFill>
                  <a:srgbClr val="FFFFFF"/>
                </a:solidFill>
              </a:rPr>
              <a:t> (PML)</a:t>
            </a:r>
          </a:p>
        </p:txBody>
      </p:sp>
      <p:sp>
        <p:nvSpPr>
          <p:cNvPr id="16" name="Rectangle 15"/>
          <p:cNvSpPr/>
          <p:nvPr/>
        </p:nvSpPr>
        <p:spPr bwMode="auto">
          <a:xfrm>
            <a:off x="101150" y="34326"/>
            <a:ext cx="1314276" cy="592582"/>
          </a:xfrm>
          <a:prstGeom prst="rect">
            <a:avLst/>
          </a:prstGeom>
          <a:solidFill>
            <a:srgbClr val="FF6600"/>
          </a:solidFill>
          <a:ln w="9525" cap="flat" cmpd="sng" algn="ctr">
            <a:noFill/>
            <a:prstDash val="solid"/>
            <a:round/>
            <a:headEnd type="none" w="med" len="med"/>
            <a:tailEnd type="none" w="med" len="med"/>
          </a:ln>
          <a:effectLst/>
        </p:spPr>
        <p:txBody>
          <a:bodyPr vert="horz" wrap="square" lIns="91432" tIns="45715" rIns="91432" bIns="45715" numCol="1" rtlCol="0" anchor="t" anchorCtr="0" compatLnSpc="1">
            <a:prstTxWarp prst="textNoShape">
              <a:avLst/>
            </a:prstTxWarp>
          </a:bodyPr>
          <a:lstStyle/>
          <a:p>
            <a:pPr defTabSz="1028606"/>
            <a:r>
              <a:rPr lang="en-US" sz="1700" dirty="0" smtClean="0">
                <a:solidFill>
                  <a:srgbClr val="0000FF"/>
                </a:solidFill>
              </a:rPr>
              <a:t>Ecosystem</a:t>
            </a:r>
            <a:endParaRPr lang="en-US" sz="1700" dirty="0">
              <a:solidFill>
                <a:srgbClr val="0000FF"/>
              </a:solidFill>
            </a:endParaRPr>
          </a:p>
          <a:p>
            <a:pPr defTabSz="1028606"/>
            <a:r>
              <a:rPr lang="en-US" sz="1700" dirty="0">
                <a:solidFill>
                  <a:srgbClr val="0000FF"/>
                </a:solidFill>
              </a:rPr>
              <a:t>Function</a:t>
            </a:r>
          </a:p>
        </p:txBody>
      </p:sp>
    </p:spTree>
    <p:extLst>
      <p:ext uri="{BB962C8B-B14F-4D97-AF65-F5344CB8AC3E}">
        <p14:creationId xmlns:p14="http://schemas.microsoft.com/office/powerpoint/2010/main" val="27977557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687340" y="122239"/>
            <a:ext cx="9189411" cy="596323"/>
          </a:xfrm>
          <a:prstGeom prst="rect">
            <a:avLst/>
          </a:prstGeom>
          <a:noFill/>
          <a:ln w="9525">
            <a:noFill/>
            <a:miter lim="800000"/>
            <a:headEnd/>
            <a:tailEnd/>
          </a:ln>
        </p:spPr>
        <p:txBody>
          <a:bodyPr wrap="square" lIns="102859" tIns="51428" rIns="102859" bIns="51428">
            <a:spAutoFit/>
          </a:bodyPr>
          <a:lstStyle/>
          <a:p>
            <a:pPr defTabSz="1028137"/>
            <a:r>
              <a:rPr lang="en-US" altLang="ja-JP" sz="3200" dirty="0">
                <a:latin typeface="Calibri"/>
                <a:ea typeface="ＭＳ Ｐゴシック" charset="-128"/>
              </a:rPr>
              <a:t>Antarctic communities and Environmental Change</a:t>
            </a:r>
            <a:endParaRPr lang="en-US" sz="2400" dirty="0">
              <a:solidFill>
                <a:srgbClr val="FFFFFF"/>
              </a:solidFill>
              <a:latin typeface="Calibri"/>
            </a:endParaRPr>
          </a:p>
        </p:txBody>
      </p:sp>
      <p:sp>
        <p:nvSpPr>
          <p:cNvPr id="25603" name="Line 4"/>
          <p:cNvSpPr>
            <a:spLocks noChangeShapeType="1"/>
          </p:cNvSpPr>
          <p:nvPr/>
        </p:nvSpPr>
        <p:spPr bwMode="auto">
          <a:xfrm>
            <a:off x="373999" y="754152"/>
            <a:ext cx="9026525" cy="0"/>
          </a:xfrm>
          <a:prstGeom prst="line">
            <a:avLst/>
          </a:prstGeom>
          <a:noFill/>
          <a:ln w="19050">
            <a:solidFill>
              <a:srgbClr val="CC3300"/>
            </a:solidFill>
            <a:round/>
            <a:headEnd/>
            <a:tailEnd/>
          </a:ln>
        </p:spPr>
        <p:txBody>
          <a:bodyPr lIns="91390" tIns="45695" rIns="91390" bIns="45695"/>
          <a:lstStyle/>
          <a:p>
            <a:endParaRPr lang="en-US"/>
          </a:p>
        </p:txBody>
      </p:sp>
      <p:sp>
        <p:nvSpPr>
          <p:cNvPr id="11" name="TextBox 10"/>
          <p:cNvSpPr txBox="1"/>
          <p:nvPr/>
        </p:nvSpPr>
        <p:spPr>
          <a:xfrm>
            <a:off x="1306329" y="944318"/>
            <a:ext cx="7644006" cy="5386055"/>
          </a:xfrm>
          <a:prstGeom prst="rect">
            <a:avLst/>
          </a:prstGeom>
          <a:noFill/>
        </p:spPr>
        <p:txBody>
          <a:bodyPr wrap="square" lIns="91390" tIns="45695" rIns="91390" bIns="45695">
            <a:spAutoFit/>
          </a:bodyPr>
          <a:lstStyle/>
          <a:p>
            <a:pPr eaLnBrk="0" hangingPunct="0">
              <a:defRPr/>
            </a:pPr>
            <a:r>
              <a:rPr lang="en-US" sz="2800" b="1" dirty="0">
                <a:solidFill>
                  <a:srgbClr val="FFFFFF"/>
                </a:solidFill>
                <a:latin typeface="Calibri"/>
              </a:rPr>
              <a:t>Physical Features:</a:t>
            </a:r>
            <a:r>
              <a:rPr lang="en-US" sz="2400" dirty="0">
                <a:solidFill>
                  <a:srgbClr val="FFFFFF"/>
                </a:solidFill>
                <a:latin typeface="Calibri"/>
              </a:rPr>
              <a:t> </a:t>
            </a:r>
            <a:endParaRPr lang="en-US" sz="2400" dirty="0">
              <a:solidFill>
                <a:srgbClr val="00FF00"/>
              </a:solidFill>
              <a:latin typeface="Calibri"/>
            </a:endParaRPr>
          </a:p>
          <a:p>
            <a:pPr>
              <a:buFont typeface="Arial" pitchFamily="34" charset="0"/>
              <a:buChar char="•"/>
              <a:defRPr/>
            </a:pPr>
            <a:r>
              <a:rPr lang="en-US" sz="2400" dirty="0">
                <a:solidFill>
                  <a:srgbClr val="00FF00"/>
                </a:solidFill>
                <a:latin typeface="Calibri"/>
              </a:rPr>
              <a:t>    Cold</a:t>
            </a:r>
          </a:p>
          <a:p>
            <a:pPr>
              <a:buFont typeface="Arial" pitchFamily="34" charset="0"/>
              <a:buChar char="•"/>
              <a:defRPr/>
            </a:pPr>
            <a:r>
              <a:rPr lang="en-US" sz="2400" dirty="0">
                <a:solidFill>
                  <a:srgbClr val="00FF00"/>
                </a:solidFill>
                <a:latin typeface="Calibri"/>
              </a:rPr>
              <a:t>    Reduced carbonate ion levels / saturation</a:t>
            </a:r>
          </a:p>
          <a:p>
            <a:pPr>
              <a:buFont typeface="Arial" pitchFamily="34" charset="0"/>
              <a:buChar char="•"/>
              <a:defRPr/>
            </a:pPr>
            <a:r>
              <a:rPr lang="en-US" sz="2400" dirty="0">
                <a:solidFill>
                  <a:srgbClr val="00FF00"/>
                </a:solidFill>
                <a:latin typeface="Calibri"/>
              </a:rPr>
              <a:t>    Mild - moderate variation in carbonate chemistry</a:t>
            </a:r>
            <a:endParaRPr lang="en-US" sz="2400" b="1" dirty="0">
              <a:solidFill>
                <a:srgbClr val="00FF00"/>
              </a:solidFill>
              <a:latin typeface="Calibri"/>
            </a:endParaRPr>
          </a:p>
          <a:p>
            <a:pPr>
              <a:buFont typeface="Arial" pitchFamily="34" charset="0"/>
              <a:buChar char="•"/>
              <a:defRPr/>
            </a:pPr>
            <a:r>
              <a:rPr lang="en-US" sz="2400" b="1" dirty="0">
                <a:solidFill>
                  <a:srgbClr val="00FF00"/>
                </a:solidFill>
                <a:latin typeface="Calibri"/>
              </a:rPr>
              <a:t>   </a:t>
            </a:r>
            <a:r>
              <a:rPr lang="en-US" sz="2400" dirty="0">
                <a:solidFill>
                  <a:srgbClr val="00FF00"/>
                </a:solidFill>
                <a:latin typeface="Calibri"/>
              </a:rPr>
              <a:t> Sea ice coverage </a:t>
            </a:r>
          </a:p>
          <a:p>
            <a:pPr>
              <a:defRPr/>
            </a:pPr>
            <a:endParaRPr lang="en-US" sz="2400" dirty="0">
              <a:solidFill>
                <a:srgbClr val="00FF00"/>
              </a:solidFill>
              <a:latin typeface="Calibri"/>
            </a:endParaRPr>
          </a:p>
          <a:p>
            <a:pPr>
              <a:defRPr/>
            </a:pPr>
            <a:r>
              <a:rPr lang="en-US" sz="2800" b="1" dirty="0">
                <a:solidFill>
                  <a:srgbClr val="FFFFFF"/>
                </a:solidFill>
                <a:latin typeface="Calibri"/>
              </a:rPr>
              <a:t>Biology / physiology:</a:t>
            </a:r>
            <a:endParaRPr lang="en-US" sz="2800" b="1" dirty="0">
              <a:solidFill>
                <a:srgbClr val="00FF00"/>
              </a:solidFill>
              <a:latin typeface="Calibri"/>
            </a:endParaRPr>
          </a:p>
          <a:p>
            <a:pPr eaLnBrk="0" hangingPunct="0">
              <a:buFont typeface="Arial" pitchFamily="34" charset="0"/>
              <a:buChar char="•"/>
              <a:defRPr/>
            </a:pPr>
            <a:r>
              <a:rPr lang="en-US" sz="2400" dirty="0">
                <a:solidFill>
                  <a:srgbClr val="00FF00"/>
                </a:solidFill>
                <a:latin typeface="Calibri"/>
              </a:rPr>
              <a:t>    High seasonality</a:t>
            </a:r>
          </a:p>
          <a:p>
            <a:pPr eaLnBrk="0" hangingPunct="0">
              <a:buFont typeface="Arial" pitchFamily="34" charset="0"/>
              <a:buChar char="•"/>
              <a:defRPr/>
            </a:pPr>
            <a:r>
              <a:rPr lang="en-US" sz="2400" dirty="0">
                <a:solidFill>
                  <a:srgbClr val="00FF00"/>
                </a:solidFill>
                <a:latin typeface="Calibri"/>
              </a:rPr>
              <a:t>    Unique fauna – sensitive to invasions (e.g. crabs)</a:t>
            </a:r>
          </a:p>
          <a:p>
            <a:pPr>
              <a:buFont typeface="Arial" pitchFamily="34" charset="0"/>
              <a:buChar char="•"/>
              <a:defRPr/>
            </a:pPr>
            <a:r>
              <a:rPr lang="en-US" sz="2400" dirty="0">
                <a:solidFill>
                  <a:srgbClr val="00FF00"/>
                </a:solidFill>
                <a:latin typeface="Calibri"/>
              </a:rPr>
              <a:t>    Low metabolic rates</a:t>
            </a:r>
          </a:p>
          <a:p>
            <a:pPr>
              <a:buFont typeface="Arial" pitchFamily="34" charset="0"/>
              <a:buChar char="•"/>
              <a:defRPr/>
            </a:pPr>
            <a:r>
              <a:rPr lang="en-US" sz="2400" dirty="0">
                <a:solidFill>
                  <a:srgbClr val="00FF00"/>
                </a:solidFill>
                <a:latin typeface="Calibri"/>
              </a:rPr>
              <a:t>    Calcification potential low</a:t>
            </a:r>
          </a:p>
          <a:p>
            <a:pPr eaLnBrk="0" hangingPunct="0">
              <a:buFont typeface="Arial" pitchFamily="34" charset="0"/>
              <a:buChar char="•"/>
              <a:defRPr/>
            </a:pPr>
            <a:r>
              <a:rPr lang="en-US" sz="2400" dirty="0">
                <a:solidFill>
                  <a:srgbClr val="00FF00"/>
                </a:solidFill>
                <a:latin typeface="Calibri"/>
              </a:rPr>
              <a:t>    Weak tolerance for environmental change?</a:t>
            </a:r>
          </a:p>
          <a:p>
            <a:pPr eaLnBrk="0" hangingPunct="0">
              <a:buFont typeface="Arial" pitchFamily="34" charset="0"/>
              <a:buChar char="•"/>
              <a:defRPr/>
            </a:pPr>
            <a:r>
              <a:rPr lang="en-US" sz="2400" dirty="0">
                <a:solidFill>
                  <a:srgbClr val="00FF00"/>
                </a:solidFill>
                <a:latin typeface="Calibri"/>
              </a:rPr>
              <a:t>    Acclimation / adaptation ?</a:t>
            </a:r>
          </a:p>
          <a:p>
            <a:pPr eaLnBrk="0" hangingPunct="0">
              <a:buFont typeface="Arial" pitchFamily="34" charset="0"/>
              <a:buChar char="•"/>
              <a:defRPr/>
            </a:pPr>
            <a:r>
              <a:rPr lang="en-US" sz="2400" dirty="0">
                <a:solidFill>
                  <a:srgbClr val="00FF00"/>
                </a:solidFill>
                <a:latin typeface="Calibri"/>
              </a:rPr>
              <a:t>    Indirect effects</a:t>
            </a:r>
          </a:p>
        </p:txBody>
      </p:sp>
      <p:sp>
        <p:nvSpPr>
          <p:cNvPr id="2" name="TextBox 1"/>
          <p:cNvSpPr txBox="1"/>
          <p:nvPr/>
        </p:nvSpPr>
        <p:spPr>
          <a:xfrm>
            <a:off x="-283900" y="7904083"/>
            <a:ext cx="187524" cy="306500"/>
          </a:xfrm>
          <a:prstGeom prst="rect">
            <a:avLst/>
          </a:prstGeom>
          <a:noFill/>
        </p:spPr>
        <p:txBody>
          <a:bodyPr wrap="none" lIns="91423" tIns="45711" rIns="91423" bIns="45711" rtlCol="0">
            <a:spAutoFit/>
          </a:bodyPr>
          <a:lstStyle/>
          <a:p>
            <a:endParaRPr lang="en-US" dirty="0"/>
          </a:p>
        </p:txBody>
      </p:sp>
    </p:spTree>
    <p:extLst>
      <p:ext uri="{BB962C8B-B14F-4D97-AF65-F5344CB8AC3E}">
        <p14:creationId xmlns:p14="http://schemas.microsoft.com/office/powerpoint/2010/main" val="1438839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500659" y="133261"/>
            <a:ext cx="9196783" cy="164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83" tIns="50392" rIns="100783" bIns="50392">
            <a:spAutoFit/>
          </a:bodyPr>
          <a:lstStyle>
            <a:lvl1pPr eaLnBrk="0" hangingPunct="0">
              <a:defRPr>
                <a:solidFill>
                  <a:schemeClr val="tx1"/>
                </a:solidFill>
                <a:latin typeface="Arial" charset="0"/>
                <a:ea typeface="ＭＳ Ｐゴシック"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sz="3600" dirty="0">
                <a:latin typeface="Calibri" charset="0"/>
              </a:rPr>
              <a:t>Decline in carbonate saturation:</a:t>
            </a:r>
          </a:p>
          <a:p>
            <a:pPr algn="ctr" eaLnBrk="1" hangingPunct="1"/>
            <a:r>
              <a:rPr lang="en-US" sz="2800" dirty="0">
                <a:solidFill>
                  <a:srgbClr val="FFFFFF"/>
                </a:solidFill>
                <a:latin typeface="Calibri" charset="0"/>
              </a:rPr>
              <a:t>High latitude surface waters: closer to the edge</a:t>
            </a:r>
          </a:p>
          <a:p>
            <a:pPr algn="ctr" eaLnBrk="1" hangingPunct="1"/>
            <a:endParaRPr lang="en-US" sz="3600" dirty="0"/>
          </a:p>
        </p:txBody>
      </p:sp>
      <p:pic>
        <p:nvPicPr>
          <p:cNvPr id="9219" name="Picture 2" descr="Screen shot 2011-01-12 at 5.32.46 PM.png"/>
          <p:cNvPicPr>
            <a:picLocks noChangeAspect="1"/>
          </p:cNvPicPr>
          <p:nvPr/>
        </p:nvPicPr>
        <p:blipFill>
          <a:blip r:embed="rId2">
            <a:extLst>
              <a:ext uri="{BEBA8EAE-BF5A-486C-A8C5-ECC9F3942E4B}">
                <a14:imgProps xmlns:a14="http://schemas.microsoft.com/office/drawing/2010/main">
                  <a14:imgLayer r:embed="rId3">
                    <a14:imgEffect>
                      <a14:saturation sat="226000"/>
                    </a14:imgEffect>
                    <a14:imgEffect>
                      <a14:brightnessContrast bright="-4000" contrast="35000"/>
                    </a14:imgEffect>
                  </a14:imgLayer>
                </a14:imgProps>
              </a:ext>
              <a:ext uri="{28A0092B-C50C-407E-A947-70E740481C1C}">
                <a14:useLocalDpi xmlns:a14="http://schemas.microsoft.com/office/drawing/2010/main" val="0"/>
              </a:ext>
            </a:extLst>
          </a:blip>
          <a:srcRect/>
          <a:stretch>
            <a:fillRect/>
          </a:stretch>
        </p:blipFill>
        <p:spPr bwMode="auto">
          <a:xfrm>
            <a:off x="659444" y="1344742"/>
            <a:ext cx="8535851" cy="542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854302" y="6836789"/>
            <a:ext cx="2075009" cy="332601"/>
          </a:xfrm>
          <a:prstGeom prst="rect">
            <a:avLst/>
          </a:prstGeom>
          <a:noFill/>
        </p:spPr>
        <p:txBody>
          <a:bodyPr wrap="none" lIns="100783" tIns="50392" rIns="100783" bIns="50392">
            <a:spAutoFit/>
          </a:bodyPr>
          <a:lstStyle/>
          <a:p>
            <a:pPr>
              <a:defRPr/>
            </a:pPr>
            <a:r>
              <a:rPr lang="en-US" sz="1500" dirty="0" err="1">
                <a:solidFill>
                  <a:srgbClr val="FFFFFF"/>
                </a:solidFill>
                <a:latin typeface="+mn-lt"/>
                <a:ea typeface="ＭＳ Ｐゴシック" charset="-128"/>
                <a:cs typeface="ＭＳ Ｐゴシック" charset="-128"/>
              </a:rPr>
              <a:t>Steinacher</a:t>
            </a:r>
            <a:r>
              <a:rPr lang="en-US" sz="1500" dirty="0">
                <a:solidFill>
                  <a:srgbClr val="FFFFFF"/>
                </a:solidFill>
                <a:latin typeface="+mn-lt"/>
                <a:ea typeface="ＭＳ Ｐゴシック" charset="-128"/>
                <a:cs typeface="ＭＳ Ｐゴシック" charset="-128"/>
              </a:rPr>
              <a:t> et al. 2009</a:t>
            </a:r>
          </a:p>
        </p:txBody>
      </p:sp>
    </p:spTree>
    <p:extLst>
      <p:ext uri="{BB962C8B-B14F-4D97-AF65-F5344CB8AC3E}">
        <p14:creationId xmlns:p14="http://schemas.microsoft.com/office/powerpoint/2010/main" val="15303282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364482" y="412207"/>
            <a:ext cx="9512000" cy="447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700" b="1">
                <a:solidFill>
                  <a:srgbClr val="000000"/>
                </a:solidFill>
                <a:latin typeface="Arial" charset="0"/>
              </a:rPr>
              <a:t>Contour plot of the year in which the onset of wintertime undersaturation occurs under equilibrium conditions.</a:t>
            </a:r>
          </a:p>
        </p:txBody>
      </p:sp>
      <p:pic>
        <p:nvPicPr>
          <p:cNvPr id="30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8" y="6419535"/>
            <a:ext cx="10199031" cy="101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44" y="1348616"/>
            <a:ext cx="8741105" cy="47022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7" name="Text Box 4"/>
          <p:cNvSpPr txBox="1">
            <a:spLocks noChangeArrowheads="1"/>
          </p:cNvSpPr>
          <p:nvPr/>
        </p:nvSpPr>
        <p:spPr bwMode="auto">
          <a:xfrm>
            <a:off x="751546" y="6450647"/>
            <a:ext cx="4388293" cy="250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200" b="1">
                <a:solidFill>
                  <a:srgbClr val="000000"/>
                </a:solidFill>
                <a:latin typeface="Arial" charset="0"/>
              </a:rPr>
              <a:t>McNeil B I , Matear R J PNAS 2008;105:18860-18864</a:t>
            </a:r>
          </a:p>
        </p:txBody>
      </p:sp>
      <p:sp>
        <p:nvSpPr>
          <p:cNvPr id="3078" name="Text Box 5"/>
          <p:cNvSpPr txBox="1">
            <a:spLocks noChangeArrowheads="1"/>
          </p:cNvSpPr>
          <p:nvPr/>
        </p:nvSpPr>
        <p:spPr bwMode="auto">
          <a:xfrm>
            <a:off x="109667" y="7142842"/>
            <a:ext cx="5522056" cy="3748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1000">
                <a:solidFill>
                  <a:srgbClr val="000000"/>
                </a:solidFill>
                <a:latin typeface="Arial" charset="0"/>
              </a:rPr>
              <a:t>©2008 by National Academy of Sciences</a:t>
            </a:r>
          </a:p>
        </p:txBody>
      </p:sp>
    </p:spTree>
    <p:extLst>
      <p:ext uri="{BB962C8B-B14F-4D97-AF65-F5344CB8AC3E}">
        <p14:creationId xmlns:p14="http://schemas.microsoft.com/office/powerpoint/2010/main" val="4070836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0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46138"/>
            <a:ext cx="5068811" cy="641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0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34" y="869873"/>
            <a:ext cx="466725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 y="1"/>
            <a:ext cx="10014857" cy="584725"/>
          </a:xfrm>
          <a:prstGeom prst="rect">
            <a:avLst/>
          </a:prstGeom>
          <a:noFill/>
        </p:spPr>
        <p:txBody>
          <a:bodyPr wrap="square" lIns="91390" tIns="45695" rIns="91390" bIns="45695" rtlCol="0">
            <a:spAutoFit/>
          </a:bodyPr>
          <a:lstStyle/>
          <a:p>
            <a:pPr algn="ctr"/>
            <a:r>
              <a:rPr lang="en-US" sz="3200" dirty="0" smtClean="0">
                <a:latin typeface="Calibri"/>
              </a:rPr>
              <a:t>pH variation is variable, but larger in coastal areas</a:t>
            </a:r>
            <a:endParaRPr lang="en-GB" sz="3200" i="1" dirty="0">
              <a:solidFill>
                <a:srgbClr val="FFFFFF"/>
              </a:solidFill>
              <a:latin typeface="Calibri"/>
            </a:endParaRPr>
          </a:p>
        </p:txBody>
      </p:sp>
      <p:cxnSp>
        <p:nvCxnSpPr>
          <p:cNvPr id="5" name="Straight Connector 6"/>
          <p:cNvCxnSpPr>
            <a:cxnSpLocks noChangeShapeType="1"/>
          </p:cNvCxnSpPr>
          <p:nvPr/>
        </p:nvCxnSpPr>
        <p:spPr bwMode="auto">
          <a:xfrm>
            <a:off x="337763" y="584726"/>
            <a:ext cx="9760248" cy="2617"/>
          </a:xfrm>
          <a:prstGeom prst="line">
            <a:avLst/>
          </a:prstGeom>
          <a:noFill/>
          <a:ln w="12700" algn="ctr">
            <a:solidFill>
              <a:srgbClr val="C00000"/>
            </a:solidFill>
            <a:round/>
            <a:headEnd/>
            <a:tailEnd/>
          </a:ln>
        </p:spPr>
      </p:cxnSp>
      <p:sp>
        <p:nvSpPr>
          <p:cNvPr id="2" name="TextBox 1"/>
          <p:cNvSpPr txBox="1"/>
          <p:nvPr/>
        </p:nvSpPr>
        <p:spPr>
          <a:xfrm>
            <a:off x="8073483" y="6846849"/>
            <a:ext cx="1782347" cy="307777"/>
          </a:xfrm>
          <a:prstGeom prst="rect">
            <a:avLst/>
          </a:prstGeom>
          <a:noFill/>
        </p:spPr>
        <p:txBody>
          <a:bodyPr wrap="none" rtlCol="0">
            <a:spAutoFit/>
          </a:bodyPr>
          <a:lstStyle/>
          <a:p>
            <a:r>
              <a:rPr lang="en-US" dirty="0" smtClean="0">
                <a:solidFill>
                  <a:srgbClr val="002060"/>
                </a:solidFill>
              </a:rPr>
              <a:t>Hofmann et al. 2011</a:t>
            </a:r>
            <a:endParaRPr lang="en-US" dirty="0">
              <a:solidFill>
                <a:srgbClr val="002060"/>
              </a:solidFill>
            </a:endParaRPr>
          </a:p>
        </p:txBody>
      </p:sp>
    </p:spTree>
    <p:extLst>
      <p:ext uri="{BB962C8B-B14F-4D97-AF65-F5344CB8AC3E}">
        <p14:creationId xmlns:p14="http://schemas.microsoft.com/office/powerpoint/2010/main" val="448173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60" name="Picture 4" descr="http://www.wgn.net/~fabio/gallery/california-scuba-photo/california-sheep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616" y="1375151"/>
            <a:ext cx="9275439" cy="5600287"/>
          </a:xfrm>
          <a:prstGeom prst="rect">
            <a:avLst/>
          </a:prstGeom>
          <a:noFill/>
        </p:spPr>
      </p:pic>
      <p:sp>
        <p:nvSpPr>
          <p:cNvPr id="6" name="TextBox 5"/>
          <p:cNvSpPr txBox="1"/>
          <p:nvPr/>
        </p:nvSpPr>
        <p:spPr>
          <a:xfrm>
            <a:off x="736876" y="98822"/>
            <a:ext cx="8711926" cy="1046408"/>
          </a:xfrm>
          <a:prstGeom prst="rect">
            <a:avLst/>
          </a:prstGeom>
          <a:noFill/>
        </p:spPr>
        <p:txBody>
          <a:bodyPr wrap="square" lIns="90524" tIns="45263" rIns="90524" bIns="45263" rtlCol="0">
            <a:spAutoFit/>
          </a:bodyPr>
          <a:lstStyle/>
          <a:p>
            <a:pPr algn="ctr" defTabSz="998596" fontAlgn="auto">
              <a:spcBef>
                <a:spcPts val="0"/>
              </a:spcBef>
              <a:spcAft>
                <a:spcPts val="0"/>
              </a:spcAft>
            </a:pPr>
            <a:r>
              <a:rPr lang="en-US" sz="3100" dirty="0">
                <a:solidFill>
                  <a:srgbClr val="000000"/>
                </a:solidFill>
              </a:rPr>
              <a:t>How do animals cope with ocean acidification and other environmental  changes?</a:t>
            </a:r>
            <a:endParaRPr lang="en-US" sz="2600" dirty="0">
              <a:solidFill>
                <a:srgbClr val="000000"/>
              </a:solidFill>
            </a:endParaRPr>
          </a:p>
        </p:txBody>
      </p:sp>
      <p:sp>
        <p:nvSpPr>
          <p:cNvPr id="13" name="Line 6"/>
          <p:cNvSpPr>
            <a:spLocks noChangeShapeType="1"/>
          </p:cNvSpPr>
          <p:nvPr/>
        </p:nvSpPr>
        <p:spPr bwMode="auto">
          <a:xfrm>
            <a:off x="656192" y="1234546"/>
            <a:ext cx="9026525" cy="0"/>
          </a:xfrm>
          <a:prstGeom prst="line">
            <a:avLst/>
          </a:prstGeom>
          <a:noFill/>
          <a:ln w="12700">
            <a:solidFill>
              <a:srgbClr val="FF0000"/>
            </a:solidFill>
            <a:round/>
            <a:headEnd/>
            <a:tailEnd/>
          </a:ln>
          <a:effectLst/>
        </p:spPr>
        <p:txBody>
          <a:bodyPr lIns="90524" tIns="45263" rIns="90524" bIns="45263"/>
          <a:lstStyle/>
          <a:p>
            <a:pPr defTabSz="998596" fontAlgn="auto">
              <a:spcBef>
                <a:spcPts val="0"/>
              </a:spcBef>
              <a:spcAft>
                <a:spcPts val="0"/>
              </a:spcAft>
            </a:pPr>
            <a:endParaRPr lang="en-US" sz="2000" dirty="0">
              <a:solidFill>
                <a:srgbClr val="FFFF00"/>
              </a:solidFill>
              <a:latin typeface="Arial Unicode MS" pitchFamily="34" charset="-128"/>
            </a:endParaRPr>
          </a:p>
        </p:txBody>
      </p:sp>
      <p:sp>
        <p:nvSpPr>
          <p:cNvPr id="10" name="TextBox 9"/>
          <p:cNvSpPr txBox="1"/>
          <p:nvPr/>
        </p:nvSpPr>
        <p:spPr>
          <a:xfrm>
            <a:off x="6614884" y="4540730"/>
            <a:ext cx="3192176" cy="2308292"/>
          </a:xfrm>
          <a:prstGeom prst="rect">
            <a:avLst/>
          </a:prstGeom>
          <a:solidFill>
            <a:srgbClr val="000000">
              <a:alpha val="41000"/>
            </a:srgbClr>
          </a:solidFill>
        </p:spPr>
        <p:txBody>
          <a:bodyPr wrap="square" lIns="90524" tIns="45263" rIns="90524" bIns="45263" rtlCol="0">
            <a:spAutoFit/>
          </a:bodyPr>
          <a:lstStyle/>
          <a:p>
            <a:pPr defTabSz="998596" fontAlgn="auto">
              <a:spcBef>
                <a:spcPts val="0"/>
              </a:spcBef>
              <a:spcAft>
                <a:spcPts val="0"/>
              </a:spcAft>
              <a:buFont typeface="Arial" pitchFamily="34" charset="0"/>
              <a:buChar char="•"/>
            </a:pPr>
            <a:r>
              <a:rPr lang="en-US" sz="3600" dirty="0">
                <a:solidFill>
                  <a:srgbClr val="FFFFFF"/>
                </a:solidFill>
              </a:rPr>
              <a:t>  Migration</a:t>
            </a:r>
          </a:p>
          <a:p>
            <a:pPr defTabSz="998596" fontAlgn="auto">
              <a:spcBef>
                <a:spcPts val="0"/>
              </a:spcBef>
              <a:spcAft>
                <a:spcPts val="0"/>
              </a:spcAft>
              <a:buFont typeface="Arial" pitchFamily="34" charset="0"/>
              <a:buChar char="•"/>
            </a:pPr>
            <a:r>
              <a:rPr lang="en-US" sz="3600" dirty="0">
                <a:solidFill>
                  <a:srgbClr val="FFFFFF"/>
                </a:solidFill>
              </a:rPr>
              <a:t>  Acclimation</a:t>
            </a:r>
          </a:p>
          <a:p>
            <a:pPr defTabSz="998596" fontAlgn="auto">
              <a:spcBef>
                <a:spcPts val="0"/>
              </a:spcBef>
              <a:spcAft>
                <a:spcPts val="0"/>
              </a:spcAft>
              <a:buFont typeface="Arial" pitchFamily="34" charset="0"/>
              <a:buChar char="•"/>
            </a:pPr>
            <a:r>
              <a:rPr lang="en-US" sz="3600" dirty="0">
                <a:solidFill>
                  <a:srgbClr val="FFFFFF"/>
                </a:solidFill>
              </a:rPr>
              <a:t>  Adaptation</a:t>
            </a:r>
          </a:p>
          <a:p>
            <a:pPr defTabSz="998596" fontAlgn="auto">
              <a:spcBef>
                <a:spcPts val="0"/>
              </a:spcBef>
              <a:spcAft>
                <a:spcPts val="0"/>
              </a:spcAft>
              <a:buFont typeface="Arial" pitchFamily="34" charset="0"/>
              <a:buChar char="•"/>
            </a:pPr>
            <a:r>
              <a:rPr lang="en-US" sz="3600" dirty="0">
                <a:solidFill>
                  <a:srgbClr val="FFFFFF"/>
                </a:solidFill>
              </a:rPr>
              <a:t>  Extinction</a:t>
            </a:r>
          </a:p>
        </p:txBody>
      </p:sp>
      <p:sp>
        <p:nvSpPr>
          <p:cNvPr id="12" name="Cloud Callout 11"/>
          <p:cNvSpPr/>
          <p:nvPr/>
        </p:nvSpPr>
        <p:spPr bwMode="auto">
          <a:xfrm rot="20949381" flipH="1">
            <a:off x="775096" y="1602441"/>
            <a:ext cx="2707017" cy="2060451"/>
          </a:xfrm>
          <a:prstGeom prst="cloudCallout">
            <a:avLst/>
          </a:prstGeom>
          <a:solidFill>
            <a:schemeClr val="bg1">
              <a:lumMod val="20000"/>
              <a:lumOff val="80000"/>
            </a:schemeClr>
          </a:solidFill>
          <a:ln w="9525" cap="flat" cmpd="sng" algn="ctr">
            <a:noFill/>
            <a:prstDash val="solid"/>
            <a:round/>
            <a:headEnd type="none" w="med" len="med"/>
            <a:tailEnd type="none" w="med" len="med"/>
          </a:ln>
          <a:effectLst/>
        </p:spPr>
        <p:txBody>
          <a:bodyPr vert="horz" wrap="square" lIns="90524" tIns="45263" rIns="90524" bIns="45263" numCol="1" rtlCol="0" anchor="t" anchorCtr="0" compatLnSpc="1">
            <a:prstTxWarp prst="textNoShape">
              <a:avLst/>
            </a:prstTxWarp>
          </a:bodyPr>
          <a:lstStyle/>
          <a:p>
            <a:pPr defTabSz="1018446" fontAlgn="auto">
              <a:spcBef>
                <a:spcPts val="0"/>
              </a:spcBef>
              <a:spcAft>
                <a:spcPts val="0"/>
              </a:spcAft>
            </a:pPr>
            <a:endParaRPr lang="en-GB" dirty="0">
              <a:solidFill>
                <a:srgbClr val="FFFF00"/>
              </a:solidFill>
              <a:latin typeface="Arial" pitchFamily="34" charset="0"/>
              <a:ea typeface="+mn-ea"/>
              <a:cs typeface="+mn-cs"/>
            </a:endParaRPr>
          </a:p>
        </p:txBody>
      </p:sp>
      <p:sp>
        <p:nvSpPr>
          <p:cNvPr id="15" name="TextBox 14"/>
          <p:cNvSpPr txBox="1"/>
          <p:nvPr/>
        </p:nvSpPr>
        <p:spPr>
          <a:xfrm>
            <a:off x="790209" y="2007680"/>
            <a:ext cx="2737509" cy="1200314"/>
          </a:xfrm>
          <a:prstGeom prst="rect">
            <a:avLst/>
          </a:prstGeom>
          <a:noFill/>
        </p:spPr>
        <p:txBody>
          <a:bodyPr wrap="square" lIns="90524" tIns="45263" rIns="90524" bIns="45263" rtlCol="0">
            <a:spAutoFit/>
          </a:bodyPr>
          <a:lstStyle/>
          <a:p>
            <a:pPr algn="ctr" defTabSz="998596" fontAlgn="auto">
              <a:spcBef>
                <a:spcPts val="0"/>
              </a:spcBef>
              <a:spcAft>
                <a:spcPts val="0"/>
              </a:spcAft>
            </a:pPr>
            <a:r>
              <a:rPr lang="en-US" sz="3600" b="1" dirty="0">
                <a:solidFill>
                  <a:srgbClr val="0000FF"/>
                </a:solidFill>
                <a:latin typeface="Calibri"/>
                <a:ea typeface="FangSong" pitchFamily="49" charset="-122"/>
                <a:cs typeface="Arial" pitchFamily="34" charset="0"/>
              </a:rPr>
              <a:t>What to </a:t>
            </a:r>
          </a:p>
          <a:p>
            <a:pPr algn="ctr" defTabSz="998596" fontAlgn="auto">
              <a:spcBef>
                <a:spcPts val="0"/>
              </a:spcBef>
              <a:spcAft>
                <a:spcPts val="0"/>
              </a:spcAft>
            </a:pPr>
            <a:r>
              <a:rPr lang="en-US" sz="3600" b="1" dirty="0">
                <a:solidFill>
                  <a:srgbClr val="0000FF"/>
                </a:solidFill>
                <a:latin typeface="Calibri"/>
                <a:ea typeface="FangSong" pitchFamily="49" charset="-122"/>
                <a:cs typeface="Arial" pitchFamily="34" charset="0"/>
              </a:rPr>
              <a:t>do..?</a:t>
            </a:r>
            <a:endParaRPr lang="en-GB" sz="3600" b="1" dirty="0">
              <a:solidFill>
                <a:srgbClr val="0000FF"/>
              </a:solidFill>
              <a:latin typeface="Calibri"/>
              <a:ea typeface="FangSong" pitchFamily="49" charset="-122"/>
              <a:cs typeface="Arial" pitchFamily="34" charset="0"/>
            </a:endParaRPr>
          </a:p>
        </p:txBody>
      </p:sp>
    </p:spTree>
    <p:extLst>
      <p:ext uri="{BB962C8B-B14F-4D97-AF65-F5344CB8AC3E}">
        <p14:creationId xmlns:p14="http://schemas.microsoft.com/office/powerpoint/2010/main" val="400393348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6"/>
          <p:cNvCxnSpPr>
            <a:cxnSpLocks noChangeShapeType="1"/>
          </p:cNvCxnSpPr>
          <p:nvPr/>
        </p:nvCxnSpPr>
        <p:spPr bwMode="auto">
          <a:xfrm>
            <a:off x="165614" y="626729"/>
            <a:ext cx="9760248" cy="2617"/>
          </a:xfrm>
          <a:prstGeom prst="line">
            <a:avLst/>
          </a:prstGeom>
          <a:noFill/>
          <a:ln w="12700" algn="ctr">
            <a:solidFill>
              <a:srgbClr val="C00000"/>
            </a:solidFill>
            <a:round/>
            <a:headEnd/>
            <a:tailEnd/>
          </a:ln>
        </p:spPr>
      </p:cxnSp>
      <p:sp>
        <p:nvSpPr>
          <p:cNvPr id="19" name="TextBox 18"/>
          <p:cNvSpPr txBox="1"/>
          <p:nvPr/>
        </p:nvSpPr>
        <p:spPr>
          <a:xfrm>
            <a:off x="628084" y="0"/>
            <a:ext cx="9368844" cy="584656"/>
          </a:xfrm>
          <a:prstGeom prst="rect">
            <a:avLst/>
          </a:prstGeom>
          <a:noFill/>
        </p:spPr>
        <p:txBody>
          <a:bodyPr wrap="square" lIns="91321" tIns="45661" rIns="91321" bIns="45661" rtlCol="0">
            <a:spAutoFit/>
          </a:bodyPr>
          <a:lstStyle/>
          <a:p>
            <a:r>
              <a:rPr lang="en-US" sz="3200" dirty="0" smtClean="0">
                <a:solidFill>
                  <a:srgbClr val="FFFF00"/>
                </a:solidFill>
                <a:latin typeface="Calibri"/>
              </a:rPr>
              <a:t>OA can affect organisms and ecosystem function</a:t>
            </a:r>
            <a:endParaRPr lang="en-GB" sz="3200" dirty="0">
              <a:solidFill>
                <a:srgbClr val="FFFF00"/>
              </a:solidFill>
              <a:latin typeface="Calibri"/>
            </a:endParaRPr>
          </a:p>
        </p:txBody>
      </p:sp>
      <p:pic>
        <p:nvPicPr>
          <p:cNvPr id="12" name="Picture 24" descr="Z:\Images_stock\Animals\Echinodermata\panny-1_high.jpg"/>
          <p:cNvPicPr>
            <a:picLocks noChangeAspect="1" noChangeArrowheads="1"/>
          </p:cNvPicPr>
          <p:nvPr/>
        </p:nvPicPr>
        <p:blipFill>
          <a:blip r:embed="rId3" cstate="print"/>
          <a:srcRect/>
          <a:stretch>
            <a:fillRect/>
          </a:stretch>
        </p:blipFill>
        <p:spPr bwMode="auto">
          <a:xfrm>
            <a:off x="6223805" y="5007514"/>
            <a:ext cx="3809794" cy="2239846"/>
          </a:xfrm>
          <a:prstGeom prst="rect">
            <a:avLst/>
          </a:prstGeom>
          <a:noFill/>
        </p:spPr>
      </p:pic>
      <p:pic>
        <p:nvPicPr>
          <p:cNvPr id="21" name="Picture 20" descr="DSCN6973-davidson corals and sponges.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 contrast="15000"/>
                    </a14:imgEffect>
                  </a14:imgLayer>
                </a14:imgProps>
              </a:ext>
              <a:ext uri="{28A0092B-C50C-407E-A947-70E740481C1C}">
                <a14:useLocalDpi xmlns:a14="http://schemas.microsoft.com/office/drawing/2010/main" val="0"/>
              </a:ext>
            </a:extLst>
          </a:blip>
          <a:stretch>
            <a:fillRect/>
          </a:stretch>
        </p:blipFill>
        <p:spPr>
          <a:xfrm>
            <a:off x="4416348" y="2702334"/>
            <a:ext cx="3304538" cy="2478404"/>
          </a:xfrm>
          <a:prstGeom prst="rect">
            <a:avLst/>
          </a:prstGeom>
        </p:spPr>
      </p:pic>
      <p:pic>
        <p:nvPicPr>
          <p:cNvPr id="3" name="Picture 2"/>
          <p:cNvPicPr>
            <a:picLocks noChangeAspect="1"/>
          </p:cNvPicPr>
          <p:nvPr/>
        </p:nvPicPr>
        <p:blipFill>
          <a:blip r:embed="rId6"/>
          <a:stretch>
            <a:fillRect/>
          </a:stretch>
        </p:blipFill>
        <p:spPr>
          <a:xfrm>
            <a:off x="6829986" y="855790"/>
            <a:ext cx="3082255" cy="2257147"/>
          </a:xfrm>
          <a:prstGeom prst="rect">
            <a:avLst/>
          </a:prstGeom>
        </p:spPr>
      </p:pic>
      <p:sp>
        <p:nvSpPr>
          <p:cNvPr id="2" name="TextBox 1"/>
          <p:cNvSpPr txBox="1"/>
          <p:nvPr/>
        </p:nvSpPr>
        <p:spPr>
          <a:xfrm>
            <a:off x="354868" y="892273"/>
            <a:ext cx="4262705" cy="3600986"/>
          </a:xfrm>
          <a:prstGeom prst="rect">
            <a:avLst/>
          </a:prstGeom>
          <a:noFill/>
        </p:spPr>
        <p:txBody>
          <a:bodyPr wrap="none" rtlCol="0">
            <a:spAutoFit/>
          </a:bodyPr>
          <a:lstStyle/>
          <a:p>
            <a:r>
              <a:rPr lang="en-US" sz="2800" dirty="0" smtClean="0">
                <a:solidFill>
                  <a:srgbClr val="FFFFFF"/>
                </a:solidFill>
              </a:rPr>
              <a:t>Organism Level </a:t>
            </a:r>
            <a:endParaRPr lang="en-US" sz="2000" dirty="0" smtClean="0">
              <a:solidFill>
                <a:srgbClr val="00FF00"/>
              </a:solidFill>
            </a:endParaRPr>
          </a:p>
          <a:p>
            <a:pPr marL="342900" indent="-342900">
              <a:buFont typeface="Arial"/>
              <a:buChar char="•"/>
            </a:pPr>
            <a:r>
              <a:rPr lang="en-US" sz="2000" dirty="0" smtClean="0">
                <a:solidFill>
                  <a:srgbClr val="3399FF"/>
                </a:solidFill>
              </a:rPr>
              <a:t>Physiological response</a:t>
            </a:r>
          </a:p>
          <a:p>
            <a:pPr marL="342900" indent="-342900">
              <a:buFont typeface="Arial"/>
              <a:buChar char="•"/>
            </a:pPr>
            <a:r>
              <a:rPr lang="en-US" sz="2000" dirty="0" smtClean="0">
                <a:solidFill>
                  <a:srgbClr val="00FF00"/>
                </a:solidFill>
              </a:rPr>
              <a:t>Multiple environmental changes?</a:t>
            </a:r>
          </a:p>
          <a:p>
            <a:pPr marL="342900" indent="-342900">
              <a:buFont typeface="Arial"/>
              <a:buChar char="•"/>
            </a:pPr>
            <a:r>
              <a:rPr lang="en-US" sz="2000" dirty="0" smtClean="0">
                <a:solidFill>
                  <a:srgbClr val="00FF00"/>
                </a:solidFill>
              </a:rPr>
              <a:t>Performance?</a:t>
            </a:r>
            <a:endParaRPr lang="en-US" dirty="0" smtClean="0">
              <a:solidFill>
                <a:srgbClr val="00FF00"/>
              </a:solidFill>
            </a:endParaRPr>
          </a:p>
          <a:p>
            <a:pPr marL="799447" lvl="1" indent="-342900">
              <a:buFont typeface="Arial"/>
              <a:buChar char="•"/>
            </a:pPr>
            <a:r>
              <a:rPr lang="en-US" sz="2000" dirty="0" smtClean="0">
                <a:solidFill>
                  <a:srgbClr val="00FF00"/>
                </a:solidFill>
              </a:rPr>
              <a:t>Behavior</a:t>
            </a:r>
          </a:p>
          <a:p>
            <a:pPr marL="799447" lvl="1" indent="-342900">
              <a:buFont typeface="Arial"/>
              <a:buChar char="•"/>
            </a:pPr>
            <a:r>
              <a:rPr lang="en-US" sz="2000" dirty="0" smtClean="0">
                <a:solidFill>
                  <a:srgbClr val="00FF00"/>
                </a:solidFill>
              </a:rPr>
              <a:t>Growth</a:t>
            </a:r>
          </a:p>
          <a:p>
            <a:pPr marL="799447" lvl="1" indent="-342900">
              <a:buFont typeface="Arial"/>
              <a:buChar char="•"/>
            </a:pPr>
            <a:r>
              <a:rPr lang="en-US" sz="2000" dirty="0" smtClean="0">
                <a:solidFill>
                  <a:srgbClr val="00FF00"/>
                </a:solidFill>
              </a:rPr>
              <a:t>Reproduction</a:t>
            </a:r>
          </a:p>
          <a:p>
            <a:pPr marL="342900" indent="-342900">
              <a:buFont typeface="Arial"/>
              <a:buChar char="•"/>
            </a:pPr>
            <a:r>
              <a:rPr lang="en-US" sz="2000" dirty="0" smtClean="0">
                <a:solidFill>
                  <a:srgbClr val="00FF00"/>
                </a:solidFill>
              </a:rPr>
              <a:t>Sensitivity of life stages?</a:t>
            </a:r>
          </a:p>
          <a:p>
            <a:pPr marL="342900" indent="-342900">
              <a:buFont typeface="Arial"/>
              <a:buChar char="•"/>
            </a:pPr>
            <a:r>
              <a:rPr lang="en-US" sz="2000" dirty="0" smtClean="0">
                <a:solidFill>
                  <a:srgbClr val="00FF00"/>
                </a:solidFill>
              </a:rPr>
              <a:t>Demographic rates?</a:t>
            </a:r>
          </a:p>
          <a:p>
            <a:pPr marL="342900" indent="-342900">
              <a:buFont typeface="Arial"/>
              <a:buChar char="•"/>
            </a:pPr>
            <a:r>
              <a:rPr lang="en-US" sz="2000" dirty="0">
                <a:solidFill>
                  <a:srgbClr val="00FF00"/>
                </a:solidFill>
              </a:rPr>
              <a:t>Acclimatization?</a:t>
            </a:r>
          </a:p>
          <a:p>
            <a:pPr marL="342900" indent="-342900">
              <a:buFont typeface="Arial"/>
              <a:buChar char="•"/>
            </a:pPr>
            <a:r>
              <a:rPr lang="en-US" sz="2000" dirty="0" smtClean="0">
                <a:solidFill>
                  <a:srgbClr val="00FF00"/>
                </a:solidFill>
              </a:rPr>
              <a:t>Adaptation?</a:t>
            </a:r>
          </a:p>
        </p:txBody>
      </p:sp>
      <p:sp>
        <p:nvSpPr>
          <p:cNvPr id="20" name="TextBox 19"/>
          <p:cNvSpPr txBox="1"/>
          <p:nvPr/>
        </p:nvSpPr>
        <p:spPr>
          <a:xfrm>
            <a:off x="431433" y="5188111"/>
            <a:ext cx="4120982" cy="1446550"/>
          </a:xfrm>
          <a:prstGeom prst="rect">
            <a:avLst/>
          </a:prstGeom>
          <a:noFill/>
        </p:spPr>
        <p:txBody>
          <a:bodyPr wrap="none" rtlCol="0">
            <a:spAutoFit/>
          </a:bodyPr>
          <a:lstStyle/>
          <a:p>
            <a:r>
              <a:rPr lang="en-US" sz="2800" dirty="0" smtClean="0">
                <a:solidFill>
                  <a:srgbClr val="FFFFFF"/>
                </a:solidFill>
              </a:rPr>
              <a:t>Community Level </a:t>
            </a:r>
          </a:p>
          <a:p>
            <a:pPr marL="342900" indent="-342900">
              <a:buFont typeface="Arial"/>
              <a:buChar char="•"/>
            </a:pPr>
            <a:r>
              <a:rPr lang="en-US" sz="2000" dirty="0" smtClean="0">
                <a:solidFill>
                  <a:srgbClr val="00FF00"/>
                </a:solidFill>
              </a:rPr>
              <a:t>Functional role of species</a:t>
            </a:r>
          </a:p>
          <a:p>
            <a:pPr marL="799447" lvl="1" indent="-342900">
              <a:buFont typeface="Arial"/>
              <a:buChar char="•"/>
            </a:pPr>
            <a:r>
              <a:rPr lang="en-US" sz="2000" dirty="0" smtClean="0">
                <a:solidFill>
                  <a:srgbClr val="00FF00"/>
                </a:solidFill>
              </a:rPr>
              <a:t>Key community interactions</a:t>
            </a:r>
          </a:p>
          <a:p>
            <a:pPr marL="799447" lvl="1" indent="-342900">
              <a:buFont typeface="Arial"/>
              <a:buChar char="•"/>
            </a:pPr>
            <a:r>
              <a:rPr lang="en-US" sz="2000" dirty="0" smtClean="0">
                <a:solidFill>
                  <a:srgbClr val="00FF00"/>
                </a:solidFill>
              </a:rPr>
              <a:t>Ecosystem engineers</a:t>
            </a:r>
          </a:p>
        </p:txBody>
      </p:sp>
    </p:spTree>
    <p:extLst>
      <p:ext uri="{BB962C8B-B14F-4D97-AF65-F5344CB8AC3E}">
        <p14:creationId xmlns:p14="http://schemas.microsoft.com/office/powerpoint/2010/main" val="3485901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341" y="82307"/>
            <a:ext cx="9526229" cy="895296"/>
          </a:xfrm>
        </p:spPr>
        <p:txBody>
          <a:bodyPr lIns="100778" tIns="50387" rIns="100778" bIns="50387">
            <a:noAutofit/>
          </a:bodyPr>
          <a:lstStyle/>
          <a:p>
            <a:r>
              <a:rPr lang="en-US" sz="2600" dirty="0">
                <a:solidFill>
                  <a:schemeClr val="tx2">
                    <a:lumMod val="20000"/>
                    <a:lumOff val="80000"/>
                  </a:schemeClr>
                </a:solidFill>
                <a:latin typeface="Arial" pitchFamily="34" charset="0"/>
                <a:cs typeface="Arial" pitchFamily="34" charset="0"/>
              </a:rPr>
              <a:t>Ocean Acidification acts on the physiology of individual organisms, but has consequences for ecosystems &amp; society</a:t>
            </a:r>
          </a:p>
        </p:txBody>
      </p:sp>
      <p:cxnSp>
        <p:nvCxnSpPr>
          <p:cNvPr id="42" name="Straight Connector 6"/>
          <p:cNvCxnSpPr>
            <a:cxnSpLocks noChangeShapeType="1"/>
          </p:cNvCxnSpPr>
          <p:nvPr/>
        </p:nvCxnSpPr>
        <p:spPr bwMode="auto">
          <a:xfrm>
            <a:off x="601553" y="1059902"/>
            <a:ext cx="9067800" cy="1586"/>
          </a:xfrm>
          <a:prstGeom prst="line">
            <a:avLst/>
          </a:prstGeom>
          <a:noFill/>
          <a:ln w="12700" algn="ctr">
            <a:solidFill>
              <a:srgbClr val="FF0000"/>
            </a:solidFill>
            <a:round/>
            <a:headEnd/>
            <a:tailEnd/>
          </a:ln>
        </p:spPr>
      </p:cxnSp>
      <p:sp>
        <p:nvSpPr>
          <p:cNvPr id="3" name="Rounded Rectangle 2"/>
          <p:cNvSpPr/>
          <p:nvPr/>
        </p:nvSpPr>
        <p:spPr bwMode="auto">
          <a:xfrm>
            <a:off x="406420" y="1208680"/>
            <a:ext cx="2570678" cy="931200"/>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398" tIns="45699" rIns="91398" bIns="45699" numCol="1" rtlCol="0" anchor="t" anchorCtr="0" compatLnSpc="1">
            <a:prstTxWarp prst="textNoShape">
              <a:avLst/>
            </a:prstTxWarp>
          </a:bodyPr>
          <a:lstStyle/>
          <a:p>
            <a:pPr algn="ctr" defTabSz="1028218"/>
            <a:r>
              <a:rPr lang="en-US" sz="2400" dirty="0">
                <a:solidFill>
                  <a:srgbClr val="000000"/>
                </a:solidFill>
                <a:latin typeface="Arial" pitchFamily="34" charset="0"/>
                <a:cs typeface="Arial" pitchFamily="34" charset="0"/>
              </a:rPr>
              <a:t>Environmental </a:t>
            </a:r>
          </a:p>
          <a:p>
            <a:pPr algn="ctr" defTabSz="1028218"/>
            <a:r>
              <a:rPr lang="en-US" sz="2400" dirty="0">
                <a:solidFill>
                  <a:srgbClr val="000000"/>
                </a:solidFill>
                <a:latin typeface="Arial" pitchFamily="34" charset="0"/>
                <a:cs typeface="Arial" pitchFamily="34" charset="0"/>
              </a:rPr>
              <a:t>Change</a:t>
            </a:r>
          </a:p>
        </p:txBody>
      </p:sp>
      <p:sp>
        <p:nvSpPr>
          <p:cNvPr id="45" name="Rounded Rectangle 44"/>
          <p:cNvSpPr/>
          <p:nvPr/>
        </p:nvSpPr>
        <p:spPr bwMode="auto">
          <a:xfrm>
            <a:off x="1710347" y="2304489"/>
            <a:ext cx="2035127" cy="609491"/>
          </a:xfrm>
          <a:prstGeom prst="roundRect">
            <a:avLst/>
          </a:prstGeom>
          <a:solidFill>
            <a:srgbClr val="00B0F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398" tIns="45699" rIns="91398" bIns="45699" numCol="1" rtlCol="0" anchor="t" anchorCtr="0" compatLnSpc="1">
            <a:prstTxWarp prst="textNoShape">
              <a:avLst/>
            </a:prstTxWarp>
          </a:bodyPr>
          <a:lstStyle/>
          <a:p>
            <a:pPr algn="ctr" defTabSz="1028218"/>
            <a:r>
              <a:rPr lang="en-US" sz="2400" dirty="0">
                <a:solidFill>
                  <a:srgbClr val="000000"/>
                </a:solidFill>
                <a:latin typeface="Arial" pitchFamily="34" charset="0"/>
                <a:cs typeface="Arial" pitchFamily="34" charset="0"/>
              </a:rPr>
              <a:t>Physiology</a:t>
            </a:r>
          </a:p>
        </p:txBody>
      </p:sp>
      <p:sp>
        <p:nvSpPr>
          <p:cNvPr id="46" name="Rounded Rectangle 45"/>
          <p:cNvSpPr/>
          <p:nvPr/>
        </p:nvSpPr>
        <p:spPr bwMode="auto">
          <a:xfrm>
            <a:off x="3020068" y="2992096"/>
            <a:ext cx="2410025" cy="1337498"/>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398" tIns="45699" rIns="91398" bIns="45699" numCol="1" rtlCol="0" anchor="t" anchorCtr="0" compatLnSpc="1">
            <a:prstTxWarp prst="textNoShape">
              <a:avLst/>
            </a:prstTxWarp>
          </a:bodyPr>
          <a:lstStyle/>
          <a:p>
            <a:pPr algn="ctr" defTabSz="1028218"/>
            <a:r>
              <a:rPr lang="en-US" sz="2400" dirty="0">
                <a:solidFill>
                  <a:srgbClr val="000000"/>
                </a:solidFill>
                <a:latin typeface="Arial" pitchFamily="34" charset="0"/>
                <a:cs typeface="Arial" pitchFamily="34" charset="0"/>
              </a:rPr>
              <a:t>Growth</a:t>
            </a:r>
          </a:p>
          <a:p>
            <a:pPr algn="ctr" defTabSz="1028218"/>
            <a:r>
              <a:rPr lang="en-US" sz="2400" dirty="0">
                <a:solidFill>
                  <a:srgbClr val="000000"/>
                </a:solidFill>
                <a:latin typeface="Arial" pitchFamily="34" charset="0"/>
                <a:cs typeface="Arial" pitchFamily="34" charset="0"/>
              </a:rPr>
              <a:t>Survival</a:t>
            </a:r>
          </a:p>
          <a:p>
            <a:pPr algn="ctr" defTabSz="1028218"/>
            <a:r>
              <a:rPr lang="en-US" sz="2400" dirty="0">
                <a:solidFill>
                  <a:srgbClr val="000000"/>
                </a:solidFill>
                <a:latin typeface="Arial" pitchFamily="34" charset="0"/>
                <a:cs typeface="Arial" pitchFamily="34" charset="0"/>
              </a:rPr>
              <a:t>Reproduction</a:t>
            </a:r>
          </a:p>
          <a:p>
            <a:pPr algn="ctr" defTabSz="1028218"/>
            <a:endParaRPr lang="en-US" sz="2400" dirty="0">
              <a:solidFill>
                <a:srgbClr val="000000"/>
              </a:solidFill>
              <a:latin typeface="Arial" pitchFamily="34" charset="0"/>
              <a:cs typeface="Arial" pitchFamily="34" charset="0"/>
            </a:endParaRPr>
          </a:p>
        </p:txBody>
      </p:sp>
      <p:sp>
        <p:nvSpPr>
          <p:cNvPr id="47" name="Rounded Rectangle 46"/>
          <p:cNvSpPr/>
          <p:nvPr/>
        </p:nvSpPr>
        <p:spPr bwMode="auto">
          <a:xfrm>
            <a:off x="4690756" y="4444365"/>
            <a:ext cx="2136557" cy="948066"/>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398" tIns="45699" rIns="91398" bIns="45699" numCol="1" rtlCol="0" anchor="t" anchorCtr="0" compatLnSpc="1">
            <a:prstTxWarp prst="textNoShape">
              <a:avLst/>
            </a:prstTxWarp>
          </a:bodyPr>
          <a:lstStyle/>
          <a:p>
            <a:pPr algn="ctr" defTabSz="1028218"/>
            <a:r>
              <a:rPr lang="en-US" sz="2400" dirty="0" smtClean="0">
                <a:solidFill>
                  <a:srgbClr val="000000"/>
                </a:solidFill>
                <a:latin typeface="Arial" pitchFamily="34" charset="0"/>
                <a:cs typeface="Arial" pitchFamily="34" charset="0"/>
              </a:rPr>
              <a:t>Community Interactions</a:t>
            </a:r>
            <a:endParaRPr lang="en-US" sz="2400" dirty="0">
              <a:solidFill>
                <a:srgbClr val="000000"/>
              </a:solidFill>
              <a:latin typeface="Arial" pitchFamily="34" charset="0"/>
              <a:cs typeface="Arial" pitchFamily="34" charset="0"/>
            </a:endParaRPr>
          </a:p>
          <a:p>
            <a:pPr algn="ctr" defTabSz="1028218"/>
            <a:endParaRPr lang="en-US" sz="2400" dirty="0">
              <a:solidFill>
                <a:srgbClr val="000000"/>
              </a:solidFill>
              <a:latin typeface="Arial" pitchFamily="34" charset="0"/>
              <a:cs typeface="Arial" pitchFamily="34" charset="0"/>
            </a:endParaRPr>
          </a:p>
        </p:txBody>
      </p:sp>
      <p:sp>
        <p:nvSpPr>
          <p:cNvPr id="48" name="Rounded Rectangle 47"/>
          <p:cNvSpPr/>
          <p:nvPr/>
        </p:nvSpPr>
        <p:spPr bwMode="auto">
          <a:xfrm>
            <a:off x="6958087" y="5414499"/>
            <a:ext cx="2856306" cy="914202"/>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398" tIns="45699" rIns="91398" bIns="45699" numCol="1" rtlCol="0" anchor="t" anchorCtr="0" compatLnSpc="1">
            <a:prstTxWarp prst="textNoShape">
              <a:avLst/>
            </a:prstTxWarp>
          </a:bodyPr>
          <a:lstStyle/>
          <a:p>
            <a:pPr algn="ctr" defTabSz="1028218"/>
            <a:r>
              <a:rPr lang="en-US" sz="2400" dirty="0" smtClean="0">
                <a:solidFill>
                  <a:srgbClr val="000000"/>
                </a:solidFill>
                <a:latin typeface="Arial" pitchFamily="34" charset="0"/>
                <a:cs typeface="Arial" pitchFamily="34" charset="0"/>
              </a:rPr>
              <a:t>Ecosystem Services</a:t>
            </a:r>
            <a:endParaRPr lang="en-US" sz="2400" dirty="0">
              <a:solidFill>
                <a:srgbClr val="000000"/>
              </a:solidFill>
              <a:latin typeface="Arial" pitchFamily="34" charset="0"/>
              <a:cs typeface="Arial" pitchFamily="34" charset="0"/>
            </a:endParaRPr>
          </a:p>
        </p:txBody>
      </p:sp>
      <p:sp>
        <p:nvSpPr>
          <p:cNvPr id="5" name="Bent Arrow 4"/>
          <p:cNvSpPr/>
          <p:nvPr/>
        </p:nvSpPr>
        <p:spPr bwMode="auto">
          <a:xfrm flipV="1">
            <a:off x="848532" y="2222183"/>
            <a:ext cx="694302" cy="558720"/>
          </a:xfrm>
          <a:prstGeom prst="bentArrow">
            <a:avLst/>
          </a:prstGeom>
          <a:solidFill>
            <a:srgbClr val="008000"/>
          </a:solidFill>
          <a:ln w="9525" cap="flat" cmpd="sng" algn="ctr">
            <a:noFill/>
            <a:prstDash val="solid"/>
            <a:round/>
            <a:headEnd type="none" w="med" len="med"/>
            <a:tailEnd type="none" w="med" len="med"/>
          </a:ln>
          <a:effectLst/>
        </p:spPr>
        <p:txBody>
          <a:bodyPr vert="horz" wrap="square" lIns="91398" tIns="45699" rIns="91398" bIns="45699" numCol="1" rtlCol="0" anchor="t" anchorCtr="0" compatLnSpc="1">
            <a:prstTxWarp prst="textNoShape">
              <a:avLst/>
            </a:prstTxWarp>
          </a:bodyPr>
          <a:lstStyle/>
          <a:p>
            <a:pPr defTabSz="1028218"/>
            <a:endParaRPr lang="en-US">
              <a:solidFill>
                <a:srgbClr val="FFFF00"/>
              </a:solidFill>
            </a:endParaRPr>
          </a:p>
        </p:txBody>
      </p:sp>
      <p:sp>
        <p:nvSpPr>
          <p:cNvPr id="50" name="Bent Arrow 49"/>
          <p:cNvSpPr/>
          <p:nvPr/>
        </p:nvSpPr>
        <p:spPr bwMode="auto">
          <a:xfrm flipV="1">
            <a:off x="2258418" y="3102128"/>
            <a:ext cx="558822" cy="558720"/>
          </a:xfrm>
          <a:prstGeom prst="bentArrow">
            <a:avLst/>
          </a:prstGeom>
          <a:solidFill>
            <a:srgbClr val="008000"/>
          </a:solidFill>
          <a:ln w="9525" cap="flat" cmpd="sng" algn="ctr">
            <a:noFill/>
            <a:prstDash val="solid"/>
            <a:round/>
            <a:headEnd type="none" w="med" len="med"/>
            <a:tailEnd type="none" w="med" len="med"/>
          </a:ln>
          <a:effectLst/>
        </p:spPr>
        <p:txBody>
          <a:bodyPr vert="horz" wrap="square" lIns="91398" tIns="45699" rIns="91398" bIns="45699" numCol="1" rtlCol="0" anchor="t" anchorCtr="0" compatLnSpc="1">
            <a:prstTxWarp prst="textNoShape">
              <a:avLst/>
            </a:prstTxWarp>
          </a:bodyPr>
          <a:lstStyle/>
          <a:p>
            <a:pPr defTabSz="1028218"/>
            <a:endParaRPr lang="en-US">
              <a:solidFill>
                <a:srgbClr val="FFFF00"/>
              </a:solidFill>
            </a:endParaRPr>
          </a:p>
        </p:txBody>
      </p:sp>
      <p:sp>
        <p:nvSpPr>
          <p:cNvPr id="56" name="Bent Arrow 55"/>
          <p:cNvSpPr/>
          <p:nvPr/>
        </p:nvSpPr>
        <p:spPr bwMode="auto">
          <a:xfrm flipV="1">
            <a:off x="3877926" y="4454653"/>
            <a:ext cx="694302" cy="558720"/>
          </a:xfrm>
          <a:prstGeom prst="bentArrow">
            <a:avLst/>
          </a:prstGeom>
          <a:solidFill>
            <a:srgbClr val="008000"/>
          </a:solidFill>
          <a:ln w="9525" cap="flat" cmpd="sng" algn="ctr">
            <a:noFill/>
            <a:prstDash val="solid"/>
            <a:round/>
            <a:headEnd type="none" w="med" len="med"/>
            <a:tailEnd type="none" w="med" len="med"/>
          </a:ln>
          <a:effectLst/>
        </p:spPr>
        <p:txBody>
          <a:bodyPr vert="horz" wrap="square" lIns="91398" tIns="45699" rIns="91398" bIns="45699" numCol="1" rtlCol="0" anchor="t" anchorCtr="0" compatLnSpc="1">
            <a:prstTxWarp prst="textNoShape">
              <a:avLst/>
            </a:prstTxWarp>
          </a:bodyPr>
          <a:lstStyle/>
          <a:p>
            <a:pPr defTabSz="1028218"/>
            <a:endParaRPr lang="en-US">
              <a:solidFill>
                <a:srgbClr val="FFFF00"/>
              </a:solidFill>
            </a:endParaRPr>
          </a:p>
        </p:txBody>
      </p:sp>
      <p:sp>
        <p:nvSpPr>
          <p:cNvPr id="58" name="Bent Arrow 57"/>
          <p:cNvSpPr/>
          <p:nvPr/>
        </p:nvSpPr>
        <p:spPr bwMode="auto">
          <a:xfrm flipV="1">
            <a:off x="6167776" y="5538406"/>
            <a:ext cx="694302" cy="558720"/>
          </a:xfrm>
          <a:prstGeom prst="bentArrow">
            <a:avLst/>
          </a:prstGeom>
          <a:solidFill>
            <a:srgbClr val="008000"/>
          </a:solidFill>
          <a:ln w="9525" cap="flat" cmpd="sng" algn="ctr">
            <a:noFill/>
            <a:prstDash val="solid"/>
            <a:round/>
            <a:headEnd type="none" w="med" len="med"/>
            <a:tailEnd type="none" w="med" len="med"/>
          </a:ln>
          <a:effectLst/>
        </p:spPr>
        <p:txBody>
          <a:bodyPr vert="horz" wrap="square" lIns="91398" tIns="45699" rIns="91398" bIns="45699" numCol="1" rtlCol="0" anchor="t" anchorCtr="0" compatLnSpc="1">
            <a:prstTxWarp prst="textNoShape">
              <a:avLst/>
            </a:prstTxWarp>
          </a:bodyPr>
          <a:lstStyle/>
          <a:p>
            <a:pPr defTabSz="1028218"/>
            <a:endParaRPr lang="en-US">
              <a:solidFill>
                <a:srgbClr val="FFFF00"/>
              </a:solidFill>
            </a:endParaRPr>
          </a:p>
        </p:txBody>
      </p:sp>
      <p:cxnSp>
        <p:nvCxnSpPr>
          <p:cNvPr id="7" name="Straight Arrow Connector 6"/>
          <p:cNvCxnSpPr/>
          <p:nvPr/>
        </p:nvCxnSpPr>
        <p:spPr bwMode="auto">
          <a:xfrm>
            <a:off x="2706556" y="6796555"/>
            <a:ext cx="4178567" cy="7939"/>
          </a:xfrm>
          <a:prstGeom prst="straightConnector1">
            <a:avLst/>
          </a:prstGeom>
          <a:solidFill>
            <a:schemeClr val="accent1"/>
          </a:solidFill>
          <a:ln w="57150" cap="flat" cmpd="sng" algn="ctr">
            <a:solidFill>
              <a:srgbClr val="FF6600"/>
            </a:solidFill>
            <a:prstDash val="solid"/>
            <a:round/>
            <a:headEnd type="arrow"/>
            <a:tailEnd type="arrow"/>
          </a:ln>
          <a:effectLst/>
        </p:spPr>
      </p:cxnSp>
      <p:sp>
        <p:nvSpPr>
          <p:cNvPr id="8" name="TextBox 7"/>
          <p:cNvSpPr txBox="1"/>
          <p:nvPr/>
        </p:nvSpPr>
        <p:spPr>
          <a:xfrm>
            <a:off x="890952" y="6597098"/>
            <a:ext cx="1319281" cy="317242"/>
          </a:xfrm>
          <a:prstGeom prst="rect">
            <a:avLst/>
          </a:prstGeom>
          <a:noFill/>
        </p:spPr>
        <p:txBody>
          <a:bodyPr wrap="none" lIns="100811" tIns="50407" rIns="100811" bIns="50407" rtlCol="0">
            <a:spAutoFit/>
          </a:bodyPr>
          <a:lstStyle/>
          <a:p>
            <a:r>
              <a:rPr lang="en-US" b="1" dirty="0" smtClean="0">
                <a:solidFill>
                  <a:srgbClr val="FFFFFF"/>
                </a:solidFill>
              </a:rPr>
              <a:t>Less difficult</a:t>
            </a:r>
            <a:endParaRPr lang="en-US" b="1" dirty="0">
              <a:solidFill>
                <a:srgbClr val="FFFFFF"/>
              </a:solidFill>
            </a:endParaRPr>
          </a:p>
        </p:txBody>
      </p:sp>
      <p:sp>
        <p:nvSpPr>
          <p:cNvPr id="17" name="TextBox 16"/>
          <p:cNvSpPr txBox="1"/>
          <p:nvPr/>
        </p:nvSpPr>
        <p:spPr>
          <a:xfrm>
            <a:off x="4045154" y="6804493"/>
            <a:ext cx="1530477" cy="317242"/>
          </a:xfrm>
          <a:prstGeom prst="rect">
            <a:avLst/>
          </a:prstGeom>
          <a:noFill/>
        </p:spPr>
        <p:txBody>
          <a:bodyPr wrap="none" lIns="100811" tIns="50407" rIns="100811" bIns="50407" rtlCol="0">
            <a:spAutoFit/>
          </a:bodyPr>
          <a:lstStyle/>
          <a:p>
            <a:r>
              <a:rPr lang="en-US" b="1" dirty="0" smtClean="0">
                <a:solidFill>
                  <a:srgbClr val="FFFFFF"/>
                </a:solidFill>
              </a:rPr>
              <a:t>Scientific study</a:t>
            </a:r>
            <a:endParaRPr lang="en-US" b="1" dirty="0">
              <a:solidFill>
                <a:srgbClr val="FFFFFF"/>
              </a:solidFill>
            </a:endParaRPr>
          </a:p>
        </p:txBody>
      </p:sp>
      <p:sp>
        <p:nvSpPr>
          <p:cNvPr id="18" name="TextBox 17"/>
          <p:cNvSpPr txBox="1"/>
          <p:nvPr/>
        </p:nvSpPr>
        <p:spPr>
          <a:xfrm>
            <a:off x="7168678" y="6609949"/>
            <a:ext cx="1332105" cy="317242"/>
          </a:xfrm>
          <a:prstGeom prst="rect">
            <a:avLst/>
          </a:prstGeom>
          <a:noFill/>
        </p:spPr>
        <p:txBody>
          <a:bodyPr wrap="none" lIns="100811" tIns="50407" rIns="100811" bIns="50407" rtlCol="0">
            <a:spAutoFit/>
          </a:bodyPr>
          <a:lstStyle/>
          <a:p>
            <a:r>
              <a:rPr lang="en-US" b="1" dirty="0" smtClean="0">
                <a:solidFill>
                  <a:srgbClr val="FFFFFF"/>
                </a:solidFill>
              </a:rPr>
              <a:t>More difficult</a:t>
            </a:r>
            <a:endParaRPr lang="en-US" b="1" dirty="0">
              <a:solidFill>
                <a:srgbClr val="FFFFFF"/>
              </a:solidFill>
            </a:endParaRPr>
          </a:p>
        </p:txBody>
      </p:sp>
      <p:cxnSp>
        <p:nvCxnSpPr>
          <p:cNvPr id="20" name="Straight Connector 6"/>
          <p:cNvCxnSpPr>
            <a:cxnSpLocks noChangeShapeType="1"/>
          </p:cNvCxnSpPr>
          <p:nvPr/>
        </p:nvCxnSpPr>
        <p:spPr bwMode="auto">
          <a:xfrm>
            <a:off x="583235" y="6501941"/>
            <a:ext cx="9067800" cy="1586"/>
          </a:xfrm>
          <a:prstGeom prst="line">
            <a:avLst/>
          </a:prstGeom>
          <a:noFill/>
          <a:ln w="12700" algn="ctr">
            <a:solidFill>
              <a:srgbClr val="FF0000"/>
            </a:solidFill>
            <a:round/>
            <a:headEnd/>
            <a:tailEnd/>
          </a:ln>
        </p:spPr>
      </p:cxnSp>
    </p:spTree>
    <p:extLst>
      <p:ext uri="{BB962C8B-B14F-4D97-AF65-F5344CB8AC3E}">
        <p14:creationId xmlns:p14="http://schemas.microsoft.com/office/powerpoint/2010/main" val="69072423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23235</TotalTime>
  <Words>1347</Words>
  <Application>Microsoft Office PowerPoint</Application>
  <PresentationFormat>Custom</PresentationFormat>
  <Paragraphs>368</Paragraphs>
  <Slides>33</Slides>
  <Notes>16</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37" baseType="lpstr">
      <vt:lpstr>Beach Tmp 04</vt:lpstr>
      <vt:lpstr>1_Beach Tmp 04</vt:lpstr>
      <vt:lpstr>3_Beach Tmp 04</vt:lpstr>
      <vt:lpstr>SPW 9.0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Acidification acts on the physiology of individual organisms, but has consequences for ecosystems &amp;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affects animal performance Multiple stressors can interact to affect animal performance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DETERMINING THE EFFECTS OF CO2 OCEAN DISPOSAL ON DEEP-SEA ORGANISMS</dc:title>
  <dc:creator>mario</dc:creator>
  <dc:description>Template Design from_x000d_Digital Artware™ vol. 1_x000d_©1998 Vicious Fishes Software™</dc:description>
  <cp:lastModifiedBy>LJUser</cp:lastModifiedBy>
  <cp:revision>941</cp:revision>
  <cp:lastPrinted>2000-01-13T23:37:11Z</cp:lastPrinted>
  <dcterms:created xsi:type="dcterms:W3CDTF">2010-11-05T05:39:48Z</dcterms:created>
  <dcterms:modified xsi:type="dcterms:W3CDTF">2012-03-28T19:15:48Z</dcterms:modified>
</cp:coreProperties>
</file>